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2" r:id="rId13"/>
    <p:sldId id="266" r:id="rId14"/>
    <p:sldId id="268" r:id="rId15"/>
    <p:sldId id="270" r:id="rId16"/>
    <p:sldId id="269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C87ED-D3D9-4CF7-83C2-58D5C293BD0A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B0BAF-A15B-4AB3-991D-2915071059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0"/>
            <a:ext cx="6743720" cy="178590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Муниципальное  бюджетное дошкольное образовательное учреждение </a:t>
            </a:r>
            <a:br>
              <a:rPr lang="ru-RU" sz="1800" dirty="0" smtClean="0"/>
            </a:br>
            <a:r>
              <a:rPr lang="ru-RU" sz="1800" dirty="0" smtClean="0"/>
              <a:t>детский сад комбинированного вида №37 «Дружная семейка»</a:t>
            </a:r>
            <a:br>
              <a:rPr lang="ru-RU" sz="1800" dirty="0" smtClean="0"/>
            </a:br>
            <a:r>
              <a:rPr lang="ru-RU" sz="1800" dirty="0" smtClean="0"/>
              <a:t>город Нижневартовск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2786058"/>
            <a:ext cx="5543544" cy="22860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Презентация непосредственно образовательной деятельности по образовательной области «Познание»  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Тема: «Тик-так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5643578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3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МБДОУ ДСКВ№37 «Дружная семейка» </a:t>
            </a:r>
          </a:p>
          <a:p>
            <a:pPr marL="36513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Султанова Лилия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Маганавиевна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- На смену солнечным часам пришли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водяные. 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357298"/>
            <a:ext cx="3471858" cy="4411675"/>
          </a:xfrm>
          <a:prstGeom prst="cloudCallout">
            <a:avLst>
              <a:gd name="adj1" fmla="val -292347"/>
              <a:gd name="adj2" fmla="val 13618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В высокий и узкий сосуд с дырочкой у дна наливали воду. Капля за каплей она сочилась из отверстия. На стенках сосуда были сделаны черточки – отметки, которые показывали, сколько времени прошло с того момента, когда в сосуд налили воду.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2" descr="http://evolutsia.com/images/stories/vremj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214554"/>
            <a:ext cx="2581260" cy="3979596"/>
          </a:xfrm>
          <a:prstGeom prst="rect">
            <a:avLst/>
          </a:prstGeom>
          <a:noFill/>
        </p:spPr>
      </p:pic>
      <p:pic>
        <p:nvPicPr>
          <p:cNvPr id="7" name="Рисунок 6" descr="занятие 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2786058"/>
            <a:ext cx="3849686" cy="349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2928926" y="142852"/>
            <a:ext cx="4572032" cy="3143248"/>
          </a:xfrm>
          <a:prstGeom prst="cloudCallout">
            <a:avLst>
              <a:gd name="adj1" fmla="val -23153"/>
              <a:gd name="adj2" fmla="val 718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Песочные часы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 тех пор прошло немало лет,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 люди поняли ответ,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Что лишь песок, он есть один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 бог, и царь, и господин!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 descr="занятие 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580" y="3571876"/>
            <a:ext cx="4036172" cy="3024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занятие 0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500438"/>
            <a:ext cx="3872016" cy="3111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796908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Физминутка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«Часы».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00108"/>
            <a:ext cx="7615262" cy="512605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Кто </a:t>
            </a:r>
            <a:r>
              <a:rPr lang="ru-RU" dirty="0" smtClean="0"/>
              <a:t>там ходит </a:t>
            </a:r>
            <a:r>
              <a:rPr lang="ru-RU" dirty="0" err="1" smtClean="0"/>
              <a:t>влево-вправо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Это </a:t>
            </a:r>
            <a:r>
              <a:rPr lang="ru-RU" dirty="0" smtClean="0"/>
              <a:t>маятник в часах.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Он </a:t>
            </a:r>
            <a:r>
              <a:rPr lang="ru-RU" dirty="0" smtClean="0"/>
              <a:t>работает исправно</a:t>
            </a:r>
          </a:p>
          <a:p>
            <a:pPr>
              <a:buNone/>
            </a:pPr>
            <a:r>
              <a:rPr lang="ru-RU" dirty="0" smtClean="0"/>
              <a:t>И твердит: «Тик-так, тик-так»(наклоны вправо-влево) .</a:t>
            </a:r>
          </a:p>
          <a:p>
            <a:pPr>
              <a:buNone/>
            </a:pPr>
            <a:r>
              <a:rPr lang="ru-RU" dirty="0" smtClean="0"/>
              <a:t>А над ним сидит кукушка. </a:t>
            </a:r>
          </a:p>
          <a:p>
            <a:pPr>
              <a:buNone/>
            </a:pPr>
            <a:r>
              <a:rPr lang="ru-RU" dirty="0" smtClean="0"/>
              <a:t>Это вовсе не игрушка. </a:t>
            </a:r>
          </a:p>
          <a:p>
            <a:pPr>
              <a:buNone/>
            </a:pPr>
            <a:r>
              <a:rPr lang="ru-RU" dirty="0" smtClean="0"/>
              <a:t>Птица дверцу отворяет, </a:t>
            </a:r>
          </a:p>
          <a:p>
            <a:pPr>
              <a:buNone/>
            </a:pPr>
            <a:r>
              <a:rPr lang="ru-RU" dirty="0" smtClean="0"/>
              <a:t>Время точное сообщает (приседания) .</a:t>
            </a:r>
          </a:p>
          <a:p>
            <a:pPr>
              <a:buNone/>
            </a:pPr>
            <a:r>
              <a:rPr lang="ru-RU" dirty="0" smtClean="0"/>
              <a:t>А часы идут, идут. </a:t>
            </a:r>
          </a:p>
          <a:p>
            <a:pPr>
              <a:buNone/>
            </a:pPr>
            <a:r>
              <a:rPr lang="ru-RU" dirty="0" smtClean="0"/>
              <a:t>Не спешат, не отстают. </a:t>
            </a:r>
          </a:p>
          <a:p>
            <a:pPr>
              <a:buNone/>
            </a:pPr>
            <a:r>
              <a:rPr lang="ru-RU" dirty="0" smtClean="0"/>
              <a:t>Мы без них не будем знать, </a:t>
            </a:r>
          </a:p>
          <a:p>
            <a:pPr>
              <a:buNone/>
            </a:pPr>
            <a:r>
              <a:rPr lang="ru-RU" dirty="0" smtClean="0"/>
              <a:t>Что уже пора вставать. (ходьба на месте) </a:t>
            </a:r>
          </a:p>
          <a:p>
            <a:pPr>
              <a:buNone/>
            </a:pPr>
            <a:r>
              <a:rPr lang="ru-RU" dirty="0" smtClean="0"/>
              <a:t>А теперь пора нам, братцы, </a:t>
            </a:r>
          </a:p>
          <a:p>
            <a:pPr>
              <a:buNone/>
            </a:pPr>
            <a:r>
              <a:rPr lang="ru-RU" dirty="0" smtClean="0"/>
              <a:t>За занятие приниматься. </a:t>
            </a:r>
          </a:p>
          <a:p>
            <a:endParaRPr lang="ru-RU" dirty="0"/>
          </a:p>
        </p:txBody>
      </p:sp>
      <p:pic>
        <p:nvPicPr>
          <p:cNvPr id="4" name="Содержимое 5" descr="b030f073dd7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00694" y="3214686"/>
            <a:ext cx="3643306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25114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-Ребята, хотите ещё один опыт?</a:t>
            </a:r>
            <a:br>
              <a:rPr lang="ru-RU" sz="2400" dirty="0" smtClean="0"/>
            </a:br>
            <a:r>
              <a:rPr lang="ru-RU" sz="2400" dirty="0" smtClean="0"/>
              <a:t>Были ещё огненные часы, а они безопасны?</a:t>
            </a:r>
            <a:br>
              <a:rPr lang="ru-RU" sz="2400" dirty="0" smtClean="0"/>
            </a:br>
            <a:r>
              <a:rPr lang="ru-RU" sz="2400" dirty="0" smtClean="0"/>
              <a:t>(ответы детей)</a:t>
            </a:r>
            <a:endParaRPr lang="ru-RU" sz="2400" dirty="0"/>
          </a:p>
        </p:txBody>
      </p:sp>
      <p:pic>
        <p:nvPicPr>
          <p:cNvPr id="4" name="Содержимое 3" descr="занятие 0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535" y="2214554"/>
            <a:ext cx="4453473" cy="3340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занятие 0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28868"/>
            <a:ext cx="4349752" cy="3262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686700" cy="115409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-Еще через некоторое время появились механические часы, в корпусе которых помещали часовой механизм - пружину и шестеренки. </a:t>
            </a:r>
            <a:endParaRPr lang="ru-RU" sz="2400" dirty="0"/>
          </a:p>
        </p:txBody>
      </p:sp>
      <p:pic>
        <p:nvPicPr>
          <p:cNvPr id="6" name="Picture 2" descr="http://sav-files.narod.ru/watch_mechanic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052926" cy="4525963"/>
          </a:xfrm>
          <a:prstGeom prst="rect">
            <a:avLst/>
          </a:prstGeom>
          <a:noFill/>
        </p:spPr>
      </p:pic>
      <p:pic>
        <p:nvPicPr>
          <p:cNvPr id="7" name="Рисунок 6" descr="занятие 0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1357298"/>
            <a:ext cx="5214974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ektronika7.ru/images/clocknew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4572032" cy="4071966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5429256" y="0"/>
            <a:ext cx="3714744" cy="5715016"/>
          </a:xfrm>
          <a:prstGeom prst="cloudCallout">
            <a:avLst>
              <a:gd name="adj1" fmla="val -101283"/>
              <a:gd name="adj2" fmla="val 477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Механические часы нужно  каждый день заводить. Забыл завести часы – они встали. А какие часы не надо заводить?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 нуждаются в заводе</a:t>
            </a: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 электронные </a:t>
            </a:r>
            <a:r>
              <a:rPr lang="ru-RU" b="1" dirty="0" smtClean="0">
                <a:solidFill>
                  <a:schemeClr val="tx1"/>
                </a:solidFill>
              </a:rPr>
              <a:t>часы. Они работают на батарейках. У них даже нет стрелок – на экране светятся цифры. Время показывают точное и не капризничают.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5" descr="b030f073dd7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1000100" y="4214818"/>
            <a:ext cx="2495550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-</a:t>
            </a:r>
            <a:r>
              <a:rPr lang="ru-RU" sz="2400" dirty="0" smtClean="0"/>
              <a:t>У нас есть режим дня. И соблюдать его помогают Часы.</a:t>
            </a:r>
            <a:br>
              <a:rPr lang="ru-RU" sz="2400" dirty="0" smtClean="0"/>
            </a:br>
            <a:r>
              <a:rPr lang="ru-RU" sz="2400" dirty="0" smtClean="0"/>
              <a:t>(Задание: приклеить  сюжетную картинку для </a:t>
            </a:r>
            <a:r>
              <a:rPr lang="ru-RU" sz="2400" dirty="0" err="1" smtClean="0"/>
              <a:t>соответсвующего</a:t>
            </a:r>
            <a:r>
              <a:rPr lang="ru-RU" sz="2400" dirty="0" smtClean="0"/>
              <a:t> режимного момента)</a:t>
            </a:r>
            <a:endParaRPr lang="ru-RU" sz="2400" dirty="0"/>
          </a:p>
        </p:txBody>
      </p:sp>
      <p:pic>
        <p:nvPicPr>
          <p:cNvPr id="4" name="Содержимое 3" descr="занятие 0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2143116"/>
            <a:ext cx="4330704" cy="4533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анятие 0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285992"/>
            <a:ext cx="3000346" cy="4381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анятие 0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1247552"/>
            <a:ext cx="2428892" cy="3080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-</a:t>
            </a:r>
            <a:r>
              <a:rPr lang="ru-RU" sz="2400" dirty="0" smtClean="0"/>
              <a:t>Ребята, вы все молодцы! С заданием справились. И много нового узнали . А теперь по режиму дня мы с вами отправляемся на прогулку.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43382" y="1142984"/>
            <a:ext cx="4900618" cy="4525963"/>
          </a:xfrm>
          <a:prstGeom prst="cloudCallout">
            <a:avLst>
              <a:gd name="adj1" fmla="val -49750"/>
              <a:gd name="adj2" fmla="val 580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Видите, ребята, какой сложный путь прошли часы. И всё это придумал и сделал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человек</a:t>
            </a:r>
            <a:r>
              <a:rPr lang="ru-RU" sz="2800" dirty="0" smtClean="0">
                <a:solidFill>
                  <a:srgbClr val="FF0000"/>
                </a:solidFill>
              </a:rPr>
              <a:t>. </a:t>
            </a: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Посмотрит</a:t>
            </a:r>
            <a:r>
              <a:rPr lang="ru-RU" sz="2200" b="1" dirty="0" smtClean="0">
                <a:solidFill>
                  <a:srgbClr val="FF0000"/>
                </a:solidFill>
              </a:rPr>
              <a:t>е, какие красивые </a:t>
            </a:r>
            <a:r>
              <a:rPr lang="ru-RU" sz="2400" b="1" dirty="0" smtClean="0">
                <a:solidFill>
                  <a:srgbClr val="FF0000"/>
                </a:solidFill>
              </a:rPr>
              <a:t>часы разработали люди!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5" descr="b030f073dd7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32" y="4500570"/>
            <a:ext cx="2286016" cy="2114557"/>
          </a:xfrm>
          <a:prstGeom prst="rect">
            <a:avLst/>
          </a:prstGeom>
        </p:spPr>
      </p:pic>
      <p:pic>
        <p:nvPicPr>
          <p:cNvPr id="6" name="Рисунок 5" descr="занятие 0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643050"/>
            <a:ext cx="3857652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занятие 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1447800"/>
            <a:ext cx="64008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Impact"/>
              </a:rPr>
              <a:t>Цель занятия</a:t>
            </a:r>
            <a:b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Impact"/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закрепить и расширить знания детей о разных видах часах, о принципе их работы, их роли в жизни человека;</a:t>
            </a:r>
          </a:p>
          <a:p>
            <a:r>
              <a:rPr lang="ru-RU" sz="2800" dirty="0" smtClean="0"/>
              <a:t>помочь детям устанавливать зависимость конструкции и внешнего вида;</a:t>
            </a:r>
          </a:p>
          <a:p>
            <a:r>
              <a:rPr lang="ru-RU" sz="2800" dirty="0" smtClean="0"/>
              <a:t>развивать исследовательский интерес и любознательность.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225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Оборудование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sz="2800" dirty="0" smtClean="0"/>
              <a:t>свечи</a:t>
            </a:r>
          </a:p>
          <a:p>
            <a:pPr>
              <a:buFont typeface="Arial" charset="0"/>
              <a:buChar char="•"/>
            </a:pPr>
            <a:r>
              <a:rPr lang="ru-RU" sz="2800" dirty="0" smtClean="0"/>
              <a:t>мяч</a:t>
            </a:r>
          </a:p>
          <a:p>
            <a:pPr>
              <a:buFont typeface="Arial" charset="0"/>
              <a:buChar char="•"/>
            </a:pPr>
            <a:r>
              <a:rPr lang="ru-RU" sz="2800" dirty="0" smtClean="0"/>
              <a:t> разливные виды часов</a:t>
            </a:r>
          </a:p>
          <a:p>
            <a:pPr>
              <a:buFont typeface="Arial" charset="0"/>
              <a:buChar char="•"/>
            </a:pPr>
            <a:r>
              <a:rPr lang="ru-RU" sz="2800" dirty="0" smtClean="0"/>
              <a:t>фонарь</a:t>
            </a:r>
          </a:p>
          <a:p>
            <a:pPr>
              <a:buFont typeface="Arial" charset="0"/>
              <a:buChar char="•"/>
            </a:pPr>
            <a:r>
              <a:rPr lang="ru-RU" sz="2800" dirty="0" smtClean="0"/>
              <a:t>сюжетные картинки с изображением различных режимных моментов. </a:t>
            </a:r>
          </a:p>
          <a:p>
            <a:pPr>
              <a:buFont typeface="Arial" charset="0"/>
              <a:buChar char="•"/>
            </a:pPr>
            <a:endParaRPr lang="ru-RU" sz="2800" dirty="0" smtClean="0"/>
          </a:p>
          <a:p>
            <a:pPr>
              <a:buFont typeface="Arial" charset="0"/>
              <a:buChar char="•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Часы:</a:t>
            </a:r>
          </a:p>
          <a:p>
            <a:r>
              <a:rPr lang="ru-RU" sz="2800" dirty="0" smtClean="0"/>
              <a:t>песочные</a:t>
            </a:r>
          </a:p>
          <a:p>
            <a:r>
              <a:rPr lang="ru-RU" sz="2800" dirty="0" smtClean="0"/>
              <a:t>настенные</a:t>
            </a:r>
          </a:p>
          <a:p>
            <a:r>
              <a:rPr lang="ru-RU" sz="2800" dirty="0" smtClean="0"/>
              <a:t>наручные</a:t>
            </a:r>
          </a:p>
          <a:p>
            <a:r>
              <a:rPr lang="ru-RU" sz="2800" dirty="0" smtClean="0"/>
              <a:t>солнечные</a:t>
            </a:r>
          </a:p>
          <a:p>
            <a:r>
              <a:rPr lang="ru-RU" sz="2800" dirty="0" smtClean="0"/>
              <a:t>водяные</a:t>
            </a:r>
          </a:p>
          <a:p>
            <a:r>
              <a:rPr lang="ru-RU" sz="2800" dirty="0" smtClean="0"/>
              <a:t>огненные</a:t>
            </a:r>
          </a:p>
          <a:p>
            <a:r>
              <a:rPr lang="ru-RU" sz="2800" dirty="0" smtClean="0"/>
              <a:t>циферблат</a:t>
            </a:r>
          </a:p>
          <a:p>
            <a:r>
              <a:rPr lang="ru-RU" sz="2800" dirty="0" smtClean="0"/>
              <a:t>механизм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Предварительная работа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рассматривание с детьми иллюстраций с изображением разных часов, рассказ воспитателя о временных представлениях, обучение детей ориентироваться во времени по часам на занятиях по математическому развитию.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Содержание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обучающих, развивающих и                               воспитательных задач построено с учетом интеграции образовательных областей «Безопасность», «Здоровье», «Познание» и «Художественная литература» в рамках федеральных государственных требований.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Занятие является логически выстроенным, т. к. все компоненты занятия (три этапа) направлены на решение ведущей цели: обобщить знания, умения и навыки ориентироваться во времени.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На данном этапе предложенный материал, а также методы и приемы доступны для детей в соответствии с возрастными особенностями старшего дошкольного возраста.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занятия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</a:t>
            </a:r>
            <a:r>
              <a:rPr lang="ru-RU" sz="2400" dirty="0" smtClean="0"/>
              <a:t>.  </a:t>
            </a:r>
            <a:r>
              <a:rPr lang="ru-RU" sz="2400" b="1" dirty="0" smtClean="0"/>
              <a:t>Организационный</a:t>
            </a:r>
            <a:r>
              <a:rPr lang="ru-RU" sz="2400" dirty="0" smtClean="0"/>
              <a:t>  </a:t>
            </a:r>
            <a:r>
              <a:rPr lang="ru-RU" sz="2000" dirty="0" smtClean="0"/>
              <a:t>(создание благоприятной атмосферы, эмоционального подъема, заинтересованности детей, 3мин)</a:t>
            </a:r>
          </a:p>
          <a:p>
            <a:pPr>
              <a:buNone/>
            </a:pPr>
            <a:r>
              <a:rPr lang="ru-RU" sz="2000" b="1" dirty="0" smtClean="0"/>
              <a:t>2</a:t>
            </a:r>
            <a:r>
              <a:rPr lang="ru-RU" sz="2400" b="1" dirty="0" smtClean="0"/>
              <a:t>.    Основной </a:t>
            </a:r>
            <a:r>
              <a:rPr lang="ru-RU" sz="2000" dirty="0" smtClean="0"/>
              <a:t>(закрепить и расширить знания детей о разных видах часах, о принципе их работы, их роли в жизни человека, помочь детям устанавливать зависимость конструкции и внешнего вида, развивать исследовательский интерес и любознательность закрепить и расширить знания детей о разных видах часах, о принципе их работы, их роли в жизни человека, помочь детям устанавливать зависимость конструкции и внешнего вида, развивать исследовательский интерес и любознательность, 20мин )</a:t>
            </a:r>
            <a:endParaRPr lang="ru-RU" sz="2000" b="1" dirty="0" smtClean="0"/>
          </a:p>
          <a:p>
            <a:pPr fontAlgn="t">
              <a:buNone/>
            </a:pPr>
            <a:r>
              <a:rPr lang="ru-RU" sz="2000" b="1" dirty="0" smtClean="0"/>
              <a:t>3.    </a:t>
            </a:r>
            <a:r>
              <a:rPr lang="ru-RU" sz="2400" b="1" dirty="0" smtClean="0"/>
              <a:t>Заключительный</a:t>
            </a:r>
            <a:r>
              <a:rPr lang="ru-RU" sz="2000" b="1" dirty="0" smtClean="0"/>
              <a:t> </a:t>
            </a:r>
            <a:r>
              <a:rPr lang="ru-RU" sz="2000" dirty="0" smtClean="0"/>
              <a:t>(подведение итогов, оценка деятельности детей      2     мин)</a:t>
            </a:r>
          </a:p>
          <a:p>
            <a:pPr fontAlgn="t"/>
            <a:endParaRPr lang="ru-RU" sz="2000" b="1" dirty="0" smtClean="0"/>
          </a:p>
          <a:p>
            <a:pPr fontAlgn="t"/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занятия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-Ребята, давайте поиграем в игру «Что сначала, что потом» </a:t>
            </a:r>
          </a:p>
          <a:p>
            <a:pPr>
              <a:buNone/>
            </a:pPr>
            <a:r>
              <a:rPr lang="ru-RU" sz="1800" dirty="0" smtClean="0"/>
              <a:t>(Утро-день, вечер-ночь, зима-весна, лето-осень, понедельник-вторник, среда-четверг, пятница-суббота.)</a:t>
            </a:r>
            <a:endParaRPr lang="ru-RU" sz="1800" dirty="0"/>
          </a:p>
        </p:txBody>
      </p:sp>
      <p:pic>
        <p:nvPicPr>
          <p:cNvPr id="4" name="Рисунок 3" descr="занятие 0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500306"/>
            <a:ext cx="5079935" cy="3976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- С помощью какого прибора люди определяют время?</a:t>
            </a:r>
            <a:br>
              <a:rPr lang="ru-RU" sz="2000" dirty="0" smtClean="0"/>
            </a:br>
            <a:r>
              <a:rPr lang="ru-RU" sz="2000" dirty="0" smtClean="0"/>
              <a:t>(Ответы детей)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6">
              <a:buNone/>
            </a:pPr>
            <a:r>
              <a:rPr lang="ru-RU" sz="1600" dirty="0" smtClean="0"/>
              <a:t>     Первым устройством, при помощи которых человек измерял время, были солнечные часы. Родина солнечных часов - Вавилон. Солнечные часы имели стержень и шкалу, похожую на циферблат часов. По мере того как солнце изменяло свое положение, от стержня падала тень на так называемый циферблат. Передвигаясь от с Недостатком солнечных часов было то, что они не работали в темное время суток, то есть ночью. </a:t>
            </a:r>
            <a:endParaRPr lang="ru-RU" dirty="0"/>
          </a:p>
        </p:txBody>
      </p:sp>
      <p:pic>
        <p:nvPicPr>
          <p:cNvPr id="4" name="Рисунок 3" descr="занятие 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9" y="3286124"/>
            <a:ext cx="4587878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занятие 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428736"/>
            <a:ext cx="2587615" cy="2119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Выноска-облако 5"/>
          <p:cNvSpPr/>
          <p:nvPr/>
        </p:nvSpPr>
        <p:spPr>
          <a:xfrm>
            <a:off x="142844" y="3286124"/>
            <a:ext cx="3786182" cy="3357562"/>
          </a:xfrm>
          <a:prstGeom prst="cloudCallout">
            <a:avLst>
              <a:gd name="adj1" fmla="val 55191"/>
              <a:gd name="adj2" fmla="val 189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Вкопал человек в землю столб, а вокруг столба начертил круг, разделил его на части. Каждая часть равнялась одному часу.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E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223</TotalTime>
  <Words>762</Words>
  <PresentationFormat>Экран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Муниципальное  бюджетное дошкольное образовательное учреждение  детский сад комбинированного вида №37 «Дружная семейка» город Нижневартовск </vt:lpstr>
      <vt:lpstr>Цель занятия </vt:lpstr>
      <vt:lpstr>     Оборудование      </vt:lpstr>
      <vt:lpstr>Словарная работа</vt:lpstr>
      <vt:lpstr>Предварительная работа</vt:lpstr>
      <vt:lpstr>Содержание образования</vt:lpstr>
      <vt:lpstr>Этапы занятия</vt:lpstr>
      <vt:lpstr>Ход занятия</vt:lpstr>
      <vt:lpstr>- С помощью какого прибора люди определяют время? (Ответы детей)</vt:lpstr>
      <vt:lpstr>- На смену солнечным часам пришли водяные. </vt:lpstr>
      <vt:lpstr>Слайд 11</vt:lpstr>
      <vt:lpstr>Физминутка «Часы».</vt:lpstr>
      <vt:lpstr>-Ребята, хотите ещё один опыт? Были ещё огненные часы, а они безопасны? (ответы детей)</vt:lpstr>
      <vt:lpstr>-Еще через некоторое время появились механические часы, в корпусе которых помещали часовой механизм - пружину и шестеренки. </vt:lpstr>
      <vt:lpstr>Слайд 15</vt:lpstr>
      <vt:lpstr>-У нас есть режим дня. И соблюдать его помогают Часы. (Задание: приклеить  сюжетную картинку для соответсвующего режимного момента)</vt:lpstr>
      <vt:lpstr>-Ребята, вы все молодцы! С заданием справились. И много нового узнали . А теперь по режиму дня мы с вами отправляемся на прогулку.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25</cp:revision>
  <dcterms:modified xsi:type="dcterms:W3CDTF">2014-03-05T17:40:58Z</dcterms:modified>
</cp:coreProperties>
</file>