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20F17-9586-4CDC-B776-1030D10B8201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162DD-3906-467B-96D4-93B92C78E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F0BE0-F01E-483A-A756-CF0248C82971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4E64C-6B2B-43DF-8A54-A464EC4AEBEB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2D70E-D609-465B-9F50-87ECF4C85489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DE5DE-2694-4B20-A6A9-1B68C26F7842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2C9A2-049E-4025-984B-AAEFFAC45DAF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930E6-ED18-4351-92DC-458EDB3C5E5F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4B421-8246-45A3-AA54-EDFE06B4962A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78D2F-2B6E-4B9A-93AD-B3DC8F606E12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Подготовка к школе игры презентация - Только новые учеб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381"/>
            <a:ext cx="8286776" cy="652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85800" y="3573463"/>
            <a:ext cx="3771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642938"/>
            <a:ext cx="7000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66"/>
                </a:solidFill>
                <a:latin typeface="+mj-lt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1785938"/>
            <a:ext cx="4643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3600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38" y="500063"/>
            <a:ext cx="657225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</a:rPr>
              <a:t>Качество детского рисунка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2057400"/>
            <a:ext cx="75009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66"/>
                </a:solidFill>
                <a:latin typeface="+mj-lt"/>
              </a:rPr>
              <a:t>является одним из основных показателей готовности к овладению процессом письма </a:t>
            </a:r>
          </a:p>
        </p:txBody>
      </p:sp>
      <p:pic>
        <p:nvPicPr>
          <p:cNvPr id="130050" name="Picture 2" descr="K:\Готовность к школе\с карандаш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214813"/>
            <a:ext cx="25003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 descr="блестяшки анимашки дети - Смешные дети - - Красивые gif анимашки, фотографии, смайлы, фотки на аву - Скачать бесплатно картинки,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85800" y="3573463"/>
            <a:ext cx="3771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642938"/>
            <a:ext cx="7000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66"/>
                </a:solidFill>
                <a:latin typeface="+mj-lt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1785938"/>
            <a:ext cx="4643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3600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88" y="785813"/>
            <a:ext cx="7215187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66"/>
                </a:solidFill>
                <a:latin typeface="+mj-lt"/>
              </a:rPr>
              <a:t>Всего 10-15 минут в день работы с книжкой-раскраской - и многие школьные проблемы будут решены еще до поступления в первый класс!</a:t>
            </a:r>
          </a:p>
          <a:p>
            <a:pPr>
              <a:defRPr/>
            </a:pPr>
            <a:endParaRPr lang="ru-RU" sz="2800" b="1" dirty="0">
              <a:solidFill>
                <a:srgbClr val="003366"/>
              </a:solidFill>
              <a:latin typeface="+mj-lt"/>
            </a:endParaRPr>
          </a:p>
          <a:p>
            <a:pPr>
              <a:defRPr/>
            </a:pPr>
            <a:r>
              <a:rPr lang="ru-RU" sz="2800" b="1" dirty="0">
                <a:solidFill>
                  <a:srgbClr val="003366"/>
                </a:solidFill>
                <a:latin typeface="+mj-lt"/>
              </a:rPr>
              <a:t>Важно, чтобы ребенок работал в спокойной обстановке. Можно включить  музыку, которая помогает расслабиться, создает спокойное, умиротворенное настроение.</a:t>
            </a:r>
          </a:p>
        </p:txBody>
      </p:sp>
      <p:pic>
        <p:nvPicPr>
          <p:cNvPr id="131074" name="Picture 2" descr="C:\Users\Анна\Desktop\Логопед\Анна\анимашки школа\Анимашки - Школа\Анимашки - Школа\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857750"/>
            <a:ext cx="12144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85800" y="3573463"/>
            <a:ext cx="3771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642938"/>
            <a:ext cx="7000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66"/>
                </a:solidFill>
                <a:latin typeface="+mj-lt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1785938"/>
            <a:ext cx="4643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3600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285750" y="357188"/>
            <a:ext cx="7429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+mj-lt"/>
                <a:ea typeface="Calibri" pitchFamily="34" charset="0"/>
                <a:cs typeface="Times New Roman" pitchFamily="18" charset="0"/>
              </a:rPr>
              <a:t>Личностная готовность</a:t>
            </a:r>
            <a:endParaRPr lang="ru-RU" sz="4400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285875"/>
            <a:ext cx="85725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latin typeface="+mj-lt"/>
              </a:rPr>
              <a:t>Не всегда высокий уровень интеллектуального развития совпадает </a:t>
            </a:r>
          </a:p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latin typeface="+mj-lt"/>
              </a:rPr>
              <a:t>с личностной готовностью ребенка к школе. </a:t>
            </a:r>
          </a:p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latin typeface="+mj-lt"/>
              </a:rPr>
              <a:t>Бывает так, что ребенок подготовлен к школе интеллектуально, но в беседе </a:t>
            </a:r>
          </a:p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latin typeface="+mj-lt"/>
              </a:rPr>
              <a:t>выясняется, что он</a:t>
            </a:r>
          </a:p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latin typeface="+mj-lt"/>
              </a:rPr>
              <a:t> не хочет туда идти. </a:t>
            </a:r>
          </a:p>
        </p:txBody>
      </p:sp>
      <p:pic>
        <p:nvPicPr>
          <p:cNvPr id="132098" name="Picture 2" descr="K:\Готовность к школе\np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4286250"/>
            <a:ext cx="31432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81000" y="2057400"/>
            <a:ext cx="4929188" cy="4286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125" indent="-255588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Желание учиться, идти в школу.</a:t>
            </a:r>
          </a:p>
          <a:p>
            <a:pPr marL="365125" indent="-255588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Стремление узнавать новое.</a:t>
            </a:r>
          </a:p>
          <a:p>
            <a:pPr marL="365125" indent="-255588" eaLnBrk="1" hangingPunct="1">
              <a:buFont typeface="Wingdings" pitchFamily="2" charset="2"/>
              <a:buChar char="Ø"/>
              <a:defRPr/>
            </a:pPr>
            <a:r>
              <a:rPr lang="ru-RU" sz="2400" dirty="0" smtClean="0"/>
              <a:t>Закрепляйте положительное отношение ребенка к школе.</a:t>
            </a:r>
          </a:p>
          <a:p>
            <a:pPr marL="365125" indent="-255588" eaLnBrk="1" hangingPunct="1">
              <a:buFont typeface="Wingdings" pitchFamily="2" charset="2"/>
              <a:buChar char="Ø"/>
              <a:defRPr/>
            </a:pPr>
            <a:r>
              <a:rPr lang="ru-RU" sz="2400" dirty="0" smtClean="0"/>
              <a:t>Никогда не запугивайте ребенка, рассказывая о школе.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357166"/>
            <a:ext cx="8329642" cy="1428760"/>
          </a:xfrm>
          <a:gradFill>
            <a:gsLst>
              <a:gs pos="0">
                <a:schemeClr val="accent1">
                  <a:shade val="15000"/>
                  <a:satMod val="180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 	</a:t>
            </a:r>
            <a:r>
              <a:rPr lang="ru-RU" sz="32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Что же должна включать</a:t>
            </a:r>
            <a:br>
              <a:rPr lang="ru-RU" sz="32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32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		</a:t>
            </a:r>
            <a:r>
              <a:rPr lang="ru-RU" sz="3600" b="1" i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подготовка ребенка к школе?</a:t>
            </a:r>
          </a:p>
        </p:txBody>
      </p:sp>
      <p:pic>
        <p:nvPicPr>
          <p:cNvPr id="14340" name="Рисунок 4" descr="deti0000.gif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5750" y="0"/>
            <a:ext cx="2000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Репетитор начальных классов, подготовка к школе. - Образование в Днепропетровске на Sla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9121">
            <a:off x="5164138" y="3386138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457200" y="2143125"/>
            <a:ext cx="4329113" cy="4357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125" indent="-255588" eaLnBrk="1" hangingPunct="1">
              <a:defRPr/>
            </a:pPr>
            <a:r>
              <a:rPr lang="ru-RU" sz="2800" smtClean="0"/>
              <a:t>Играя с ребенком, используйте игры с правилами (домино, лото, шашки, подвижные игры и т. д.).</a:t>
            </a:r>
          </a:p>
          <a:p>
            <a:pPr marL="365125" indent="-255588" eaLnBrk="1" hangingPunct="1">
              <a:buFontTx/>
              <a:buNone/>
              <a:defRPr/>
            </a:pPr>
            <a:r>
              <a:rPr lang="ru-RU" sz="2800" smtClean="0"/>
              <a:t>    Следите за тем</a:t>
            </a:r>
            <a:r>
              <a:rPr lang="ru-RU" sz="2800" smtClean="0">
                <a:solidFill>
                  <a:srgbClr val="0D0D0D"/>
                </a:solidFill>
              </a:rPr>
              <a:t>, чтобы</a:t>
            </a:r>
          </a:p>
          <a:p>
            <a:pPr marL="365125" indent="-255588" eaLnBrk="1" hangingPunct="1">
              <a:buFontTx/>
              <a:buNone/>
              <a:defRPr/>
            </a:pPr>
            <a:r>
              <a:rPr lang="ru-RU" sz="2800" smtClean="0">
                <a:solidFill>
                  <a:srgbClr val="0D0D0D"/>
                </a:solidFill>
              </a:rPr>
              <a:t> </a:t>
            </a:r>
            <a:r>
              <a:rPr lang="ru-RU" sz="2800" i="1" smtClean="0">
                <a:solidFill>
                  <a:srgbClr val="002060"/>
                </a:solidFill>
              </a:rPr>
              <a:t>ребенок выполнял правила игры.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58204" cy="1511288"/>
          </a:xfr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scaled="0"/>
          </a:gradFill>
          <a:ln>
            <a:solidFill>
              <a:schemeClr val="accent1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Умение слушать и слышать учителя, </a:t>
            </a:r>
            <a:r>
              <a: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выполнять его требования, действовать по образцу.</a:t>
            </a:r>
            <a:endParaRPr lang="ru-RU" sz="24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5364" name="Picture 6" descr="Хочу Всё Знать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90800"/>
            <a:ext cx="41417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57200" y="1976438"/>
            <a:ext cx="4614863" cy="4143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125" indent="-255588" eaLnBrk="1" hangingPunct="1">
              <a:defRPr/>
            </a:pPr>
            <a:endParaRPr lang="ru-RU" smtClean="0"/>
          </a:p>
          <a:p>
            <a:pPr marL="365125" indent="-255588" eaLnBrk="1" hangingPunct="1">
              <a:defRPr/>
            </a:pPr>
            <a:r>
              <a:rPr lang="ru-RU" sz="2800" smtClean="0"/>
              <a:t>Больше общайтесь с ребенком</a:t>
            </a:r>
            <a:r>
              <a:rPr lang="ru-RU" smtClean="0"/>
              <a:t>.</a:t>
            </a:r>
          </a:p>
          <a:p>
            <a:pPr marL="365125" indent="-255588" eaLnBrk="1" hangingPunct="1">
              <a:defRPr/>
            </a:pPr>
            <a:endParaRPr lang="ru-RU" smtClean="0"/>
          </a:p>
          <a:p>
            <a:pPr marL="365125" indent="-255588" eaLnBrk="1" hangingPunct="1">
              <a:defRPr/>
            </a:pPr>
            <a:r>
              <a:rPr lang="ru-RU" sz="2800" smtClean="0"/>
              <a:t>Поощряйте его желание высказывать свою точку зрения, уважительно относитесь к ней.</a:t>
            </a:r>
          </a:p>
          <a:p>
            <a:pPr marL="365125" indent="-255588" eaLnBrk="1" hangingPunct="1">
              <a:defRPr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chemeClr val="accent3">
                  <a:tint val="62000"/>
                  <a:satMod val="180000"/>
                </a:schemeClr>
              </a:gs>
              <a:gs pos="65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scaled="0"/>
          </a:gradFill>
          <a:ln>
            <a:solidFill>
              <a:schemeClr val="accent3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       </a:t>
            </a:r>
            <a:r>
              <a:rPr lang="ru-RU" sz="3200" b="1" kern="1200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Умение говорить,</a:t>
            </a:r>
            <a:br>
              <a:rPr lang="ru-RU" sz="3200" b="1" kern="1200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3200" b="1" kern="1200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 доказывать свою точку зрения</a:t>
            </a:r>
          </a:p>
        </p:txBody>
      </p:sp>
      <p:pic>
        <p:nvPicPr>
          <p:cNvPr id="16388" name="Picture 6" descr="Муниципальный этап Всероссийской олимпиады школьников - 16 Ноября 2011 - Сайт МОУ СОШ 1 п. Энергет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438400"/>
            <a:ext cx="34274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4294967295"/>
          </p:nvPr>
        </p:nvSpPr>
        <p:spPr>
          <a:xfrm>
            <a:off x="428625" y="1643063"/>
            <a:ext cx="4143375" cy="4786312"/>
          </a:xfrm>
          <a:solidFill>
            <a:srgbClr val="CCFFFF"/>
          </a:solidFill>
        </p:spPr>
        <p:txBody>
          <a:bodyPr/>
          <a:lstStyle/>
          <a:p>
            <a:pPr marL="365125" indent="-255588" eaLnBrk="1" hangingPunct="1"/>
            <a:r>
              <a:rPr lang="ru-RU" sz="2400" smtClean="0"/>
              <a:t>Закрепляйте с ребенком счёт до 20 и обратно;</a:t>
            </a:r>
            <a:endParaRPr lang="ru-RU" sz="2400" i="1" smtClean="0"/>
          </a:p>
          <a:p>
            <a:pPr marL="365125" indent="-255588" eaLnBrk="1" hangingPunct="1"/>
            <a:r>
              <a:rPr lang="ru-RU" sz="2400" smtClean="0"/>
              <a:t>умение ориентироваться в числовом ряду ( </a:t>
            </a:r>
            <a:r>
              <a:rPr lang="ru-RU" sz="2400" i="1" smtClean="0"/>
              <a:t>«соседи» числа 5 – это 4 и 6);</a:t>
            </a:r>
          </a:p>
          <a:p>
            <a:pPr marL="365125" indent="-255588" eaLnBrk="1" hangingPunct="1"/>
            <a:r>
              <a:rPr lang="ru-RU" sz="2400" smtClean="0"/>
              <a:t>Совершенствование пространственно-временных представлений (верх-низ, раньше-позже, право-лево).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ln w="63500" cmpd="thickThin"/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</a:t>
            </a:r>
            <a:r>
              <a:rPr lang="ru-RU" sz="32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Умение считать</a:t>
            </a:r>
          </a:p>
        </p:txBody>
      </p:sp>
      <p:pic>
        <p:nvPicPr>
          <p:cNvPr id="17412" name="Рисунок 3" descr="8-37_G8egDQh5W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571750"/>
            <a:ext cx="4000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sch_t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3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57188" y="1643063"/>
            <a:ext cx="4929187" cy="48577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125" indent="-255588" eaLnBrk="1" hangingPunct="1">
              <a:defRPr/>
            </a:pPr>
            <a:r>
              <a:rPr lang="ru-RU" sz="2400" smtClean="0">
                <a:solidFill>
                  <a:srgbClr val="002060"/>
                </a:solidFill>
              </a:rPr>
              <a:t>При общении с ребенком называйте его друзей по имени.</a:t>
            </a:r>
          </a:p>
          <a:p>
            <a:pPr marL="365125" indent="-255588" eaLnBrk="1" hangingPunct="1">
              <a:defRPr/>
            </a:pPr>
            <a:r>
              <a:rPr lang="ru-RU" sz="2400" smtClean="0">
                <a:solidFill>
                  <a:srgbClr val="002060"/>
                </a:solidFill>
              </a:rPr>
              <a:t>Не критикуйте сверстников ребенка!</a:t>
            </a:r>
          </a:p>
          <a:p>
            <a:pPr marL="365125" indent="-255588" eaLnBrk="1" hangingPunct="1">
              <a:defRPr/>
            </a:pPr>
            <a:r>
              <a:rPr lang="ru-RU" sz="2400" smtClean="0">
                <a:solidFill>
                  <a:srgbClr val="002060"/>
                </a:solidFill>
              </a:rPr>
              <a:t>Если возникнет необходимость, лучше проанализировать сложную (иногда конфликтную) ситуацию вместе с ребенком.</a:t>
            </a:r>
          </a:p>
          <a:p>
            <a:pPr marL="365125" indent="-255588" eaLnBrk="1" hangingPunct="1">
              <a:defRPr/>
            </a:pPr>
            <a:r>
              <a:rPr lang="ru-RU" sz="2400" smtClean="0">
                <a:solidFill>
                  <a:srgbClr val="002060"/>
                </a:solidFill>
              </a:rPr>
              <a:t>Приглашайте друзей ребенка в гости, участвуйте в играх.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chemeClr val="accent1">
                  <a:shade val="15000"/>
                  <a:satMod val="180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</a:t>
            </a:r>
            <a:r>
              <a:rPr lang="ru-RU" sz="32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Умение общаться со сверстниками</a:t>
            </a:r>
          </a:p>
        </p:txBody>
      </p:sp>
      <p:pic>
        <p:nvPicPr>
          <p:cNvPr id="19460" name="Picture 6" descr="Анимации для AnimSprite - стр. 5 / Графика :: Форумы All Nokia - все для телефонов Nok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700" y="1066800"/>
            <a:ext cx="2146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Стена ВКонтакт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5763" y="3481388"/>
            <a:ext cx="2459037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57200" y="1643063"/>
            <a:ext cx="4757738" cy="457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125" indent="-255588" eaLnBrk="1" hangingPunct="1">
              <a:defRPr/>
            </a:pPr>
            <a:r>
              <a:rPr lang="ru-RU" sz="2800" smtClean="0"/>
              <a:t>Организовывайте с ребенком совместную деятельность.</a:t>
            </a:r>
          </a:p>
          <a:p>
            <a:pPr marL="365125" indent="-255588" eaLnBrk="1" hangingPunct="1">
              <a:defRPr/>
            </a:pPr>
            <a:r>
              <a:rPr lang="ru-RU" sz="2800" smtClean="0"/>
              <a:t>Не обсуждайте при нем взрослых.</a:t>
            </a:r>
          </a:p>
          <a:p>
            <a:pPr marL="365125" indent="-255588" eaLnBrk="1" hangingPunct="1">
              <a:defRPr/>
            </a:pPr>
            <a:r>
              <a:rPr lang="ru-RU" sz="2800" smtClean="0"/>
              <a:t>Объясняйте ему правила общения с учителем и другими взрослыми людьми. </a:t>
            </a:r>
          </a:p>
          <a:p>
            <a:pPr marL="365125" indent="-255588" eaLnBrk="1" hangingPunct="1">
              <a:defRPr/>
            </a:pPr>
            <a:endParaRPr lang="ru-RU" sz="2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22"/>
          </a:xfrm>
          <a:gradFill>
            <a:gsLst>
              <a:gs pos="0">
                <a:schemeClr val="accent3">
                  <a:shade val="15000"/>
                  <a:satMod val="180000"/>
                </a:schemeClr>
              </a:gs>
              <a:gs pos="50000">
                <a:schemeClr val="accent3">
                  <a:shade val="45000"/>
                  <a:satMod val="170000"/>
                </a:schemeClr>
              </a:gs>
              <a:gs pos="70000">
                <a:schemeClr val="accent3">
                  <a:tint val="99000"/>
                  <a:shade val="65000"/>
                  <a:satMod val="155000"/>
                </a:schemeClr>
              </a:gs>
              <a:gs pos="100000">
                <a:schemeClr val="accent3">
                  <a:tint val="95500"/>
                  <a:shade val="100000"/>
                  <a:satMod val="155000"/>
                </a:schemeClr>
              </a:gs>
            </a:gsLst>
          </a:gradFill>
          <a:ln>
            <a:solidFill>
              <a:schemeClr val="accent3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Умение общаться со взрослыми</a:t>
            </a:r>
          </a:p>
        </p:txBody>
      </p:sp>
      <p:pic>
        <p:nvPicPr>
          <p:cNvPr id="20484" name="Рисунок 4" descr="ipoteca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400800" y="1295400"/>
            <a:ext cx="238918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Результат выполнения Календарно тематическое планирование 8 кл история россии боха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324350"/>
            <a:ext cx="26066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4294967295"/>
          </p:nvPr>
        </p:nvSpPr>
        <p:spPr>
          <a:xfrm>
            <a:off x="357188" y="1785938"/>
            <a:ext cx="4857750" cy="4857750"/>
          </a:xfrm>
          <a:solidFill>
            <a:srgbClr val="FCE9B2"/>
          </a:solidFill>
        </p:spPr>
        <p:txBody>
          <a:bodyPr/>
          <a:lstStyle/>
          <a:p>
            <a:pPr marL="365125" indent="-255588" eaLnBrk="1" hangingPunct="1">
              <a:buFont typeface="Wingdings" pitchFamily="2" charset="2"/>
              <a:buChar char="Ø"/>
            </a:pPr>
            <a:r>
              <a:rPr lang="ru-RU" sz="2000" smtClean="0"/>
              <a:t>Рассказывайте ребенку о правилах поведения в обществе и закрепляйте их своим примером. </a:t>
            </a:r>
          </a:p>
          <a:p>
            <a:pPr marL="365125" indent="-255588" eaLnBrk="1" hangingPunct="1">
              <a:buFont typeface="Wingdings" pitchFamily="2" charset="2"/>
              <a:buChar char="Ø"/>
            </a:pPr>
            <a:r>
              <a:rPr lang="ru-RU" sz="2000" smtClean="0"/>
              <a:t>Уважайте права ребенка, предъявляйте разумные требования, чаще отмечайте его хорошие поступки и успехи.</a:t>
            </a:r>
          </a:p>
          <a:p>
            <a:pPr marL="365125" indent="-255588" eaLnBrk="1" hangingPunct="1">
              <a:buFont typeface="Wingdings" pitchFamily="2" charset="2"/>
              <a:buChar char="Ø"/>
            </a:pPr>
            <a:r>
              <a:rPr lang="ru-RU" sz="2000" smtClean="0"/>
              <a:t>Требований и запретов не должно быть много, но те, что вы установили, должны соблюдаться </a:t>
            </a:r>
            <a:r>
              <a:rPr lang="ru-RU" sz="2000" b="1" i="1" smtClean="0"/>
              <a:t>всеми</a:t>
            </a:r>
            <a:r>
              <a:rPr lang="ru-RU" sz="2000" smtClean="0"/>
              <a:t> членами семьи </a:t>
            </a:r>
            <a:r>
              <a:rPr lang="ru-RU" sz="2000" b="1" smtClean="0"/>
              <a:t>всегда и везде.</a:t>
            </a:r>
          </a:p>
          <a:p>
            <a:pPr marL="365125" indent="-255588" eaLnBrk="1" hangingPunct="1">
              <a:buFont typeface="Wingdings" pitchFamily="2" charset="2"/>
              <a:buChar char="Ø"/>
            </a:pPr>
            <a:r>
              <a:rPr lang="ru-RU" sz="2000" smtClean="0"/>
              <a:t>Требования должны быть обоснованными и понятными.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4348" y="214290"/>
            <a:ext cx="7858180" cy="1143008"/>
          </a:xfrm>
          <a:gradFill>
            <a:gsLst>
              <a:gs pos="0">
                <a:schemeClr val="accent1">
                  <a:shade val="15000"/>
                  <a:satMod val="180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>
            <a:solidFill>
              <a:schemeClr val="accent1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     Соблюдение  социальных и 			   этических норм</a:t>
            </a:r>
          </a:p>
        </p:txBody>
      </p:sp>
      <p:pic>
        <p:nvPicPr>
          <p:cNvPr id="21508" name="Рисунок 6" descr="blackboar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500188"/>
            <a:ext cx="32861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85800" y="3573463"/>
            <a:ext cx="3771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642938"/>
            <a:ext cx="7000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66"/>
                </a:solidFill>
                <a:latin typeface="+mj-lt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447800"/>
            <a:ext cx="4643438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66"/>
                </a:solidFill>
                <a:latin typeface="+mj-lt"/>
              </a:rPr>
              <a:t>Недоигравший ребенок - это горе для учителя и сплошные учебные проблемы для самого ребенка!</a:t>
            </a:r>
          </a:p>
        </p:txBody>
      </p:sp>
      <p:pic>
        <p:nvPicPr>
          <p:cNvPr id="3077" name="Picture 2" descr="C:\Documents and Settings\Логопед\Рабочий стол\дети\IMG_2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321468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Разработки летнего отдыха детей - Электронные учебн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25" y="4029075"/>
            <a:ext cx="56673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Архив материалов - Школьный сай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576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utoUpdateAnimBg="0"/>
      <p:bldP spid="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57200" y="2071688"/>
            <a:ext cx="5186363" cy="4357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125" indent="-255588" eaLnBrk="1" hangingPunct="1">
              <a:defRPr/>
            </a:pPr>
            <a:endParaRPr lang="ru-RU" sz="2500" smtClean="0"/>
          </a:p>
          <a:p>
            <a:pPr marL="365125" indent="-255588" eaLnBrk="1" hangingPunct="1">
              <a:defRPr/>
            </a:pPr>
            <a:r>
              <a:rPr lang="ru-RU" sz="2000" smtClean="0"/>
              <a:t>Не забывайте о физических упражнениях.</a:t>
            </a:r>
          </a:p>
          <a:p>
            <a:pPr marL="365125" indent="-255588" eaLnBrk="1" hangingPunct="1">
              <a:defRPr/>
            </a:pPr>
            <a:r>
              <a:rPr lang="ru-RU" sz="2000" smtClean="0"/>
              <a:t>Утренняя гимнастика должна стать привычной.</a:t>
            </a:r>
          </a:p>
          <a:p>
            <a:pPr marL="365125" indent="-255588" eaLnBrk="1" hangingPunct="1">
              <a:defRPr/>
            </a:pPr>
            <a:r>
              <a:rPr lang="ru-RU" sz="2000" smtClean="0"/>
              <a:t>Включайте музыку, под которую приятно потанцевать и порезвиться.</a:t>
            </a:r>
          </a:p>
          <a:p>
            <a:pPr marL="365125" indent="-255588" eaLnBrk="1" hangingPunct="1">
              <a:defRPr/>
            </a:pPr>
            <a:r>
              <a:rPr lang="ru-RU" sz="2000" smtClean="0"/>
              <a:t>Игры на свежем воздухе, плаванье, лыжи, коньки, велосипед помогут будущему ученику окрепнуть и разовьют координацию движений.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428604"/>
            <a:ext cx="8115328" cy="1285884"/>
          </a:xfrm>
          <a:gradFill>
            <a:gsLst>
              <a:gs pos="0">
                <a:schemeClr val="accent1">
                  <a:shade val="15000"/>
                  <a:satMod val="180000"/>
                </a:schemeClr>
              </a:gs>
              <a:gs pos="50000">
                <a:schemeClr val="accent1">
                  <a:shade val="45000"/>
                  <a:satMod val="170000"/>
                </a:schemeClr>
              </a:gs>
              <a:gs pos="7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>
            <a:solidFill>
              <a:schemeClr val="accent1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 </a:t>
            </a:r>
            <a:r>
              <a:rPr lang="ru-RU" sz="40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Хорошее физическое </a:t>
            </a:r>
            <a:br>
              <a:rPr lang="ru-RU" sz="40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4000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	      развитие</a:t>
            </a:r>
          </a:p>
        </p:txBody>
      </p:sp>
      <p:pic>
        <p:nvPicPr>
          <p:cNvPr id="22532" name="Рисунок 6" descr="1211949034_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9690">
            <a:off x="6257925" y="314325"/>
            <a:ext cx="1714500" cy="1928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7" descr="Юмор и позитив (Архив 1) - Страница 2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7788" y="2667000"/>
            <a:ext cx="25193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3375"/>
            <a:ext cx="7696200" cy="5975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А теперь проверьте себя </a:t>
            </a:r>
          </a:p>
          <a:p>
            <a:pPr algn="ctr" eaLnBrk="1" hangingPunct="1"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Тест  для родителей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</a:rPr>
              <a:t>Выберите один из трех ответов: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</a:rPr>
              <a:t>почти всегда,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</a:rPr>
              <a:t>иногда,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</a:rPr>
              <a:t>никогда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696200" cy="59039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FF0000"/>
                </a:solidFill>
              </a:rPr>
              <a:t>Подсчет баллов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</a:rPr>
              <a:t>За каждый ответ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</a:rPr>
              <a:t>«почти всегда» 4 </a:t>
            </a:r>
            <a:r>
              <a:rPr lang="ru-RU" sz="4000" smtClean="0">
                <a:solidFill>
                  <a:srgbClr val="000066"/>
                </a:solidFill>
              </a:rPr>
              <a:t>балла</a:t>
            </a: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rgbClr val="000066"/>
                </a:solidFill>
              </a:rPr>
              <a:t>«иногда» - 2 балла</a:t>
            </a: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rgbClr val="000066"/>
                </a:solidFill>
              </a:rPr>
              <a:t>«никогда»  - 0 . </a:t>
            </a:r>
          </a:p>
          <a:p>
            <a:pPr eaLnBrk="1" hangingPunct="1">
              <a:buFontTx/>
              <a:buNone/>
            </a:pPr>
            <a:endParaRPr lang="ru-RU" sz="4000" smtClean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000066"/>
                </a:solidFill>
              </a:rPr>
              <a:t>Полученные баллы сложите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7989888" cy="61928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Нравится ли вам ваш малыш?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Слушаете ли вы, что ребенок говорит?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Стараетесь ли вы создать у ребенка ощущение значимости того, что он говорит?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Поправляете ли вы речь ребенка?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Позволяете ли вы ребенку совершать ошибки?</a:t>
            </a:r>
          </a:p>
          <a:p>
            <a:pPr eaLnBrk="1" hangingPunct="1"/>
            <a:endParaRPr lang="ru-RU" smtClean="0">
              <a:solidFill>
                <a:srgbClr val="000066"/>
              </a:solidFill>
            </a:endParaRPr>
          </a:p>
          <a:p>
            <a:pPr eaLnBrk="1" hangingPunct="1"/>
            <a:endParaRPr lang="ru-RU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8134350" cy="58324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Хвалите ли вы малыша, обнимаете ли его?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Смеетесь ли вместе с малышом?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Отводите ли вы каждый время для чтения ребенку и для бесед с ним?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Играете ли вы с малышом в какие – либо игры?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Поощряете ли вы ребенка в его интересах и увлечениях?</a:t>
            </a:r>
          </a:p>
          <a:p>
            <a:pPr eaLnBrk="1" hangingPunct="1"/>
            <a:endParaRPr lang="ru-RU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7918450" cy="63817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Есть ли у ребенка дома место, которое отведено только ему?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Стараетесь ли вы подать ребенку пример, читая газеты, журналы и книги?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Обсуждаете ли вы что-нибудь интересное из прочитанного вами с семьей и с ребенком?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Стараетесь ли вы сказать все за малыша, прежде чем он успеет раскрыть рот: у зубного врача или в магазине?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8062913" cy="60483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Смотрите ли вы телевизор вместе с ребенком?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Задаете ли вы малышу вопросы о просмотренном по телевизору?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Ограничиваете ли вы возможность ребенка смотреть телевизор?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Есть ли у ребенка возможность проявлять свои эмоции в рамках общепринятого поведения («возиться» в играх, обнимать, тискать мягкие игрушки и т.п.)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66"/>
                </a:solidFill>
              </a:rPr>
              <a:t>Стараетесь ли вы выезжать с ребенком на прогулки в лес, на озеро и т.д.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66"/>
                </a:solidFill>
              </a:rPr>
              <a:t>Ходите ли вы вместе с ребенком в музей, театр и т.д.?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66"/>
                </a:solidFill>
              </a:rPr>
              <a:t>Есть ли у ребенка собственные книги?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989887" cy="4378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>
                <a:solidFill>
                  <a:schemeClr val="tx2"/>
                </a:solidFill>
              </a:rPr>
              <a:t>Ключ:</a:t>
            </a: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rgbClr val="000066"/>
                </a:solidFill>
              </a:rPr>
              <a:t>88 баллов – здорово!</a:t>
            </a: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rgbClr val="000066"/>
                </a:solidFill>
              </a:rPr>
              <a:t>44 балла – неплохо.</a:t>
            </a: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rgbClr val="000066"/>
                </a:solidFill>
              </a:rPr>
              <a:t>Меньше 22 баллов – стоит задуматься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1217822913_0lik_ru_1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5278438" cy="5148263"/>
          </a:xfr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8"/>
          </a:xfrm>
          <a:ln w="55000" cmpd="thickThin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kern="1200" dirty="0">
                <a:solidFill>
                  <a:srgbClr val="FC6E0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3796" name="Picture 5" descr="Благодарим за внимание - Фото 7047/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1940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609600" y="0"/>
            <a:ext cx="7239000" cy="11430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r>
              <a:rPr lang="ru-RU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«портрет» идеального первоклассника»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643063"/>
            <a:ext cx="7239000" cy="4846637"/>
          </a:xfrm>
        </p:spPr>
        <p:txBody>
          <a:bodyPr/>
          <a:lstStyle/>
          <a:p>
            <a:pPr marL="273050" indent="-273050" eaLnBrk="1" hangingPunct="1"/>
            <a:r>
              <a:rPr lang="ru-RU" sz="3700" smtClean="0">
                <a:solidFill>
                  <a:srgbClr val="773313"/>
                </a:solidFill>
              </a:rPr>
              <a:t>Желание учиться</a:t>
            </a:r>
          </a:p>
          <a:p>
            <a:pPr marL="273050" indent="-273050" eaLnBrk="1" hangingPunct="1"/>
            <a:r>
              <a:rPr lang="ru-RU" sz="3700" smtClean="0">
                <a:solidFill>
                  <a:srgbClr val="773313"/>
                </a:solidFill>
              </a:rPr>
              <a:t>Хорошее здоровье</a:t>
            </a:r>
          </a:p>
          <a:p>
            <a:pPr marL="273050" indent="-273050" eaLnBrk="1" hangingPunct="1"/>
            <a:r>
              <a:rPr lang="ru-RU" sz="3700" smtClean="0">
                <a:solidFill>
                  <a:srgbClr val="773313"/>
                </a:solidFill>
              </a:rPr>
              <a:t>Развитая моторика, хороший уровень развития познавательных процессов</a:t>
            </a:r>
          </a:p>
          <a:p>
            <a:pPr marL="273050" indent="-273050" eaLnBrk="1" hangingPunct="1"/>
            <a:r>
              <a:rPr lang="ru-RU" sz="3700" smtClean="0">
                <a:solidFill>
                  <a:srgbClr val="773313"/>
                </a:solidFill>
              </a:rPr>
              <a:t>Стремление к общению, </a:t>
            </a:r>
          </a:p>
          <a:p>
            <a:pPr marL="273050" indent="-273050" eaLnBrk="1" hangingPunct="1">
              <a:buFontTx/>
              <a:buNone/>
            </a:pPr>
            <a:r>
              <a:rPr lang="ru-RU" sz="3700" smtClean="0">
                <a:solidFill>
                  <a:srgbClr val="773313"/>
                </a:solidFill>
              </a:rPr>
              <a:t>развитая волевая сфера</a:t>
            </a:r>
          </a:p>
        </p:txBody>
      </p:sp>
      <p:pic>
        <p:nvPicPr>
          <p:cNvPr id="4100" name="Picture 7" descr="Первокл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2100" y="4038600"/>
            <a:ext cx="2501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http://im3-tub-ru.yandex.net/i?id=a173b766c58bda2b331d2db0bf9fc944-33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33210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5"/>
          <p:cNvSpPr>
            <a:spLocks noChangeArrowheads="1"/>
          </p:cNvSpPr>
          <p:nvPr/>
        </p:nvSpPr>
        <p:spPr bwMode="auto">
          <a:xfrm>
            <a:off x="685800" y="3573463"/>
            <a:ext cx="3771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642938"/>
            <a:ext cx="7000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66"/>
                </a:solidFill>
                <a:latin typeface="+mj-lt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0"/>
            <a:ext cx="828675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4400" b="1" dirty="0">
              <a:solidFill>
                <a:srgbClr val="003366"/>
              </a:solidFill>
              <a:latin typeface="+mj-lt"/>
            </a:endParaRPr>
          </a:p>
          <a:p>
            <a:pPr>
              <a:defRPr/>
            </a:pPr>
            <a:r>
              <a:rPr lang="ru-RU" sz="4400" b="1" dirty="0">
                <a:solidFill>
                  <a:srgbClr val="003366"/>
                </a:solidFill>
                <a:latin typeface="+mj-lt"/>
              </a:rPr>
              <a:t>Готовность к школе – это …</a:t>
            </a:r>
          </a:p>
          <a:p>
            <a:pPr>
              <a:defRPr/>
            </a:pPr>
            <a:endParaRPr lang="ru-RU" sz="4400" b="1" dirty="0">
              <a:solidFill>
                <a:srgbClr val="003366"/>
              </a:solidFill>
              <a:latin typeface="+mj-lt"/>
            </a:endParaRPr>
          </a:p>
          <a:p>
            <a:pPr>
              <a:defRPr/>
            </a:pPr>
            <a:r>
              <a:rPr lang="ru-RU" sz="5400" b="1" dirty="0">
                <a:solidFill>
                  <a:srgbClr val="003366"/>
                </a:solidFill>
                <a:latin typeface="+mj-lt"/>
              </a:rPr>
              <a:t>умение читать </a:t>
            </a:r>
          </a:p>
          <a:p>
            <a:pPr>
              <a:defRPr/>
            </a:pPr>
            <a:r>
              <a:rPr lang="ru-RU" sz="5400" b="1" dirty="0">
                <a:solidFill>
                  <a:srgbClr val="003366"/>
                </a:solidFill>
                <a:latin typeface="+mj-lt"/>
              </a:rPr>
              <a:t>и писать?</a:t>
            </a:r>
          </a:p>
        </p:txBody>
      </p:sp>
      <p:pic>
        <p:nvPicPr>
          <p:cNvPr id="5125" name="Picture 7" descr="буквае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681413"/>
            <a:ext cx="32639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http://im3-tub-ru.yandex.net/i?id=a83605c78efca5ed12c12098dfe844c8-2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0"/>
            <a:ext cx="29400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85800" y="3573463"/>
            <a:ext cx="3771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642938"/>
            <a:ext cx="7000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66"/>
                </a:solidFill>
                <a:latin typeface="+mj-lt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1785938"/>
            <a:ext cx="4643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3600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59436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latin typeface="+mn-lt"/>
              </a:rPr>
              <a:t>Для готовности к школьному обучению </a:t>
            </a:r>
            <a:r>
              <a:rPr lang="ru-RU" sz="3200" b="1" u="sng" dirty="0">
                <a:solidFill>
                  <a:srgbClr val="003366"/>
                </a:solidFill>
                <a:latin typeface="+mn-lt"/>
              </a:rPr>
              <a:t>не принципиально</a:t>
            </a:r>
            <a:r>
              <a:rPr lang="ru-RU" sz="3200" b="1" dirty="0">
                <a:solidFill>
                  <a:srgbClr val="003366"/>
                </a:solidFill>
                <a:latin typeface="+mn-lt"/>
              </a:rPr>
              <a:t>, на самом деле, умеет ли ребенок читать или считать. </a:t>
            </a:r>
          </a:p>
          <a:p>
            <a:pPr>
              <a:defRPr/>
            </a:pPr>
            <a:endParaRPr lang="ru-RU" sz="3200" b="1" dirty="0">
              <a:solidFill>
                <a:srgbClr val="003366"/>
              </a:solidFill>
              <a:latin typeface="+mn-lt"/>
            </a:endParaRPr>
          </a:p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latin typeface="+mn-lt"/>
              </a:rPr>
              <a:t>Но есть вещи,</a:t>
            </a:r>
          </a:p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принципиальные для учебы </a:t>
            </a:r>
          </a:p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latin typeface="+mn-lt"/>
              </a:rPr>
              <a:t>в школе. </a:t>
            </a:r>
          </a:p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latin typeface="+mn-lt"/>
              </a:rPr>
              <a:t>Какие?</a:t>
            </a:r>
          </a:p>
        </p:txBody>
      </p:sp>
      <p:pic>
        <p:nvPicPr>
          <p:cNvPr id="6150" name="Picture 7" descr="как правильно учить уроки Развивающие занятия для детей до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7275" y="2333625"/>
            <a:ext cx="4276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utoUpdateAnimBg="0"/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85800" y="3573463"/>
            <a:ext cx="3771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642938"/>
            <a:ext cx="7000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66"/>
                </a:solidFill>
                <a:latin typeface="+mj-lt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1785938"/>
            <a:ext cx="4643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3600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75" y="928688"/>
            <a:ext cx="6643688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latin typeface="+mn-lt"/>
              </a:rPr>
              <a:t>Фонематический слух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ru-RU" sz="3200" b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7174" name="Прямоугольник 10"/>
          <p:cNvSpPr>
            <a:spLocks noChangeArrowheads="1"/>
          </p:cNvSpPr>
          <p:nvPr/>
        </p:nvSpPr>
        <p:spPr bwMode="auto">
          <a:xfrm>
            <a:off x="4286250" y="2000250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 b="1">
                <a:solidFill>
                  <a:srgbClr val="333399"/>
                </a:solidFill>
                <a:latin typeface="Monotype Corsiva" pitchFamily="66" charset="0"/>
              </a:rPr>
              <a:t>		  		  </a:t>
            </a:r>
            <a:r>
              <a:rPr lang="ru-RU">
                <a:solidFill>
                  <a:srgbClr val="333399"/>
                </a:solidFill>
              </a:rPr>
              <a:t> </a:t>
            </a:r>
            <a:endParaRPr lang="ru-RU" sz="3200">
              <a:solidFill>
                <a:srgbClr val="33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2600" y="1600200"/>
            <a:ext cx="4857750" cy="349091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rgbClr val="003366"/>
                </a:solidFill>
                <a:latin typeface="Monotype Corsiva" pitchFamily="66" charset="0"/>
              </a:rPr>
              <a:t> </a:t>
            </a:r>
            <a:r>
              <a:rPr lang="ru-RU" sz="4800" b="1" dirty="0" err="1">
                <a:solidFill>
                  <a:srgbClr val="003366"/>
                </a:solidFill>
                <a:latin typeface="Monotype Corsiva" pitchFamily="66" charset="0"/>
              </a:rPr>
              <a:t>деди</a:t>
            </a:r>
            <a:r>
              <a:rPr lang="ru-RU" sz="4800" b="1" dirty="0">
                <a:solidFill>
                  <a:srgbClr val="003366"/>
                </a:solidFill>
                <a:latin typeface="Monotype Corsiva" pitchFamily="66" charset="0"/>
              </a:rPr>
              <a:t>      </a:t>
            </a:r>
            <a:r>
              <a:rPr lang="ru-RU" sz="3200" b="1" dirty="0">
                <a:solidFill>
                  <a:srgbClr val="003366"/>
                </a:solidFill>
                <a:latin typeface="+mj-lt"/>
              </a:rPr>
              <a:t>(дети)</a:t>
            </a:r>
            <a:endParaRPr lang="ru-RU" sz="3200" b="1" dirty="0">
              <a:solidFill>
                <a:srgbClr val="003366"/>
              </a:solidFill>
              <a:latin typeface="Monotype Corsiva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rgbClr val="003366"/>
                </a:solidFill>
                <a:latin typeface="Monotype Corsiva" pitchFamily="66" charset="0"/>
              </a:rPr>
              <a:t> </a:t>
            </a:r>
            <a:r>
              <a:rPr lang="ru-RU" sz="4800" b="1" dirty="0" err="1">
                <a:solidFill>
                  <a:srgbClr val="003366"/>
                </a:solidFill>
                <a:latin typeface="Monotype Corsiva" pitchFamily="66" charset="0"/>
              </a:rPr>
              <a:t>сима</a:t>
            </a:r>
            <a:r>
              <a:rPr lang="ru-RU" sz="4800" b="1" dirty="0">
                <a:solidFill>
                  <a:srgbClr val="003366"/>
                </a:solidFill>
                <a:latin typeface="Monotype Corsiva" pitchFamily="66" charset="0"/>
              </a:rPr>
              <a:t>     </a:t>
            </a:r>
            <a:r>
              <a:rPr lang="ru-RU" sz="3200" b="1" dirty="0">
                <a:solidFill>
                  <a:srgbClr val="003366"/>
                </a:solidFill>
                <a:latin typeface="+mj-lt"/>
              </a:rPr>
              <a:t>(зима)</a:t>
            </a:r>
            <a:endParaRPr lang="ru-RU" sz="3200" b="1" dirty="0">
              <a:solidFill>
                <a:srgbClr val="003366"/>
              </a:solidFill>
              <a:latin typeface="Monotype Corsiva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rgbClr val="003366"/>
                </a:solidFill>
                <a:latin typeface="Monotype Corsiva" pitchFamily="66" charset="0"/>
              </a:rPr>
              <a:t> </a:t>
            </a:r>
            <a:r>
              <a:rPr lang="ru-RU" sz="4800" b="1" dirty="0" err="1">
                <a:solidFill>
                  <a:srgbClr val="003366"/>
                </a:solidFill>
                <a:latin typeface="Monotype Corsiva" pitchFamily="66" charset="0"/>
              </a:rPr>
              <a:t>клупок</a:t>
            </a:r>
            <a:r>
              <a:rPr lang="ru-RU" sz="4800" b="1" dirty="0">
                <a:solidFill>
                  <a:srgbClr val="003366"/>
                </a:solidFill>
                <a:latin typeface="Monotype Corsiva" pitchFamily="66" charset="0"/>
              </a:rPr>
              <a:t>  </a:t>
            </a:r>
            <a:r>
              <a:rPr lang="ru-RU" sz="3200" b="1" dirty="0">
                <a:solidFill>
                  <a:srgbClr val="003366"/>
                </a:solidFill>
                <a:latin typeface="+mn-lt"/>
              </a:rPr>
              <a:t>(клубок)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3366"/>
                </a:solidFill>
                <a:latin typeface="+mn-lt"/>
              </a:rPr>
              <a:t> </a:t>
            </a:r>
            <a:r>
              <a:rPr lang="ru-RU" sz="4800" b="1" dirty="0" err="1">
                <a:solidFill>
                  <a:srgbClr val="003366"/>
                </a:solidFill>
                <a:latin typeface="Monotype Corsiva" pitchFamily="66" charset="0"/>
              </a:rPr>
              <a:t>кнга</a:t>
            </a:r>
            <a:r>
              <a:rPr lang="ru-RU" sz="3200" b="1" dirty="0">
                <a:solidFill>
                  <a:srgbClr val="003366"/>
                </a:solidFill>
                <a:latin typeface="+mn-lt"/>
              </a:rPr>
              <a:t> (книга)</a:t>
            </a:r>
            <a:endParaRPr lang="ru-RU" sz="32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sp>
        <p:nvSpPr>
          <p:cNvPr id="7176" name="Прямоугольник 14"/>
          <p:cNvSpPr>
            <a:spLocks noChangeArrowheads="1"/>
          </p:cNvSpPr>
          <p:nvPr/>
        </p:nvSpPr>
        <p:spPr bwMode="auto">
          <a:xfrm>
            <a:off x="2143125" y="3071813"/>
            <a:ext cx="5072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4800">
                <a:solidFill>
                  <a:srgbClr val="333399"/>
                </a:solidFill>
              </a:rPr>
              <a:t>         </a:t>
            </a:r>
            <a:r>
              <a:rPr lang="ru-RU" sz="3200">
                <a:solidFill>
                  <a:srgbClr val="333399"/>
                </a:solidFill>
              </a:rPr>
              <a:t> </a:t>
            </a:r>
            <a:r>
              <a:rPr lang="ru-RU" sz="4800" b="1">
                <a:solidFill>
                  <a:srgbClr val="333399"/>
                </a:solidFill>
                <a:latin typeface="Monotype Corsiva" pitchFamily="66" charset="0"/>
              </a:rPr>
              <a:t>	 </a:t>
            </a:r>
            <a:endParaRPr lang="ru-RU" sz="4800">
              <a:solidFill>
                <a:srgbClr val="333399"/>
              </a:solidFill>
            </a:endParaRPr>
          </a:p>
        </p:txBody>
      </p:sp>
      <p:pic>
        <p:nvPicPr>
          <p:cNvPr id="7177" name="Picture 10" descr="Начинается урок, он пойдёт ребятам впрок - Фото 13640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6888" y="2286000"/>
            <a:ext cx="35671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Птицы - защитники лесов, полей, садов - Картинка 12447/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876800"/>
            <a:ext cx="10001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utoUpdateAnimBg="0"/>
      <p:bldP spid="1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85800" y="3573463"/>
            <a:ext cx="3771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642938"/>
            <a:ext cx="7000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66"/>
                </a:solidFill>
                <a:latin typeface="+mj-lt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1785938"/>
            <a:ext cx="4643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3600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75" y="928688"/>
            <a:ext cx="6643688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/>
              <a:t> </a:t>
            </a:r>
            <a:r>
              <a:rPr lang="ru-RU" sz="4400" b="1" dirty="0">
                <a:solidFill>
                  <a:srgbClr val="C00000"/>
                </a:solidFill>
                <a:latin typeface="+mj-lt"/>
              </a:rPr>
              <a:t>Звукопроизношение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endParaRPr lang="ru-RU" sz="4400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ru-RU" sz="3200" b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8198" name="Прямоугольник 10"/>
          <p:cNvSpPr>
            <a:spLocks noChangeArrowheads="1"/>
          </p:cNvSpPr>
          <p:nvPr/>
        </p:nvSpPr>
        <p:spPr bwMode="auto">
          <a:xfrm>
            <a:off x="4286250" y="2000250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 b="1">
                <a:solidFill>
                  <a:srgbClr val="333399"/>
                </a:solidFill>
                <a:latin typeface="Monotype Corsiva" pitchFamily="66" charset="0"/>
              </a:rPr>
              <a:t>		  		  </a:t>
            </a:r>
            <a:r>
              <a:rPr lang="ru-RU">
                <a:solidFill>
                  <a:srgbClr val="333399"/>
                </a:solidFill>
              </a:rPr>
              <a:t> </a:t>
            </a:r>
            <a:endParaRPr lang="ru-RU" sz="3200">
              <a:solidFill>
                <a:srgbClr val="333399"/>
              </a:solidFill>
            </a:endParaRPr>
          </a:p>
        </p:txBody>
      </p:sp>
      <p:sp>
        <p:nvSpPr>
          <p:cNvPr id="8199" name="Прямоугольник 11"/>
          <p:cNvSpPr>
            <a:spLocks noChangeArrowheads="1"/>
          </p:cNvSpPr>
          <p:nvPr/>
        </p:nvSpPr>
        <p:spPr bwMode="auto">
          <a:xfrm>
            <a:off x="2000250" y="2143125"/>
            <a:ext cx="4857750" cy="830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4800" b="1">
                <a:solidFill>
                  <a:srgbClr val="003366"/>
                </a:solidFill>
                <a:latin typeface="Monotype Corsiva" pitchFamily="66" charset="0"/>
              </a:rPr>
              <a:t> </a:t>
            </a:r>
            <a:endParaRPr lang="ru-RU" sz="3200" b="1">
              <a:solidFill>
                <a:srgbClr val="333399"/>
              </a:solidFill>
              <a:latin typeface="Monotype Corsiva" pitchFamily="66" charset="0"/>
            </a:endParaRPr>
          </a:p>
        </p:txBody>
      </p:sp>
      <p:sp>
        <p:nvSpPr>
          <p:cNvPr id="8200" name="Прямоугольник 14"/>
          <p:cNvSpPr>
            <a:spLocks noChangeArrowheads="1"/>
          </p:cNvSpPr>
          <p:nvPr/>
        </p:nvSpPr>
        <p:spPr bwMode="auto">
          <a:xfrm>
            <a:off x="2143125" y="3071813"/>
            <a:ext cx="5072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4800">
                <a:solidFill>
                  <a:srgbClr val="333399"/>
                </a:solidFill>
              </a:rPr>
              <a:t>         </a:t>
            </a:r>
            <a:r>
              <a:rPr lang="ru-RU" sz="3200">
                <a:solidFill>
                  <a:srgbClr val="333399"/>
                </a:solidFill>
              </a:rPr>
              <a:t> </a:t>
            </a:r>
            <a:r>
              <a:rPr lang="ru-RU" sz="4800" b="1">
                <a:solidFill>
                  <a:srgbClr val="333399"/>
                </a:solidFill>
                <a:latin typeface="Monotype Corsiva" pitchFamily="66" charset="0"/>
              </a:rPr>
              <a:t>	 </a:t>
            </a:r>
            <a:endParaRPr lang="ru-RU" sz="4800">
              <a:solidFill>
                <a:srgbClr val="3333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813" y="1785938"/>
            <a:ext cx="778668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Речь ребенка далеко не всегда бывает правильной от природы</a:t>
            </a:r>
            <a:endParaRPr lang="ru-RU" sz="3200" b="1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14" name="Picture 11" descr="rebeno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000375"/>
            <a:ext cx="259238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000625" y="3105150"/>
            <a:ext cx="314325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пяти годам он должен  </a:t>
            </a:r>
          </a:p>
          <a:p>
            <a:pPr algn="r">
              <a:defRPr/>
            </a:pP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произносить все звуки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85800" y="3573463"/>
            <a:ext cx="3771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642938"/>
            <a:ext cx="70008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C0000"/>
                </a:solidFill>
                <a:latin typeface="+mj-lt"/>
              </a:rPr>
              <a:t>Память</a:t>
            </a:r>
            <a:endParaRPr lang="ru-RU" sz="48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1785938"/>
            <a:ext cx="4643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3600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63" y="1500188"/>
            <a:ext cx="69294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66"/>
                </a:solidFill>
                <a:latin typeface="+mj-lt"/>
              </a:rPr>
              <a:t>Жили-были три поросенка: </a:t>
            </a:r>
            <a:r>
              <a:rPr lang="ru-RU" sz="3600" b="1" dirty="0" err="1">
                <a:solidFill>
                  <a:srgbClr val="003366"/>
                </a:solidFill>
                <a:latin typeface="+mj-lt"/>
              </a:rPr>
              <a:t>Хрюша</a:t>
            </a:r>
            <a:r>
              <a:rPr lang="ru-RU" sz="3600" b="1" dirty="0">
                <a:solidFill>
                  <a:srgbClr val="003366"/>
                </a:solidFill>
                <a:latin typeface="+mj-lt"/>
              </a:rPr>
              <a:t>, Пятачок и Бублик. </a:t>
            </a:r>
            <a:r>
              <a:rPr lang="ru-RU" sz="3600" b="1" dirty="0" err="1">
                <a:solidFill>
                  <a:srgbClr val="003366"/>
                </a:solidFill>
                <a:latin typeface="+mj-lt"/>
              </a:rPr>
              <a:t>Хрюша</a:t>
            </a:r>
            <a:r>
              <a:rPr lang="ru-RU" sz="3600" b="1" dirty="0">
                <a:solidFill>
                  <a:srgbClr val="003366"/>
                </a:solidFill>
                <a:latin typeface="+mj-lt"/>
              </a:rPr>
              <a:t> толще Пятачка, а Пятачок толще Бублика. 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286000" y="3843338"/>
            <a:ext cx="62865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66"/>
                </a:solidFill>
                <a:latin typeface="+mj-lt"/>
              </a:rPr>
              <a:t>Если для того, чтобы точно воспроизвести текст, ребенку потребуется прослушать его не более 3 раз, беспокоиться не о чем. </a:t>
            </a:r>
          </a:p>
        </p:txBody>
      </p:sp>
      <p:pic>
        <p:nvPicPr>
          <p:cNvPr id="9223" name="Picture 8" descr="Анимашки на тему &quot;Школа&quot;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14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utoUpdateAnimBg="0"/>
      <p:bldP spid="5" grpId="0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85800" y="3573463"/>
            <a:ext cx="3771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75" y="642938"/>
            <a:ext cx="7000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3366"/>
                </a:solidFill>
                <a:latin typeface="+mj-lt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1785938"/>
            <a:ext cx="4643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3600" b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457200" y="381000"/>
            <a:ext cx="80978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Ориентация в пространстве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270" name="Picture 2" descr="K:\Готовность к школе\пишет на дос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929063"/>
            <a:ext cx="2454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2133600"/>
            <a:ext cx="76438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j-lt"/>
              </a:rPr>
              <a:t>Нарисуйте ребенку картинку с массой подробностей. Домик с окошками, в одном есть занавеска, в другом - нет. Забор: справа грушевые деревья, слева - яблони. Из трубы идет дым. В левом углу - солнце, в правом - птицы и т. д..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4800600"/>
            <a:ext cx="46434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j-lt"/>
              </a:rPr>
              <a:t>И пусть ребенок перерисует эту картину в точности. Важно, насколько точно он это сделал.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974</Words>
  <PresentationFormat>Экран (4:3)</PresentationFormat>
  <Paragraphs>146</Paragraphs>
  <Slides>29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«портрет» идеального первоклассника»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Что же должна включать    подготовка ребенка к школе?</vt:lpstr>
      <vt:lpstr>   Умение слушать и слышать учителя, выполнять его требования, действовать по образцу.</vt:lpstr>
      <vt:lpstr>        Умение говорить,   доказывать свою точку зрения</vt:lpstr>
      <vt:lpstr> Умение считать</vt:lpstr>
      <vt:lpstr>   Умение общаться со сверстниками</vt:lpstr>
      <vt:lpstr>     Умение общаться со взрослыми</vt:lpstr>
      <vt:lpstr>          Соблюдение  социальных и       этических норм</vt:lpstr>
      <vt:lpstr>     Хорошее физическое         развитие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2014-09-29T15:56:59Z</dcterms:created>
  <dcterms:modified xsi:type="dcterms:W3CDTF">2014-09-29T16:27:40Z</dcterms:modified>
</cp:coreProperties>
</file>