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6"/>
  </p:notesMasterIdLst>
  <p:sldIdLst>
    <p:sldId id="256" r:id="rId2"/>
    <p:sldId id="312" r:id="rId3"/>
    <p:sldId id="257" r:id="rId4"/>
    <p:sldId id="258" r:id="rId5"/>
    <p:sldId id="313" r:id="rId6"/>
    <p:sldId id="317" r:id="rId7"/>
    <p:sldId id="322" r:id="rId8"/>
    <p:sldId id="320" r:id="rId9"/>
    <p:sldId id="314" r:id="rId10"/>
    <p:sldId id="326" r:id="rId11"/>
    <p:sldId id="328" r:id="rId12"/>
    <p:sldId id="323" r:id="rId13"/>
    <p:sldId id="333" r:id="rId14"/>
    <p:sldId id="334" r:id="rId15"/>
    <p:sldId id="338" r:id="rId16"/>
    <p:sldId id="339" r:id="rId17"/>
    <p:sldId id="340" r:id="rId18"/>
    <p:sldId id="341" r:id="rId19"/>
    <p:sldId id="335" r:id="rId20"/>
    <p:sldId id="327" r:id="rId21"/>
    <p:sldId id="329" r:id="rId22"/>
    <p:sldId id="336" r:id="rId23"/>
    <p:sldId id="324" r:id="rId24"/>
    <p:sldId id="32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1746"/>
    <a:srgbClr val="FFFF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37AF3D9-128E-446F-9320-D8C2E8418B19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754790-36BB-4666-A5AB-6634CCF06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943C19-A05A-45AB-9232-E759DF220419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86D6F-7483-4DE6-9DA4-74E90B63F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ED1E7-F0FD-439F-B2A3-379F3D522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4A8CF-FB9B-41D1-9650-9E93D41B9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BD0D1-7163-47AC-A29F-7B0643731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860EA-A867-4CC6-811B-180546983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9424-7507-450C-B568-9E87A3928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CB342-2462-49E2-91CA-F4AA239D0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AEB2-1F25-4408-BFAB-DD848FAE8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964E4-031A-4D8B-B78C-1726CA8FF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D4D99-8F78-4817-85A8-B4BCCEEBF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4EC86-A35A-4093-8755-C05CF7CC5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67394-327A-4BD1-B7E0-97066916D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0E4C04D-463A-4693-A1C9-8C7DBEBE5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1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" Type="http://schemas.openxmlformats.org/officeDocument/2006/relationships/image" Target="../media/image24.jpe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28600"/>
            <a:ext cx="9143999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5400" b="1" u="sng" dirty="0">
                <a:ln w="50800"/>
                <a:solidFill>
                  <a:schemeClr val="bg1">
                    <a:shade val="50000"/>
                  </a:schemeClr>
                </a:solidFill>
                <a:latin typeface="Arial Narrow" pitchFamily="34" charset="0"/>
              </a:rPr>
              <a:t>ТВОРЧЕСКАЯ ПРЕЗЕНТАЦИЯ</a:t>
            </a:r>
          </a:p>
          <a:p>
            <a:pPr algn="ctr">
              <a:defRPr/>
            </a:pP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5400" b="1" dirty="0">
                <a:ln w="50800"/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«Образование и здоровье»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304800" y="1219200"/>
            <a:ext cx="9677400" cy="49859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ru-RU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НОМИНАЦИЯ:</a:t>
            </a:r>
          </a:p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«Лучший учитель физической культуры, тренер - преподаватель»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3250" name="Рисунок 69" descr="100_35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0"/>
            <a:ext cx="343217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3251" name="Рисунок 79" descr="сканирование008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3505200"/>
            <a:ext cx="3276600" cy="305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3252" name="Рисунок 81" descr="сканирование008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10200" y="228600"/>
            <a:ext cx="3544888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3253" name="Рисунок 82" descr="сканирование007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10200" y="3505200"/>
            <a:ext cx="3544888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3254" name="Рисунок 90" descr="сканирование007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67000" y="1752600"/>
            <a:ext cx="3508375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0" y="228600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400" b="1">
                <a:solidFill>
                  <a:schemeClr val="bg2"/>
                </a:solidFill>
                <a:latin typeface="Bookman Old Style" pitchFamily="18" charset="0"/>
              </a:rPr>
              <a:t>Олимпиада по физической культуре:</a:t>
            </a:r>
          </a:p>
        </p:txBody>
      </p:sp>
      <p:pic>
        <p:nvPicPr>
          <p:cNvPr id="16387" name="Рисунок 55" descr="DSCN1631"/>
          <p:cNvPicPr>
            <a:picLocks noChangeAspect="1" noChangeArrowheads="1"/>
          </p:cNvPicPr>
          <p:nvPr/>
        </p:nvPicPr>
        <p:blipFill>
          <a:blip r:embed="rId2" cstate="email">
            <a:lum bright="18000" contrast="12000"/>
          </a:blip>
          <a:srcRect/>
          <a:stretch>
            <a:fillRect/>
          </a:stretch>
        </p:blipFill>
        <p:spPr bwMode="auto">
          <a:xfrm>
            <a:off x="228600" y="990600"/>
            <a:ext cx="3427413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6388" name="Рисунок 58" descr="DSCN1737"/>
          <p:cNvPicPr>
            <a:picLocks noChangeAspect="1" noChangeArrowheads="1"/>
          </p:cNvPicPr>
          <p:nvPr/>
        </p:nvPicPr>
        <p:blipFill>
          <a:blip r:embed="rId3" cstate="email">
            <a:lum bright="12000" contrast="6000"/>
          </a:blip>
          <a:srcRect/>
          <a:stretch>
            <a:fillRect/>
          </a:stretch>
        </p:blipFill>
        <p:spPr bwMode="auto">
          <a:xfrm>
            <a:off x="5334000" y="914400"/>
            <a:ext cx="3427413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6389" name="Рисунок 56" descr="DSCN1659"/>
          <p:cNvPicPr>
            <a:picLocks noChangeAspect="1" noChangeArrowheads="1"/>
          </p:cNvPicPr>
          <p:nvPr/>
        </p:nvPicPr>
        <p:blipFill>
          <a:blip r:embed="rId4" cstate="email">
            <a:lum bright="18000" contrast="-6000"/>
          </a:blip>
          <a:srcRect/>
          <a:stretch>
            <a:fillRect/>
          </a:stretch>
        </p:blipFill>
        <p:spPr bwMode="auto">
          <a:xfrm>
            <a:off x="2819400" y="3276600"/>
            <a:ext cx="3429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304800" y="457200"/>
            <a:ext cx="4419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/>
          </a:p>
          <a:p>
            <a:endParaRPr lang="ru-RU" sz="2400"/>
          </a:p>
          <a:p>
            <a:endParaRPr lang="ru-RU"/>
          </a:p>
        </p:txBody>
      </p:sp>
      <p:pic>
        <p:nvPicPr>
          <p:cNvPr id="14339" name="Picture 3" descr="C:\Users\1\Desktop\ллл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54380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8686800" cy="6080125"/>
          </a:xfrm>
        </p:spPr>
        <p:txBody>
          <a:bodyPr/>
          <a:lstStyle/>
          <a:p>
            <a:r>
              <a:rPr lang="ru-RU" sz="1800" b="1" smtClean="0">
                <a:solidFill>
                  <a:schemeClr val="bg1"/>
                </a:solidFill>
              </a:rPr>
              <a:t>1. В. Потемин – ЗМС, призер чемпионата Европы , участник чемпионата мира и олимпийских игр.</a:t>
            </a:r>
          </a:p>
          <a:p>
            <a:r>
              <a:rPr lang="ru-RU" sz="1800" b="1" smtClean="0">
                <a:solidFill>
                  <a:schemeClr val="bg1"/>
                </a:solidFill>
              </a:rPr>
              <a:t>2. С. Кирдяпкин – ЗМС, Кавалер Ордена Славы 3 степени, двухкратный чемпион мира. </a:t>
            </a:r>
          </a:p>
          <a:p>
            <a:r>
              <a:rPr lang="ru-RU" sz="1800" b="1" smtClean="0">
                <a:solidFill>
                  <a:schemeClr val="bg1"/>
                </a:solidFill>
              </a:rPr>
              <a:t>3. В. Парваткин – ЗМС, чемпион Европы, участник олимпийских игр.</a:t>
            </a:r>
          </a:p>
          <a:p>
            <a:r>
              <a:rPr lang="ru-RU" sz="1800" b="1" smtClean="0">
                <a:solidFill>
                  <a:schemeClr val="bg1"/>
                </a:solidFill>
              </a:rPr>
              <a:t>4. С. Бакулин – ЗМС, Кавалер Ордена Славы 3 степени, чемпион мира, бронзовый призе чемпионата мира, победитель Всемирной Универсиады.</a:t>
            </a:r>
          </a:p>
          <a:p>
            <a:r>
              <a:rPr lang="ru-RU" sz="1800" b="1" smtClean="0">
                <a:solidFill>
                  <a:schemeClr val="bg1"/>
                </a:solidFill>
              </a:rPr>
              <a:t>5. И. Ерохин – МСМК</a:t>
            </a:r>
          </a:p>
          <a:p>
            <a:r>
              <a:rPr lang="ru-RU" sz="1800" b="1" smtClean="0">
                <a:solidFill>
                  <a:schemeClr val="bg1"/>
                </a:solidFill>
              </a:rPr>
              <a:t>6. С. Ерохин- МСМК</a:t>
            </a:r>
          </a:p>
          <a:p>
            <a:r>
              <a:rPr lang="ru-RU" sz="1800" b="1" smtClean="0">
                <a:solidFill>
                  <a:schemeClr val="bg1"/>
                </a:solidFill>
              </a:rPr>
              <a:t>7. Е. Ладанова – мастер спорта</a:t>
            </a:r>
          </a:p>
          <a:p>
            <a:r>
              <a:rPr lang="ru-RU" sz="1800" b="1" smtClean="0">
                <a:solidFill>
                  <a:schemeClr val="bg1"/>
                </a:solidFill>
              </a:rPr>
              <a:t>8. О. Холодова - мастер спорта</a:t>
            </a:r>
          </a:p>
          <a:p>
            <a:r>
              <a:rPr lang="ru-RU" sz="1800" b="1" smtClean="0">
                <a:solidFill>
                  <a:schemeClr val="bg1"/>
                </a:solidFill>
              </a:rPr>
              <a:t>9. А. Конкин - мастер спорта</a:t>
            </a:r>
          </a:p>
          <a:p>
            <a:r>
              <a:rPr lang="ru-RU" sz="1800" b="1" smtClean="0">
                <a:solidFill>
                  <a:schemeClr val="bg1"/>
                </a:solidFill>
              </a:rPr>
              <a:t>10. А. Коломытов - мастер спорта</a:t>
            </a:r>
          </a:p>
          <a:p>
            <a:r>
              <a:rPr lang="ru-RU" sz="1800" b="1" smtClean="0">
                <a:solidFill>
                  <a:schemeClr val="bg1"/>
                </a:solidFill>
              </a:rPr>
              <a:t>11. И. Колмыков - мастер спорта</a:t>
            </a:r>
          </a:p>
          <a:p>
            <a:r>
              <a:rPr lang="ru-RU" sz="1800" b="1" smtClean="0">
                <a:solidFill>
                  <a:schemeClr val="bg1"/>
                </a:solidFill>
              </a:rPr>
              <a:t>12. А. Шпилев – КМС</a:t>
            </a:r>
          </a:p>
          <a:p>
            <a:r>
              <a:rPr lang="ru-RU" sz="1800" b="1" smtClean="0">
                <a:solidFill>
                  <a:schemeClr val="bg1"/>
                </a:solidFill>
              </a:rPr>
              <a:t>13. М. Клякина – КМС</a:t>
            </a:r>
          </a:p>
          <a:p>
            <a:r>
              <a:rPr lang="ru-RU" sz="1800" b="1" smtClean="0">
                <a:solidFill>
                  <a:schemeClr val="bg1"/>
                </a:solidFill>
              </a:rPr>
              <a:t>14. Ю. Рыжонкова – 1 разряд</a:t>
            </a:r>
          </a:p>
          <a:p>
            <a:r>
              <a:rPr lang="ru-RU" sz="1800" b="1" smtClean="0">
                <a:solidFill>
                  <a:schemeClr val="bg1"/>
                </a:solidFill>
              </a:rPr>
              <a:t>15.М. Шулигин – 1 разряд</a:t>
            </a:r>
          </a:p>
          <a:p>
            <a:r>
              <a:rPr lang="ru-RU" sz="1800" b="1" smtClean="0">
                <a:solidFill>
                  <a:schemeClr val="bg1"/>
                </a:solidFill>
              </a:rPr>
              <a:t>16. А. Ломакин – 1 разряд</a:t>
            </a:r>
          </a:p>
          <a:p>
            <a:endParaRPr lang="ru-RU" smtClean="0"/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657600"/>
            <a:ext cx="21145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9e0e1e14bfd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514600"/>
            <a:ext cx="23637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6387" name="Picture 2" descr="F:\дёмкин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28600"/>
            <a:ext cx="1574800" cy="2590800"/>
          </a:xfrm>
          <a:noFill/>
        </p:spPr>
      </p:pic>
      <p:pic>
        <p:nvPicPr>
          <p:cNvPr id="16388" name="Picture 6" descr="F:\дёмкин\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04800"/>
            <a:ext cx="1828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F:\дёмкин\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04800"/>
            <a:ext cx="1843088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F:\дёмкин\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2188" y="1066800"/>
            <a:ext cx="18843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7" descr="F:\дёмкин\0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1066800"/>
            <a:ext cx="1828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9" descr="F:\дёмкин\0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59638" y="228600"/>
            <a:ext cx="18843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2" descr="F:\дёмкин\0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1143000"/>
            <a:ext cx="1828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F:\дёмкин\0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2057400"/>
            <a:ext cx="17732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5" descr="F:\дёмкин\02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48400" y="2819400"/>
            <a:ext cx="15509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1" descr="F:\дёмкин\01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266950"/>
            <a:ext cx="1843088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6" descr="F:\дёмкин\02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15200" y="1981200"/>
            <a:ext cx="1828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8" descr="F:\дёмкин\00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00600" y="1981200"/>
            <a:ext cx="19256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3" descr="F:\дёмкин\00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33800" y="2743200"/>
            <a:ext cx="17732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4" descr="F:\дёмкин\025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28800" y="2819400"/>
            <a:ext cx="16002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8" descr="F:\дёмкин\008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62600" y="4038600"/>
            <a:ext cx="22098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13" descr="F:\дёмкин\02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52600" y="4114800"/>
            <a:ext cx="213360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228600" y="5791200"/>
            <a:ext cx="8915400" cy="8683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В этих грамотах и дипломах, полученных школой и учениками, немалая доля труда Михаила  Ивановича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574" name="Group 566"/>
          <p:cNvGraphicFramePr>
            <a:graphicFrameLocks noGrp="1"/>
          </p:cNvGraphicFramePr>
          <p:nvPr>
            <p:ph/>
          </p:nvPr>
        </p:nvGraphicFramePr>
        <p:xfrm>
          <a:off x="457200" y="152400"/>
          <a:ext cx="8229600" cy="6551613"/>
        </p:xfrm>
        <a:graphic>
          <a:graphicData uri="http://schemas.openxmlformats.org/drawingml/2006/table">
            <a:tbl>
              <a:tblPr/>
              <a:tblGrid>
                <a:gridCol w="990600"/>
                <a:gridCol w="3276600"/>
                <a:gridCol w="1371600"/>
                <a:gridCol w="1371600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№ п/п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Название районных соревнований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2010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2011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2012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Конкурс смотра стороя и песни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«КЭС -Баскет»  юноши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«КЭС -Баскет»  девушки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Лыжные гонки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Стритбол, юноши 1996-1999г.р.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Стритбол, девушки 1996-1999г.р.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7600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Веселые старты «Спортивная смена», посвященные памяти Председателя Госсобрания РМ В.А.Кечкина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Лыжные гонки, посвященные закрытию лыжного сезона среди группы 1998г.р.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Лыжные гонки, посвященные закрытию лыжного сезона среди группы 1997г.р.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Волейбол, девушки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83" name="Group 127"/>
          <p:cNvGraphicFramePr>
            <a:graphicFrameLocks noGrp="1"/>
          </p:cNvGraphicFramePr>
          <p:nvPr>
            <p:ph/>
          </p:nvPr>
        </p:nvGraphicFramePr>
        <p:xfrm>
          <a:off x="381000" y="228600"/>
          <a:ext cx="7391400" cy="6080125"/>
        </p:xfrm>
        <a:graphic>
          <a:graphicData uri="http://schemas.openxmlformats.org/drawingml/2006/table">
            <a:tbl>
              <a:tblPr/>
              <a:tblGrid>
                <a:gridCol w="595313"/>
                <a:gridCol w="5478462"/>
                <a:gridCol w="1317625"/>
              </a:tblGrid>
              <a:tr h="947738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Республиканские соревнования 2010 г.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Место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411163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Легкая атлетика, на призы двухкратного чемпиона мира С.А.Кирдяпкина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ДЮП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Спартакиада допризывной молодежи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Легкая атлетика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0150"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Лыжные гонки г. Краснослободск,  Шулигин М.</a:t>
                      </a:r>
                    </a:p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Рыжонкова Юля</a:t>
                      </a:r>
                    </a:p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Митрошин Егор</a:t>
                      </a:r>
                    </a:p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Милайкина Марина</a:t>
                      </a:r>
                    </a:p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Юдкова А.</a:t>
                      </a:r>
                    </a:p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Игошин А.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Призовые места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414" name="Group 310"/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8229600" cy="6246812"/>
        </p:xfrm>
        <a:graphic>
          <a:graphicData uri="http://schemas.openxmlformats.org/drawingml/2006/table">
            <a:tbl>
              <a:tblPr/>
              <a:tblGrid>
                <a:gridCol w="557213"/>
                <a:gridCol w="6191250"/>
                <a:gridCol w="1481137"/>
              </a:tblGrid>
              <a:tr h="274638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Республиканские соревнования 2011г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411163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Легкая атлетика на призы Заслуженного тренера России, Заслуженного работника физической культуры РМ, Отличника физической культуры и спорта России В.В.Парваткина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Легкая атлетика на призы многократного чемпиона мира, участника олимпийских игр, ЗМС России С. А. Кирдяпкина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Турнир по волейболу, посвященный памяти Кавалера Ордена Славы трех степеней М.П. Азыркина, юноши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Турнир по волейболу, посвященный памяти Кавалера Ордена Славы трех степеней М.П. Азыркина, девушки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ДЮП, в номинации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Знакомьтесь- это мы!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среди старшей группы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ДЮП, в номинации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Равнение на героев!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среди старшей группы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ДЮП, в номинации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Один за всех и все за одного!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среди старшей группы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ДЮП, в номинации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Спасательное многоборье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среди старшей группы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ДЮП, среди старшей группы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Легкая атлетика, на призы Олимпийских игр, уроженцев Инсарского района МР МСМК  В. Парваткина и МСМК В. Потемина , среди общеобразовательных школ Инсарского района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Волейбол г.Рузаевка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Легкая атлетика в закрытом помещении, посвященные юбилею МУДОД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Инсарская ДЮШ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Шахматы, на приз клуба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Белая ладья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Шашки, на приз клуба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Чудо шашки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Спартакиада допризывной молодежи РМ г. Ковылкино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04800" y="0"/>
            <a:ext cx="807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219200" y="228600"/>
            <a:ext cx="617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bg2"/>
                </a:solidFill>
              </a:rPr>
              <a:t>ВЕСЕЛЫЕ СТАРТЫ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86200"/>
            <a:ext cx="371475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762000"/>
            <a:ext cx="381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886200"/>
            <a:ext cx="37338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0420" name="Picture 4" descr="DSCN485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99624" y="688199"/>
            <a:ext cx="5937368" cy="44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0419" name="Picture 3" descr="DSCN485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762000"/>
            <a:ext cx="4698887" cy="352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1509" name="Picture 4" descr="DSCN4837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057400" y="3276600"/>
            <a:ext cx="4470400" cy="3352800"/>
          </a:xfrm>
          <a:noFill/>
        </p:spPr>
      </p:pic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1143000" y="228600"/>
            <a:ext cx="662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2"/>
                </a:solidFill>
              </a:rPr>
              <a:t>ДЕНЬ ЗДОРОВЬЯ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5600" y="304800"/>
            <a:ext cx="6477000" cy="341632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7780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ДЁМКИН МИХАИЛ ИВАНОВИЧ</a:t>
            </a:r>
          </a:p>
          <a:p>
            <a:pPr algn="ctr">
              <a:defRPr/>
            </a:pPr>
            <a:r>
              <a:rPr lang="ru-RU" sz="28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Работаю под девизом:</a:t>
            </a:r>
          </a:p>
          <a:p>
            <a:pPr algn="ctr">
              <a:defRPr/>
            </a:pPr>
            <a:r>
              <a:rPr lang="ru-RU" sz="28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С любовью я делюсь своим умением</a:t>
            </a:r>
          </a:p>
          <a:p>
            <a:pPr algn="ctr">
              <a:defRPr/>
            </a:pPr>
            <a:r>
              <a:rPr lang="ru-RU" sz="2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И наставляю души всех детей</a:t>
            </a:r>
          </a:p>
          <a:p>
            <a:pPr algn="ctr">
              <a:defRPr/>
            </a:pPr>
            <a:r>
              <a:rPr lang="ru-RU" sz="2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Через любовь, заботу о здоровье,</a:t>
            </a:r>
          </a:p>
          <a:p>
            <a:pPr algn="ctr">
              <a:defRPr/>
            </a:pPr>
            <a:r>
              <a:rPr lang="ru-RU" sz="2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Стараюсь воспитать из них людей!»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0" y="4267200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000000"/>
              </a:solidFill>
            </a:endParaRPr>
          </a:p>
          <a:p>
            <a:pPr algn="ctr"/>
            <a:r>
              <a:rPr lang="ru-RU" sz="2400" b="1">
                <a:solidFill>
                  <a:srgbClr val="000000"/>
                </a:solidFill>
              </a:rPr>
              <a:t>Учитель физической культуры и тренер – преподаватель группы ОФП МБОУ «Инсарская средняя общеобразовательная школы № 1». Стаж работы 16 лет. Первая квалификационная категория.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28600"/>
            <a:ext cx="2438400" cy="427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1600200" y="381000"/>
            <a:ext cx="5105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chemeClr val="bg2"/>
                </a:solidFill>
                <a:latin typeface="Bookman Old Style" pitchFamily="18" charset="0"/>
              </a:rPr>
              <a:t>ДЮП:</a:t>
            </a:r>
          </a:p>
        </p:txBody>
      </p:sp>
      <p:pic>
        <p:nvPicPr>
          <p:cNvPr id="54274" name="Рисунок 43" descr="100_13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14400"/>
            <a:ext cx="35433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4275" name="Рисунок 48" descr="100_14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914400"/>
            <a:ext cx="362539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4276" name="Рисунок 52" descr="100_147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38800" y="3316288"/>
            <a:ext cx="3311525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486" name="Picture 6" descr="IMG_00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2400" y="4343399"/>
            <a:ext cx="3276600" cy="245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7" name="Рисунок 1989" descr="D:\DCIM\101CANON\IMG_221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25750" y="2746375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457200" y="152400"/>
            <a:ext cx="792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bg2"/>
                </a:solidFill>
                <a:latin typeface="Bookman Old Style" pitchFamily="18" charset="0"/>
              </a:rPr>
              <a:t>СМОТР СТРОЯ И ПЕСНИ</a:t>
            </a:r>
            <a:endParaRPr lang="ru-RU" sz="4000"/>
          </a:p>
        </p:txBody>
      </p:sp>
      <p:pic>
        <p:nvPicPr>
          <p:cNvPr id="23555" name="Picture 2" descr="IMG_00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4267200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0"/>
            <a:ext cx="388620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429000"/>
            <a:ext cx="2457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838200"/>
            <a:ext cx="3810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533400" y="228600"/>
            <a:ext cx="7315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bg2"/>
                </a:solidFill>
                <a:latin typeface="Bookman Old Style" pitchFamily="18" charset="0"/>
              </a:rPr>
              <a:t>ВАХТА ПАМЯТИ</a:t>
            </a:r>
            <a:endParaRPr lang="ru-RU" sz="4000"/>
          </a:p>
        </p:txBody>
      </p:sp>
      <p:pic>
        <p:nvPicPr>
          <p:cNvPr id="24579" name="Picture 1" descr="IMG_10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0825"/>
            <a:ext cx="685800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C:\Documents and Settings\склщнп78\Рабочий стол\IMG_07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38200"/>
            <a:ext cx="4876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228600"/>
            <a:ext cx="9753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2"/>
                </a:solidFill>
                <a:latin typeface="Bookman Old Style" pitchFamily="18" charset="0"/>
              </a:rPr>
              <a:t>В ТЕЧЕНИЕ 8 ЛЕТ Я ЯВЛЯЮСЬ НАЧАЛЬНИКОМ                 ПАЛАТОЧНОГО ЛАГЕРЯ  «ВЫЖИВАНИЕ»</a:t>
            </a:r>
          </a:p>
          <a:p>
            <a:pPr algn="ctr"/>
            <a:endParaRPr lang="ru-RU" sz="2400" b="1">
              <a:solidFill>
                <a:schemeClr val="bg2"/>
              </a:solidFill>
              <a:latin typeface="Bookman Old Style" pitchFamily="18" charset="0"/>
            </a:endParaRPr>
          </a:p>
          <a:p>
            <a:pPr algn="ctr"/>
            <a:endParaRPr lang="ru-RU" sz="2400" b="1">
              <a:latin typeface="Bookman Old Style" pitchFamily="18" charset="0"/>
            </a:endParaRPr>
          </a:p>
        </p:txBody>
      </p:sp>
      <p:pic>
        <p:nvPicPr>
          <p:cNvPr id="21509" name="Picture 5" descr="F:\Школа выживания. Лух.Майдан\P61500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066800"/>
            <a:ext cx="4419600" cy="33147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1510" name="Picture 6" descr="F:\Школа выживания. Лух.Майдан\P61600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1143000"/>
            <a:ext cx="4343400" cy="325755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1511" name="Picture 7" descr="F:\P61801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" y="3657600"/>
            <a:ext cx="3962400" cy="29718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5606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733800"/>
            <a:ext cx="37338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IMG_09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"/>
            <a:ext cx="5791200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914400" y="4800600"/>
            <a:ext cx="82296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Bookman Old Style" pitchFamily="18" charset="0"/>
              </a:rPr>
              <a:t>Чтобы иметь право учить, надо постоянно учиться самому.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Bookman Old Style" pitchFamily="18" charset="0"/>
              </a:rPr>
              <a:t>Главное в работе – это добросовестность</a:t>
            </a:r>
            <a:r>
              <a:rPr lang="ru-RU" sz="240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924800" cy="11430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3600" b="1" smtClean="0">
                <a:solidFill>
                  <a:srgbClr val="10253F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04800"/>
            <a:ext cx="76962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Цель моей работы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:</a:t>
            </a: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3200" b="1">
                <a:solidFill>
                  <a:srgbClr val="000000"/>
                </a:solidFill>
                <a:latin typeface="Bookman Old Style" pitchFamily="18" charset="0"/>
              </a:rPr>
              <a:t>разглядеть в каждом ученике личность; </a:t>
            </a:r>
          </a:p>
          <a:p>
            <a:pPr>
              <a:buFontTx/>
              <a:buChar char="-"/>
            </a:pPr>
            <a:r>
              <a:rPr lang="ru-RU" sz="3200" b="1">
                <a:solidFill>
                  <a:srgbClr val="000000"/>
                </a:solidFill>
                <a:latin typeface="Bookman Old Style" pitchFamily="18" charset="0"/>
              </a:rPr>
              <a:t>развивать то ценное, что заложено природой; </a:t>
            </a:r>
          </a:p>
          <a:p>
            <a:r>
              <a:rPr lang="ru-RU" sz="3200" b="1">
                <a:solidFill>
                  <a:srgbClr val="000000"/>
                </a:solidFill>
                <a:latin typeface="Bookman Old Style" pitchFamily="18" charset="0"/>
              </a:rPr>
              <a:t>-научить отстаивать свое мнение в любой жизненной ситуации;</a:t>
            </a:r>
          </a:p>
          <a:p>
            <a:r>
              <a:rPr lang="ru-RU" sz="3200" b="1">
                <a:solidFill>
                  <a:srgbClr val="000000"/>
                </a:solidFill>
                <a:latin typeface="Bookman Old Style" pitchFamily="18" charset="0"/>
              </a:rPr>
              <a:t>-уметь признавать свои ошибки и исправлять их; </a:t>
            </a:r>
          </a:p>
          <a:p>
            <a:r>
              <a:rPr lang="ru-RU" sz="3200" b="1">
                <a:solidFill>
                  <a:srgbClr val="000000"/>
                </a:solidFill>
                <a:latin typeface="Bookman Old Style" pitchFamily="18" charset="0"/>
              </a:rPr>
              <a:t>-не останавливаться перед трудностями, а преодолевать 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ln w="5080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Задачи:</a:t>
            </a:r>
            <a:endParaRPr lang="ru-RU" sz="40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610600" cy="5638800"/>
          </a:xfrm>
        </p:spPr>
        <p:txBody>
          <a:bodyPr>
            <a:noAutofit/>
          </a:bodyPr>
          <a:lstStyle/>
          <a:p>
            <a:pPr marL="0" indent="354013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- Закрепить потребности в регулярных занятиях физическими упражнениями и избранным видом спорта, формировать адекватную самооценку;</a:t>
            </a:r>
          </a:p>
          <a:p>
            <a:pPr marL="0" indent="354013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- Воспитывать нравственные и волевые качества личности: коллективизм, целеустремлённость, выносливость, самообладание;</a:t>
            </a:r>
          </a:p>
          <a:p>
            <a:pPr marL="0" indent="354013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- Научить ребят самостоятельности, занимаясь физическими упражнениями, личной гигиеной, спортом;</a:t>
            </a:r>
          </a:p>
          <a:p>
            <a:pPr marL="0" indent="354013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- Военно-патриотическое воспитание подростков;</a:t>
            </a:r>
          </a:p>
          <a:p>
            <a:pPr marL="0" indent="354013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- Физическая подготовка;</a:t>
            </a:r>
          </a:p>
          <a:p>
            <a:pPr marL="0" indent="354013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- Воспитание мужества, чувства «локтя», взаимовыручки;</a:t>
            </a:r>
          </a:p>
          <a:p>
            <a:pPr marL="0" indent="354013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- Доказать преимущества здорового образа жизни, начиная с осознанного неприятия наркотических веществ, алкоголя, табачных изделий;</a:t>
            </a:r>
          </a:p>
          <a:p>
            <a:pPr marL="0" indent="354013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- Выработать умение приспосабливаться в различных условиях.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800" b="1" dirty="0" smtClean="0">
              <a:solidFill>
                <a:srgbClr val="7030A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800" b="1" dirty="0" smtClean="0">
              <a:solidFill>
                <a:srgbClr val="7030A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800" b="1" dirty="0" smtClean="0">
              <a:solidFill>
                <a:srgbClr val="7030A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        </a:t>
            </a:r>
            <a:endParaRPr lang="ru-RU" sz="1800" b="1" dirty="0" smtClean="0">
              <a:solidFill>
                <a:srgbClr val="7030A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800" b="1" dirty="0" smtClean="0">
              <a:solidFill>
                <a:srgbClr val="7030A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800" b="1" dirty="0" smtClean="0">
              <a:solidFill>
                <a:srgbClr val="7030A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8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381000" y="152400"/>
            <a:ext cx="8534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David" pitchFamily="34" charset="-79"/>
              </a:rPr>
              <a:t>Успех реализации этих задач полностью зависит от личности и примера учителя, от его умения управлять воспитательным процессом. Я принимаю активное участие во всех школьных и других спортивных соревнованиях совместно с детьми. Личным примером пытаюсь показать учащимся необходимость занятий спортом.</a:t>
            </a:r>
          </a:p>
          <a:p>
            <a:pPr algn="just">
              <a:defRPr/>
            </a:pP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" name="Picture 10" descr="G:\дёмкин грамоты\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438400"/>
            <a:ext cx="1828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1" descr="G:\дёмкин грамоты\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38400"/>
            <a:ext cx="194786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2" descr="G:\дёмкин грамоты\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438400"/>
            <a:ext cx="1892300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3" descr="G:\дёмкин грамоты\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438400"/>
            <a:ext cx="1912938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6" descr="G:\дёмкин грамоты\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4038600"/>
            <a:ext cx="1892300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4038600"/>
            <a:ext cx="18748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7" descr="G:\дёмкин грамоты\0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4038600"/>
            <a:ext cx="1836738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-304800" y="1447800"/>
            <a:ext cx="9220200" cy="5181600"/>
          </a:xfrm>
        </p:spPr>
        <p:txBody>
          <a:bodyPr/>
          <a:lstStyle/>
          <a:p>
            <a:r>
              <a:rPr lang="ru-RU" sz="2000" smtClean="0">
                <a:solidFill>
                  <a:schemeClr val="bg1"/>
                </a:solidFill>
              </a:rPr>
              <a:t>- неукоснительно соблюдать профессиональную этику общения, в любой ситуации координировать свои действия;</a:t>
            </a:r>
          </a:p>
          <a:p>
            <a:r>
              <a:rPr lang="ru-RU" sz="2000" smtClean="0">
                <a:solidFill>
                  <a:schemeClr val="bg1"/>
                </a:solidFill>
              </a:rPr>
              <a:t> - быть хорошо подготовленным к любому диалогу с любым человеком по всем вопросам, входящим в круг вашей профессиональной компетентности;</a:t>
            </a:r>
          </a:p>
          <a:p>
            <a:r>
              <a:rPr lang="ru-RU" sz="2000" smtClean="0">
                <a:solidFill>
                  <a:schemeClr val="bg1"/>
                </a:solidFill>
              </a:rPr>
              <a:t> - лаконичность, динамизм общения зависят от вашей внутренней собранности в делах, поступках, речи.</a:t>
            </a:r>
          </a:p>
          <a:p>
            <a:endParaRPr lang="ru-RU" sz="2000" smtClean="0"/>
          </a:p>
        </p:txBody>
      </p:sp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0" y="3048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>
                <a:solidFill>
                  <a:srgbClr val="002060"/>
                </a:solidFill>
              </a:rPr>
              <a:t>Культура педагогического общения учителя физической культуры должна иметь такие отличия: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5052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76200" y="228600"/>
            <a:ext cx="90678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Ориентируясь на сказанное, я выделяю 5 направлений в своей педагогической деятельности: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9200" y="1371600"/>
            <a:ext cx="6705600" cy="9906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</a:rPr>
              <a:t>НАПРАВЛЕНИЯ РАБОТЫ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990600" y="2362200"/>
            <a:ext cx="289560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334000" y="2362200"/>
            <a:ext cx="251460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2514600" y="2057400"/>
            <a:ext cx="1676400" cy="2286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800600" y="2362200"/>
            <a:ext cx="1828800" cy="1752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hlinkClick r:id="rId2" action="ppaction://hlinksldjump"/>
          </p:cNvPr>
          <p:cNvSpPr/>
          <p:nvPr/>
        </p:nvSpPr>
        <p:spPr>
          <a:xfrm>
            <a:off x="228600" y="2819400"/>
            <a:ext cx="2590800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D0D0D"/>
                </a:solidFill>
              </a:rPr>
              <a:t>Патриотическое воспитание</a:t>
            </a:r>
          </a:p>
        </p:txBody>
      </p:sp>
      <p:sp>
        <p:nvSpPr>
          <p:cNvPr id="18" name="Прямоугольник 17">
            <a:hlinkClick r:id="rId3" action="ppaction://hlinksldjump"/>
          </p:cNvPr>
          <p:cNvSpPr/>
          <p:nvPr/>
        </p:nvSpPr>
        <p:spPr>
          <a:xfrm>
            <a:off x="990600" y="4114800"/>
            <a:ext cx="2514600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</a:rPr>
              <a:t>Оздоровительная работа</a:t>
            </a:r>
          </a:p>
        </p:txBody>
      </p:sp>
      <p:sp>
        <p:nvSpPr>
          <p:cNvPr id="19" name="Прямоугольник 18">
            <a:hlinkClick r:id="rId4" action="ppaction://hlinksldjump"/>
          </p:cNvPr>
          <p:cNvSpPr/>
          <p:nvPr/>
        </p:nvSpPr>
        <p:spPr>
          <a:xfrm>
            <a:off x="5257800" y="4114800"/>
            <a:ext cx="3048000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20" name="Прямоугольник 19">
            <a:hlinkClick r:id="rId5" action="ppaction://hlinksldjump"/>
          </p:cNvPr>
          <p:cNvSpPr/>
          <p:nvPr/>
        </p:nvSpPr>
        <p:spPr>
          <a:xfrm>
            <a:off x="6477000" y="2819400"/>
            <a:ext cx="23622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</a:rPr>
              <a:t>Уроки</a:t>
            </a:r>
          </a:p>
        </p:txBody>
      </p:sp>
      <p:sp>
        <p:nvSpPr>
          <p:cNvPr id="21" name="TextBox 20">
            <a:hlinkClick r:id="rId2" action="ppaction://hlinksldjump"/>
          </p:cNvPr>
          <p:cNvSpPr txBox="1"/>
          <p:nvPr/>
        </p:nvSpPr>
        <p:spPr>
          <a:xfrm>
            <a:off x="5257800" y="3962400"/>
            <a:ext cx="3048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Работа с одаренными учащимися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>
            <a:off x="3163094" y="3847306"/>
            <a:ext cx="2971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hlinkClick r:id="rId6" action="ppaction://hlinksldjump"/>
          </p:cNvPr>
          <p:cNvSpPr/>
          <p:nvPr/>
        </p:nvSpPr>
        <p:spPr>
          <a:xfrm>
            <a:off x="2362200" y="5334000"/>
            <a:ext cx="40386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</a:rPr>
              <a:t>Лагерь выживания с трудновоспитуемыми детьми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0" y="152400"/>
            <a:ext cx="8839200" cy="6705600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Каждый урок физической культуры  отвечает следующим требованиям:</a:t>
            </a:r>
            <a:endParaRPr lang="ru-RU" sz="1800" b="1" dirty="0" smtClean="0"/>
          </a:p>
          <a:p>
            <a:pPr marL="88900" indent="354013" algn="just"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1. </a:t>
            </a:r>
            <a:r>
              <a:rPr lang="ru-RU" sz="2000" dirty="0" smtClean="0">
                <a:solidFill>
                  <a:srgbClr val="002060"/>
                </a:solidFill>
              </a:rPr>
              <a:t>Имеет определённые задачи – общие, выполнение которых должно быть обеспечено в процессе всех уроков или серией уроков, и частные, выполняемые в течение одного отдельно взятого урока.</a:t>
            </a:r>
          </a:p>
          <a:p>
            <a:pPr marL="88900" indent="354013" algn="just"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2.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Правильно методически построен.</a:t>
            </a:r>
          </a:p>
          <a:p>
            <a:pPr marL="88900" indent="354013" algn="just"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3. </a:t>
            </a:r>
            <a:r>
              <a:rPr lang="ru-RU" sz="2000" dirty="0" smtClean="0">
                <a:solidFill>
                  <a:srgbClr val="002060"/>
                </a:solidFill>
              </a:rPr>
              <a:t>Является последовательным продолжением предыдущих занятий и в то же время имеет свою целостность и законченность; одновременно с этим он должен в значительной степени предусматривать задачи и содержание следующего очередного урока.</a:t>
            </a:r>
          </a:p>
          <a:p>
            <a:pPr marL="88900" indent="354013" algn="just"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4. </a:t>
            </a:r>
            <a:r>
              <a:rPr lang="ru-RU" sz="2000" dirty="0" smtClean="0">
                <a:solidFill>
                  <a:srgbClr val="002060"/>
                </a:solidFill>
              </a:rPr>
              <a:t>Соответствует по своему содержанию определённому составу учащихся в отношении возраста, пола, физического развития и физической подготовленности.</a:t>
            </a:r>
          </a:p>
          <a:p>
            <a:pPr marL="88900" indent="354013" algn="just"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5.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Является интересным для учащихся, побуждает их к активной деятельности.</a:t>
            </a:r>
          </a:p>
          <a:p>
            <a:pPr marL="88900" indent="354013" algn="just"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6. </a:t>
            </a:r>
            <a:r>
              <a:rPr lang="ru-RU" sz="2000" dirty="0" smtClean="0">
                <a:solidFill>
                  <a:srgbClr val="002060"/>
                </a:solidFill>
              </a:rPr>
              <a:t>Содержит упражнения и игры, содействующие разностороннему физическому развитию, укреплению здоровья, формированию осанки.</a:t>
            </a:r>
          </a:p>
          <a:p>
            <a:pPr marL="88900" indent="354013" algn="just"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7. </a:t>
            </a:r>
            <a:r>
              <a:rPr lang="ru-RU" sz="2000" dirty="0" smtClean="0">
                <a:solidFill>
                  <a:srgbClr val="002060"/>
                </a:solidFill>
              </a:rPr>
              <a:t>Правильно сочетается с другими уроками в расписании учебного дня.</a:t>
            </a:r>
          </a:p>
          <a:p>
            <a:pPr marL="88900" indent="354013" algn="just"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8. </a:t>
            </a:r>
            <a:r>
              <a:rPr lang="ru-RU" sz="2000" dirty="0" smtClean="0">
                <a:solidFill>
                  <a:srgbClr val="002060"/>
                </a:solidFill>
              </a:rPr>
              <a:t>Носит воспитывающий характер.</a:t>
            </a:r>
          </a:p>
          <a:p>
            <a:pPr>
              <a:defRPr/>
            </a:pP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228600" y="228600"/>
            <a:ext cx="4572000" cy="63246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Урок физкультуры по своему содержанию, организации, методике проведения можно считать одним из самых трудных в школе. Ведь надо учить детей технике спортивной дисциплины, развивать их спортивные качества, наконец, заставлять их преодолевать большие физические нагрузки с соблюдением норм и правил поведения, на хорошем эмоциональном уровне, с сохранением по-человечески добрых отношений с учащимися.</a:t>
            </a:r>
          </a:p>
          <a:p>
            <a:pPr>
              <a:defRPr/>
            </a:pPr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4" name="Рисунок 87" descr="сканирование008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381000"/>
            <a:ext cx="4261394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899</TotalTime>
  <Words>1205</Words>
  <Application>Microsoft Office PowerPoint</Application>
  <PresentationFormat>Экран (4:3)</PresentationFormat>
  <Paragraphs>214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Times New Roman</vt:lpstr>
      <vt:lpstr>Wingdings 2</vt:lpstr>
      <vt:lpstr>Wingdings</vt:lpstr>
      <vt:lpstr>Wingdings 3</vt:lpstr>
      <vt:lpstr>Calibri</vt:lpstr>
      <vt:lpstr>Bookman Old Style</vt:lpstr>
      <vt:lpstr>David</vt:lpstr>
      <vt:lpstr>Апекс</vt:lpstr>
      <vt:lpstr>Слайд 1</vt:lpstr>
      <vt:lpstr>Слайд 2</vt:lpstr>
      <vt:lpstr>Слайд 3</vt:lpstr>
      <vt:lpstr>Задачи: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108</cp:revision>
  <cp:lastPrinted>1601-01-01T00:00:00Z</cp:lastPrinted>
  <dcterms:created xsi:type="dcterms:W3CDTF">1601-01-01T00:00:00Z</dcterms:created>
  <dcterms:modified xsi:type="dcterms:W3CDTF">2015-10-02T10:50:34Z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