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97" r:id="rId4"/>
    <p:sldId id="298" r:id="rId5"/>
    <p:sldId id="258" r:id="rId6"/>
    <p:sldId id="259" r:id="rId7"/>
    <p:sldId id="293" r:id="rId8"/>
    <p:sldId id="292" r:id="rId9"/>
    <p:sldId id="257" r:id="rId10"/>
    <p:sldId id="308" r:id="rId11"/>
    <p:sldId id="263" r:id="rId12"/>
    <p:sldId id="282" r:id="rId13"/>
    <p:sldId id="304" r:id="rId14"/>
    <p:sldId id="264" r:id="rId15"/>
    <p:sldId id="270" r:id="rId16"/>
    <p:sldId id="265" r:id="rId17"/>
    <p:sldId id="277" r:id="rId18"/>
    <p:sldId id="267" r:id="rId19"/>
    <p:sldId id="262" r:id="rId20"/>
    <p:sldId id="266" r:id="rId21"/>
    <p:sldId id="300" r:id="rId22"/>
    <p:sldId id="268" r:id="rId23"/>
    <p:sldId id="306" r:id="rId24"/>
    <p:sldId id="305" r:id="rId25"/>
    <p:sldId id="303" r:id="rId26"/>
    <p:sldId id="309" r:id="rId27"/>
    <p:sldId id="285" r:id="rId28"/>
    <p:sldId id="286" r:id="rId29"/>
    <p:sldId id="287" r:id="rId30"/>
    <p:sldId id="289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CC"/>
    <a:srgbClr val="FFCC99"/>
    <a:srgbClr val="FF00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1" autoAdjust="0"/>
    <p:restoredTop sz="93460" autoAdjust="0"/>
  </p:normalViewPr>
  <p:slideViewPr>
    <p:cSldViewPr>
      <p:cViewPr varScale="1">
        <p:scale>
          <a:sx n="80" d="100"/>
          <a:sy n="80" d="100"/>
        </p:scale>
        <p:origin x="-9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0C53C-EE19-45C2-B849-6206BEB988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A400B-BF7C-46E5-9C3D-49E3B1376B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442DF-E4C4-4E78-B309-5CE91EBCD2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47191-7A1E-48FD-9FF8-94B1A0CB1B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E98D4-A630-4639-B72F-98C270AABE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4E0DF-0198-4E13-BBF5-2EA4AB474F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17E4E-9579-4C48-BEE8-D961AAA5C5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9A5A3-2F19-4DAF-8654-C3244B59EB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62B6B-DD1F-45C0-91FE-444D433EFF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C2BA4-F6FC-4EC3-AAF0-7F1D5CAF2F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610DE-484F-4022-ADDD-C9C53DA397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CC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022458-9BAB-4125-9798-1AFE9EB4696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&#1075;&#1083;&#1072;&#1074;&#1072;&#1090;&#1089;&#1082;&#1080;&#1093;.noteboo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sers.posobie.info/album_mod/upload/b7d356ee038822df9b0ab2db6c90742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s43.radikal.ru/i101/0909/d1/03e5e1abb454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biblioteca.udg.es/fl/sahara/gifs/tallan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biblioteca.udg.es/fl/sahara/gifs/tallan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lib.rus.ec/i/86/164186/i_01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lib.rus.ec/i/86/164186/i_010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hyperlink" Target="http://demotivators.ru/media/posters/213733_shkolote-ne-ponya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http://demotivators.ru/media/posters/213733_shkolote-ne-ponyat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&#1075;&#1083;&#1072;&#1074;&#1072;&#1090;&#1089;&#1082;&#1080;&#1093;.notebook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&#1075;&#1083;&#1072;&#1074;&#1072;&#1090;&#1089;&#1082;&#1080;&#1093;.notebook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990600" y="533400"/>
            <a:ext cx="7620000" cy="510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CC99"/>
                    </a:gs>
                    <a:gs pos="100000">
                      <a:srgbClr val="8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Первобытный мир-</a:t>
            </a:r>
          </a:p>
          <a:p>
            <a:pPr algn="ctr"/>
            <a:r>
              <a:rPr lang="ru-RU" sz="36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CC99"/>
                    </a:gs>
                    <a:gs pos="100000">
                      <a:srgbClr val="8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первые шаги </a:t>
            </a:r>
          </a:p>
          <a:p>
            <a:pPr algn="ctr"/>
            <a:r>
              <a:rPr lang="ru-RU" sz="36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CC99"/>
                    </a:gs>
                    <a:gs pos="100000">
                      <a:srgbClr val="8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человечества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/>
              <a:t>      </a:t>
            </a:r>
          </a:p>
          <a:p>
            <a:pPr>
              <a:buFontTx/>
              <a:buNone/>
            </a:pPr>
            <a:r>
              <a:rPr lang="ru-RU" b="1"/>
              <a:t/>
            </a:r>
            <a:br>
              <a:rPr lang="ru-RU" b="1"/>
            </a:br>
            <a:r>
              <a:rPr lang="ru-RU" sz="2400"/>
              <a:t/>
            </a:r>
            <a:br>
              <a:rPr lang="ru-RU" sz="2400"/>
            </a:br>
            <a:endParaRPr lang="ru-RU" sz="2400"/>
          </a:p>
        </p:txBody>
      </p:sp>
      <p:sp>
        <p:nvSpPr>
          <p:cNvPr id="65542" name="WordArt 6"/>
          <p:cNvSpPr>
            <a:spLocks noChangeArrowheads="1" noChangeShapeType="1" noTextEdit="1"/>
          </p:cNvSpPr>
          <p:nvPr/>
        </p:nvSpPr>
        <p:spPr bwMode="auto">
          <a:xfrm>
            <a:off x="838200" y="457200"/>
            <a:ext cx="6553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Предполагаем</a:t>
            </a:r>
          </a:p>
        </p:txBody>
      </p:sp>
      <p:sp>
        <p:nvSpPr>
          <p:cNvPr id="65544" name="Rectangle 8">
            <a:hlinkClick r:id="rId2"/>
          </p:cNvPr>
          <p:cNvSpPr>
            <a:spLocks noChangeArrowheads="1"/>
          </p:cNvSpPr>
          <p:nvPr/>
        </p:nvSpPr>
        <p:spPr bwMode="auto">
          <a:xfrm>
            <a:off x="7696200" y="6172200"/>
            <a:ext cx="685800" cy="2286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76962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spc="48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Расселение первобытных людей</a:t>
            </a:r>
          </a:p>
          <a:p>
            <a:pPr algn="ctr"/>
            <a:r>
              <a:rPr lang="ru-RU" sz="2400" b="1" kern="10" spc="48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по планете.</a:t>
            </a:r>
          </a:p>
        </p:txBody>
      </p:sp>
      <p:pic>
        <p:nvPicPr>
          <p:cNvPr id="14344" name="i-main-pic" descr="Картинка 1 из 2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133600"/>
            <a:ext cx="6781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Картинка 1 из 1175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2775" y="990600"/>
            <a:ext cx="2919413" cy="4495800"/>
          </a:xfrm>
          <a:prstGeom prst="rect">
            <a:avLst/>
          </a:prstGeom>
          <a:noFill/>
        </p:spPr>
      </p:pic>
      <p:pic>
        <p:nvPicPr>
          <p:cNvPr id="35846" name="Picture 6" descr="Картинка 10 из 1736">
            <a:hlinkClick r:id="rId4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28600" y="914400"/>
            <a:ext cx="4525963" cy="4525963"/>
          </a:xfrm>
          <a:noFill/>
          <a:ln/>
        </p:spPr>
      </p:pic>
      <p:sp>
        <p:nvSpPr>
          <p:cNvPr id="35848" name="WordArt 8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7696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Прародина – колыбель</a:t>
            </a:r>
          </a:p>
        </p:txBody>
      </p:sp>
      <p:sp>
        <p:nvSpPr>
          <p:cNvPr id="35849" name="WordArt 9"/>
          <p:cNvSpPr>
            <a:spLocks noChangeArrowheads="1" noChangeShapeType="1" noTextEdit="1"/>
          </p:cNvSpPr>
          <p:nvPr/>
        </p:nvSpPr>
        <p:spPr bwMode="auto">
          <a:xfrm>
            <a:off x="1981200" y="5638800"/>
            <a:ext cx="5791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Расселение  по планете –</a:t>
            </a:r>
          </a:p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знакомство со</a:t>
            </a:r>
          </a:p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своей комнатой, домом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548188" y="51212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61445" name="WordArt 5"/>
          <p:cNvSpPr>
            <a:spLocks noChangeArrowheads="1" noChangeShapeType="1" noTextEdit="1"/>
          </p:cNvSpPr>
          <p:nvPr/>
        </p:nvSpPr>
        <p:spPr bwMode="auto">
          <a:xfrm>
            <a:off x="533400" y="2514600"/>
            <a:ext cx="8153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осваивали планету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8077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spc="56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Покорение природы</a:t>
            </a:r>
          </a:p>
          <a:p>
            <a:pPr algn="ctr"/>
            <a:r>
              <a:rPr lang="ru-RU" sz="2800" b="1" kern="10" spc="56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людьми первобытного общества</a:t>
            </a:r>
          </a:p>
        </p:txBody>
      </p:sp>
      <p:pic>
        <p:nvPicPr>
          <p:cNvPr id="15366" name="i-main-pic" descr="Картинка 7 из 94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438400" y="2209800"/>
            <a:ext cx="391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i-main-pic" descr="Картинка 16 из 348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828800" y="533400"/>
            <a:ext cx="56769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Стая древнейших людей</a:t>
            </a:r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762000" y="2057400"/>
            <a:ext cx="1981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spc="40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Без одежды</a:t>
            </a:r>
          </a:p>
        </p:txBody>
      </p:sp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2362200" y="3200400"/>
            <a:ext cx="137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spc="40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Без огня</a:t>
            </a:r>
          </a:p>
        </p:txBody>
      </p:sp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3733800" y="4114800"/>
            <a:ext cx="1752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spc="40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Едят плоды</a:t>
            </a:r>
          </a:p>
        </p:txBody>
      </p:sp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5410200" y="5486400"/>
            <a:ext cx="3200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spc="40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Едят мелких животных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 animBg="1"/>
      <p:bldP spid="16391" grpId="0" animBg="1"/>
      <p:bldP spid="163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0" name="Picture 4" descr="0009-009-Neandertaltsy-zhizn-v-pescher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15834" t="22223" r="2499" b="15555"/>
          <a:stretch>
            <a:fillRect/>
          </a:stretch>
        </p:blipFill>
        <p:spPr>
          <a:xfrm>
            <a:off x="304800" y="609600"/>
            <a:ext cx="6629400" cy="2959100"/>
          </a:xfrm>
          <a:noFill/>
          <a:ln/>
        </p:spPr>
      </p:pic>
      <p:pic>
        <p:nvPicPr>
          <p:cNvPr id="29702" name="Picture 6" descr="34-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4290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1524000" y="457200"/>
            <a:ext cx="5867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Община древних людей</a:t>
            </a:r>
          </a:p>
        </p:txBody>
      </p:sp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2667000" y="3200400"/>
            <a:ext cx="42481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Используют одежду</a:t>
            </a:r>
          </a:p>
        </p:txBody>
      </p:sp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1066800" y="4495800"/>
            <a:ext cx="3200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spc="40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Используют огонь</a:t>
            </a:r>
          </a:p>
        </p:txBody>
      </p:sp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685800" y="1981200"/>
            <a:ext cx="3276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spc="40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Живут в пещерах</a:t>
            </a:r>
          </a:p>
        </p:txBody>
      </p:sp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>
            <a:off x="5410200" y="5334000"/>
            <a:ext cx="18669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spc="40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Охотятся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8" grpId="0" animBg="1"/>
      <p:bldP spid="18439" grpId="0" animBg="1"/>
      <p:bldP spid="184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i-main-pic" descr="Картинка 3 из 94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 l="9219" t="14168" r="9219" b="22075"/>
          <a:stretch>
            <a:fillRect/>
          </a:stretch>
        </p:blipFill>
        <p:spPr bwMode="auto">
          <a:xfrm>
            <a:off x="152400" y="228600"/>
            <a:ext cx="4419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8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029200" y="304800"/>
            <a:ext cx="3657600" cy="2743200"/>
          </a:xfrm>
          <a:noFill/>
          <a:ln/>
        </p:spPr>
      </p:pic>
      <p:pic>
        <p:nvPicPr>
          <p:cNvPr id="11270" name="Picture 6" descr="jilische_iz_kost_ma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0480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i-main-pic" descr="Картинка 46 из 924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340995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WordArt 4"/>
          <p:cNvSpPr>
            <a:spLocks noChangeArrowheads="1" noChangeShapeType="1" noTextEdit="1"/>
          </p:cNvSpPr>
          <p:nvPr/>
        </p:nvSpPr>
        <p:spPr bwMode="auto">
          <a:xfrm>
            <a:off x="762000" y="990600"/>
            <a:ext cx="6877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Что такое Первобытный мир?</a:t>
            </a:r>
          </a:p>
        </p:txBody>
      </p:sp>
      <p:sp>
        <p:nvSpPr>
          <p:cNvPr id="51207" name="WordArt 7"/>
          <p:cNvSpPr>
            <a:spLocks noChangeArrowheads="1" noChangeShapeType="1" noTextEdit="1"/>
          </p:cNvSpPr>
          <p:nvPr/>
        </p:nvSpPr>
        <p:spPr bwMode="auto">
          <a:xfrm>
            <a:off x="762000" y="1905000"/>
            <a:ext cx="8153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spc="36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Первобытный мир – первая эпоха всемирной истории.</a:t>
            </a:r>
          </a:p>
        </p:txBody>
      </p:sp>
      <p:pic>
        <p:nvPicPr>
          <p:cNvPr id="51208" name="Picture 8" descr="сканирование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514600"/>
            <a:ext cx="5638800" cy="4041775"/>
          </a:xfrm>
          <a:prstGeom prst="rect">
            <a:avLst/>
          </a:prstGeom>
          <a:noFill/>
        </p:spPr>
      </p:pic>
      <p:pic>
        <p:nvPicPr>
          <p:cNvPr id="51209" name="Picture 9" descr="сканирование0001"/>
          <p:cNvPicPr>
            <a:picLocks noChangeAspect="1" noChangeArrowheads="1"/>
          </p:cNvPicPr>
          <p:nvPr/>
        </p:nvPicPr>
        <p:blipFill>
          <a:blip r:embed="rId2" cstate="print"/>
          <a:srcRect r="1352" b="84917"/>
          <a:stretch>
            <a:fillRect/>
          </a:stretch>
        </p:blipFill>
        <p:spPr bwMode="auto">
          <a:xfrm>
            <a:off x="2057400" y="2514600"/>
            <a:ext cx="5562600" cy="6096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609600" y="762000"/>
            <a:ext cx="7848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Ранняя община людей</a:t>
            </a:r>
          </a:p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современного вида</a:t>
            </a:r>
          </a:p>
        </p:txBody>
      </p:sp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914400" y="2667000"/>
            <a:ext cx="3657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spc="40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Охотятся коллективно</a:t>
            </a:r>
          </a:p>
        </p:txBody>
      </p:sp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2514600" y="3733800"/>
            <a:ext cx="2590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spc="40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Лук со стрелами</a:t>
            </a:r>
          </a:p>
        </p:txBody>
      </p:sp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4038600" y="5029200"/>
            <a:ext cx="3581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spc="40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Простейшие жилища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7415" grpId="0" animBg="1"/>
      <p:bldP spid="174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092eadb3e0520fa5b62d1b829d5a19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3352800" cy="2514600"/>
          </a:xfrm>
          <a:prstGeom prst="rect">
            <a:avLst/>
          </a:prstGeom>
          <a:noFill/>
        </p:spPr>
      </p:pic>
      <p:sp>
        <p:nvSpPr>
          <p:cNvPr id="56326" name="WordArt 6"/>
          <p:cNvSpPr>
            <a:spLocks noChangeArrowheads="1" noChangeShapeType="1" noTextEdit="1"/>
          </p:cNvSpPr>
          <p:nvPr/>
        </p:nvSpPr>
        <p:spPr bwMode="auto">
          <a:xfrm>
            <a:off x="609600" y="2590800"/>
            <a:ext cx="2971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первое прирученное животное</a:t>
            </a:r>
          </a:p>
        </p:txBody>
      </p:sp>
      <p:pic>
        <p:nvPicPr>
          <p:cNvPr id="56327" name="Picture 7" descr="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514350"/>
            <a:ext cx="3581400" cy="2686050"/>
          </a:xfrm>
          <a:prstGeom prst="rect">
            <a:avLst/>
          </a:prstGeom>
          <a:noFill/>
        </p:spPr>
      </p:pic>
      <p:pic>
        <p:nvPicPr>
          <p:cNvPr id="56328" name="Picture 8" descr="i?id=118311420-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581400"/>
            <a:ext cx="2008188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687705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Общины современных людей</a:t>
            </a:r>
          </a:p>
        </p:txBody>
      </p:sp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838200" y="1828800"/>
            <a:ext cx="3581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spc="40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Выращивают растения</a:t>
            </a:r>
          </a:p>
        </p:txBody>
      </p:sp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3581400" y="4114800"/>
            <a:ext cx="3352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spc="40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Приручают животных</a:t>
            </a:r>
          </a:p>
        </p:txBody>
      </p:sp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>
            <a:off x="2438400" y="2971800"/>
            <a:ext cx="16383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spc="40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Строят дома</a:t>
            </a:r>
          </a:p>
        </p:txBody>
      </p:sp>
      <p:sp>
        <p:nvSpPr>
          <p:cNvPr id="19465" name="WordArt 9"/>
          <p:cNvSpPr>
            <a:spLocks noChangeArrowheads="1" noChangeShapeType="1" noTextEdit="1"/>
          </p:cNvSpPr>
          <p:nvPr/>
        </p:nvSpPr>
        <p:spPr bwMode="auto">
          <a:xfrm>
            <a:off x="5410200" y="5334000"/>
            <a:ext cx="21717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spc="40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Посуда из глины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  <p:bldP spid="19463" grpId="0" animBg="1"/>
      <p:bldP spid="19464" grpId="0" animBg="1"/>
      <p:bldP spid="1946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4548188" y="51212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63492" name="WordArt 4"/>
          <p:cNvSpPr>
            <a:spLocks noChangeArrowheads="1" noChangeShapeType="1" noTextEdit="1"/>
          </p:cNvSpPr>
          <p:nvPr/>
        </p:nvSpPr>
        <p:spPr bwMode="auto">
          <a:xfrm>
            <a:off x="457200" y="2133600"/>
            <a:ext cx="83058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учились бороться </a:t>
            </a:r>
          </a:p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с голодом и холодом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4548188" y="51212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62469" name="WordArt 5"/>
          <p:cNvSpPr>
            <a:spLocks noChangeArrowheads="1" noChangeShapeType="1" noTextEdit="1"/>
          </p:cNvSpPr>
          <p:nvPr/>
        </p:nvSpPr>
        <p:spPr bwMode="auto">
          <a:xfrm>
            <a:off x="457200" y="2438400"/>
            <a:ext cx="855345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первые представления</a:t>
            </a:r>
          </a:p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 о добре и зле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WordArt 4"/>
          <p:cNvSpPr>
            <a:spLocks noChangeArrowheads="1" noChangeShapeType="1" noTextEdit="1"/>
          </p:cNvSpPr>
          <p:nvPr/>
        </p:nvSpPr>
        <p:spPr bwMode="auto">
          <a:xfrm>
            <a:off x="762000" y="2819400"/>
            <a:ext cx="73152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Применение новых знаний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/>
              <a:t>      </a:t>
            </a:r>
          </a:p>
          <a:p>
            <a:pPr>
              <a:buFontTx/>
              <a:buNone/>
            </a:pPr>
            <a:r>
              <a:rPr lang="ru-RU" b="1"/>
              <a:t/>
            </a:r>
            <a:br>
              <a:rPr lang="ru-RU" b="1"/>
            </a:br>
            <a:r>
              <a:rPr lang="ru-RU" sz="2400"/>
              <a:t/>
            </a:r>
            <a:br>
              <a:rPr lang="ru-RU" sz="2400"/>
            </a:br>
            <a:endParaRPr lang="ru-RU" sz="2400"/>
          </a:p>
        </p:txBody>
      </p:sp>
      <p:sp>
        <p:nvSpPr>
          <p:cNvPr id="66563" name="WordArt 3"/>
          <p:cNvSpPr>
            <a:spLocks noChangeArrowheads="1" noChangeShapeType="1" noTextEdit="1"/>
          </p:cNvSpPr>
          <p:nvPr/>
        </p:nvSpPr>
        <p:spPr bwMode="auto">
          <a:xfrm>
            <a:off x="1295400" y="533400"/>
            <a:ext cx="6934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Вставьте пропущенные слова</a:t>
            </a:r>
          </a:p>
        </p:txBody>
      </p:sp>
      <p:sp>
        <p:nvSpPr>
          <p:cNvPr id="66566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7696200" y="6172200"/>
            <a:ext cx="685800" cy="2286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/>
              <a:t>      </a:t>
            </a:r>
          </a:p>
          <a:p>
            <a:pPr>
              <a:buFontTx/>
              <a:buNone/>
            </a:pPr>
            <a:r>
              <a:rPr lang="ru-RU" b="1"/>
              <a:t/>
            </a:r>
            <a:br>
              <a:rPr lang="ru-RU" b="1"/>
            </a:br>
            <a:r>
              <a:rPr lang="ru-RU" sz="2400"/>
              <a:t/>
            </a:r>
            <a:br>
              <a:rPr lang="ru-RU" sz="2400"/>
            </a:br>
            <a:endParaRPr lang="ru-RU" sz="2400"/>
          </a:p>
        </p:txBody>
      </p:sp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381000" y="457200"/>
            <a:ext cx="8239125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Подчеркни те особенности первобытного человека,</a:t>
            </a:r>
          </a:p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которыми он отличается от животных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990600" y="3048000"/>
            <a:ext cx="678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9943" name="Rectangle 7">
            <a:hlinkClick r:id="rId2"/>
          </p:cNvPr>
          <p:cNvSpPr>
            <a:spLocks noChangeArrowheads="1"/>
          </p:cNvSpPr>
          <p:nvPr/>
        </p:nvSpPr>
        <p:spPr bwMode="auto">
          <a:xfrm>
            <a:off x="7696200" y="6172200"/>
            <a:ext cx="685800" cy="2286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/>
              <a:t>      </a:t>
            </a:r>
          </a:p>
          <a:p>
            <a:pPr>
              <a:buFontTx/>
              <a:buNone/>
            </a:pPr>
            <a:r>
              <a:rPr lang="ru-RU" b="1"/>
              <a:t/>
            </a:r>
            <a:br>
              <a:rPr lang="ru-RU" b="1"/>
            </a:br>
            <a:r>
              <a:rPr lang="ru-RU" sz="2400"/>
              <a:t/>
            </a:r>
            <a:br>
              <a:rPr lang="ru-RU" sz="2400"/>
            </a:br>
            <a:endParaRPr lang="ru-RU" sz="2400"/>
          </a:p>
        </p:txBody>
      </p:sp>
      <p:pic>
        <p:nvPicPr>
          <p:cNvPr id="40963" name="Picture 3" descr="сканирование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305800" cy="58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/>
              <a:t>      </a:t>
            </a:r>
          </a:p>
          <a:p>
            <a:pPr>
              <a:buFontTx/>
              <a:buNone/>
            </a:pPr>
            <a:r>
              <a:rPr lang="ru-RU" b="1"/>
              <a:t/>
            </a:r>
            <a:br>
              <a:rPr lang="ru-RU" b="1"/>
            </a:br>
            <a:r>
              <a:rPr lang="ru-RU" sz="2400"/>
              <a:t/>
            </a:r>
            <a:br>
              <a:rPr lang="ru-RU" sz="2400"/>
            </a:br>
            <a:endParaRPr lang="ru-RU" sz="2400"/>
          </a:p>
        </p:txBody>
      </p:sp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1371600" y="685800"/>
            <a:ext cx="6172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Что мы хотели  выяснить?</a:t>
            </a:r>
          </a:p>
        </p:txBody>
      </p:sp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533400" y="1524000"/>
            <a:ext cx="8534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Какой ответ можете дать на этот вопрос?</a:t>
            </a:r>
          </a:p>
        </p:txBody>
      </p:sp>
      <p:sp>
        <p:nvSpPr>
          <p:cNvPr id="41989" name="WordArt 5"/>
          <p:cNvSpPr>
            <a:spLocks noChangeArrowheads="1" noChangeShapeType="1" noTextEdit="1"/>
          </p:cNvSpPr>
          <p:nvPr/>
        </p:nvSpPr>
        <p:spPr bwMode="auto">
          <a:xfrm>
            <a:off x="1447800" y="2895600"/>
            <a:ext cx="6019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Что показалось трудным?</a:t>
            </a:r>
          </a:p>
        </p:txBody>
      </p:sp>
      <p:sp>
        <p:nvSpPr>
          <p:cNvPr id="41990" name="WordArt 6"/>
          <p:cNvSpPr>
            <a:spLocks noChangeArrowheads="1" noChangeShapeType="1" noTextEdit="1"/>
          </p:cNvSpPr>
          <p:nvPr/>
        </p:nvSpPr>
        <p:spPr bwMode="auto">
          <a:xfrm>
            <a:off x="990600" y="3962400"/>
            <a:ext cx="68294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Что показалось непонятным?</a:t>
            </a:r>
          </a:p>
        </p:txBody>
      </p:sp>
      <p:sp>
        <p:nvSpPr>
          <p:cNvPr id="41991" name="WordArt 7"/>
          <p:cNvSpPr>
            <a:spLocks noChangeArrowheads="1" noChangeShapeType="1" noTextEdit="1"/>
          </p:cNvSpPr>
          <p:nvPr/>
        </p:nvSpPr>
        <p:spPr bwMode="auto">
          <a:xfrm>
            <a:off x="685800" y="5562600"/>
            <a:ext cx="77343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Что было наиболее интересным?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WordArt 4"/>
          <p:cNvSpPr>
            <a:spLocks noChangeArrowheads="1" noChangeShapeType="1" noTextEdit="1"/>
          </p:cNvSpPr>
          <p:nvPr/>
        </p:nvSpPr>
        <p:spPr bwMode="auto">
          <a:xfrm>
            <a:off x="1066800" y="1066800"/>
            <a:ext cx="7162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Что такое историческая эпоха?</a:t>
            </a:r>
          </a:p>
        </p:txBody>
      </p:sp>
      <p:sp>
        <p:nvSpPr>
          <p:cNvPr id="53255" name="WordArt 7"/>
          <p:cNvSpPr>
            <a:spLocks noChangeArrowheads="1" noChangeShapeType="1" noTextEdit="1"/>
          </p:cNvSpPr>
          <p:nvPr/>
        </p:nvSpPr>
        <p:spPr bwMode="auto">
          <a:xfrm>
            <a:off x="838200" y="3048000"/>
            <a:ext cx="73152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spc="36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Историческая эпоха – большой</a:t>
            </a:r>
          </a:p>
          <a:p>
            <a:pPr algn="ctr"/>
            <a:r>
              <a:rPr lang="ru-RU" b="1" kern="10" spc="36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промежуток времени,</a:t>
            </a:r>
          </a:p>
          <a:p>
            <a:pPr algn="ctr"/>
            <a:r>
              <a:rPr lang="ru-RU" b="1" kern="10" spc="36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часть истории человечества.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dirty="0"/>
              <a:t>      </a:t>
            </a:r>
          </a:p>
          <a:p>
            <a:pPr>
              <a:buFontTx/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>
            <a:off x="1752600" y="2628900"/>
            <a:ext cx="57912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Домашнее задание:</a:t>
            </a:r>
          </a:p>
          <a:p>
            <a:pPr algn="ctr"/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стр. </a:t>
            </a:r>
            <a:r>
              <a:rPr lang="ru-RU" sz="3600" b="1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47-51 ответить вопросы, </a:t>
            </a:r>
            <a:endParaRPr lang="ru-RU" sz="3600" b="1" kern="10" spc="720" dirty="0">
              <a:ln w="9525">
                <a:noFill/>
                <a:round/>
                <a:headEnd/>
                <a:tailEnd/>
              </a:ln>
              <a:solidFill>
                <a:srgbClr val="993300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b="1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стр.34-35 </a:t>
            </a:r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 тетради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WordArt 4"/>
          <p:cNvSpPr>
            <a:spLocks noChangeArrowheads="1" noChangeShapeType="1" noTextEdit="1"/>
          </p:cNvSpPr>
          <p:nvPr/>
        </p:nvSpPr>
        <p:spPr bwMode="auto">
          <a:xfrm>
            <a:off x="1576388" y="685800"/>
            <a:ext cx="5749925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Умели первобытные люди </a:t>
            </a:r>
          </a:p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выращивать растения и животных?</a:t>
            </a:r>
          </a:p>
        </p:txBody>
      </p:sp>
      <p:sp>
        <p:nvSpPr>
          <p:cNvPr id="54277" name="WordArt 5"/>
          <p:cNvSpPr>
            <a:spLocks noChangeArrowheads="1" noChangeShapeType="1" noTextEdit="1"/>
          </p:cNvSpPr>
          <p:nvPr/>
        </p:nvSpPr>
        <p:spPr bwMode="auto">
          <a:xfrm>
            <a:off x="685800" y="2667000"/>
            <a:ext cx="7848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 каком возрасте у человека </a:t>
            </a:r>
          </a:p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появляются приобретенные признаки?</a:t>
            </a:r>
          </a:p>
        </p:txBody>
      </p:sp>
      <p:sp>
        <p:nvSpPr>
          <p:cNvPr id="54278" name="WordArt 6"/>
          <p:cNvSpPr>
            <a:spLocks noChangeArrowheads="1" noChangeShapeType="1" noTextEdit="1"/>
          </p:cNvSpPr>
          <p:nvPr/>
        </p:nvSpPr>
        <p:spPr bwMode="auto">
          <a:xfrm>
            <a:off x="962025" y="4419600"/>
            <a:ext cx="7593013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Как мы сможем ответить на вопрос: </a:t>
            </a:r>
          </a:p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Почему Первобытный мир</a:t>
            </a:r>
          </a:p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 называют "детством человечества"?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2971800" y="457200"/>
            <a:ext cx="28956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spc="56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Знаем</a:t>
            </a: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838200" y="1752600"/>
            <a:ext cx="7086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spc="36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Первобытный мир – первая эпоха всемирной истории.</a:t>
            </a:r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1219200" y="2667000"/>
            <a:ext cx="58674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spc="36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Историческая эпоха – большой</a:t>
            </a:r>
          </a:p>
          <a:p>
            <a:pPr algn="ctr"/>
            <a:r>
              <a:rPr lang="ru-RU" b="1" kern="10" spc="36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промежуток времени,</a:t>
            </a:r>
          </a:p>
          <a:p>
            <a:pPr algn="ctr"/>
            <a:r>
              <a:rPr lang="ru-RU" b="1" kern="10" spc="36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часть истории человечества.</a:t>
            </a:r>
          </a:p>
        </p:txBody>
      </p:sp>
      <p:sp>
        <p:nvSpPr>
          <p:cNvPr id="7176" name="WordArt 8"/>
          <p:cNvSpPr>
            <a:spLocks noChangeArrowheads="1" noChangeShapeType="1" noTextEdit="1"/>
          </p:cNvSpPr>
          <p:nvPr/>
        </p:nvSpPr>
        <p:spPr bwMode="auto">
          <a:xfrm>
            <a:off x="1066800" y="5410200"/>
            <a:ext cx="6324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spc="36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Самые первые люди не умели выращивать</a:t>
            </a:r>
          </a:p>
          <a:p>
            <a:pPr algn="ctr"/>
            <a:r>
              <a:rPr lang="ru-RU" b="1" kern="10" spc="36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растения и приручать животных.</a:t>
            </a:r>
          </a:p>
        </p:txBody>
      </p:sp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609600" y="4267200"/>
            <a:ext cx="776287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spc="36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Детство – это время роста, взросления человека,</a:t>
            </a:r>
          </a:p>
          <a:p>
            <a:pPr algn="ctr"/>
            <a:r>
              <a:rPr lang="ru-RU" b="1" kern="10" spc="36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когда он приобретает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548188" y="51212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2895600" y="457200"/>
            <a:ext cx="269557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Не знаем</a:t>
            </a: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533400" y="2362200"/>
            <a:ext cx="8305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spc="36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Какие именно изменения</a:t>
            </a:r>
          </a:p>
          <a:p>
            <a:pPr algn="ctr"/>
            <a:r>
              <a:rPr lang="ru-RU" b="1" kern="10" spc="36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 человеческом обществе</a:t>
            </a:r>
          </a:p>
          <a:p>
            <a:pPr algn="ctr"/>
            <a:r>
              <a:rPr lang="ru-RU" b="1" kern="10" spc="36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произошли</a:t>
            </a:r>
          </a:p>
          <a:p>
            <a:pPr algn="ctr"/>
            <a:r>
              <a:rPr lang="ru-RU" b="1" kern="10" spc="36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 эпоху первобытного мира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WordArt 5"/>
          <p:cNvSpPr>
            <a:spLocks noChangeArrowheads="1" noChangeShapeType="1" noTextEdit="1"/>
          </p:cNvSpPr>
          <p:nvPr/>
        </p:nvSpPr>
        <p:spPr bwMode="auto">
          <a:xfrm>
            <a:off x="914400" y="1676400"/>
            <a:ext cx="76200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Чем первобытные люди </a:t>
            </a:r>
          </a:p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были похожи на животных, </a:t>
            </a:r>
          </a:p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а чем отличались от них?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381000" y="914400"/>
            <a:ext cx="2743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отличие </a:t>
            </a:r>
          </a:p>
        </p:txBody>
      </p:sp>
      <p:sp>
        <p:nvSpPr>
          <p:cNvPr id="47109" name="WordArt 5"/>
          <p:cNvSpPr>
            <a:spLocks noChangeArrowheads="1" noChangeShapeType="1" noTextEdit="1"/>
          </p:cNvSpPr>
          <p:nvPr/>
        </p:nvSpPr>
        <p:spPr bwMode="auto">
          <a:xfrm>
            <a:off x="5410200" y="990600"/>
            <a:ext cx="21145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сходство</a:t>
            </a: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2512619"/>
            <a:ext cx="4114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Ходил на двух ногах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Жил в пещере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3447247"/>
            <a:ext cx="510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 боялся огня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Изготовлял орудия труда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4343400"/>
            <a:ext cx="459632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Одевался в шкуры животных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Общался с помощью речи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648200" y="2514600"/>
            <a:ext cx="3308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Ходил на охоту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5257800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строении тела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9718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14375" lvl="0" indent="-714375"/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Имел подвижные ловкие                  конечности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990600" y="1295400"/>
            <a:ext cx="7229475" cy="1400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 spc="64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Почему Первобытный мир</a:t>
            </a:r>
          </a:p>
          <a:p>
            <a:pPr algn="ctr"/>
            <a:r>
              <a:rPr lang="ru-RU" sz="3200" b="1" kern="10" spc="64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называют «детством человечества»?</a:t>
            </a:r>
          </a:p>
        </p:txBody>
      </p:sp>
      <p:pic>
        <p:nvPicPr>
          <p:cNvPr id="6150" name="Picture 6" descr=" Картинка 10. Человек умелый. 2.4-1.5 млн лет назад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810000"/>
            <a:ext cx="20383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</TotalTime>
  <Words>330</Words>
  <Application>Microsoft Office PowerPoint</Application>
  <PresentationFormat>Экран (4:3)</PresentationFormat>
  <Paragraphs>105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Valeriy</dc:creator>
  <cp:lastModifiedBy>Мила</cp:lastModifiedBy>
  <cp:revision>32</cp:revision>
  <cp:lastPrinted>1601-01-01T00:00:00Z</cp:lastPrinted>
  <dcterms:created xsi:type="dcterms:W3CDTF">1601-01-01T00:00:00Z</dcterms:created>
  <dcterms:modified xsi:type="dcterms:W3CDTF">2015-10-01T18:53:47Z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