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1" r:id="rId2"/>
    <p:sldId id="273" r:id="rId3"/>
    <p:sldId id="257" r:id="rId4"/>
    <p:sldId id="259" r:id="rId5"/>
    <p:sldId id="274" r:id="rId6"/>
    <p:sldId id="275" r:id="rId7"/>
    <p:sldId id="258" r:id="rId8"/>
    <p:sldId id="278" r:id="rId9"/>
    <p:sldId id="277" r:id="rId10"/>
    <p:sldId id="276" r:id="rId11"/>
    <p:sldId id="280" r:id="rId12"/>
    <p:sldId id="282" r:id="rId13"/>
    <p:sldId id="269" r:id="rId14"/>
    <p:sldId id="281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A922"/>
    <a:srgbClr val="22E2FC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CCA193-8A51-45D0-9F61-B6FAE07DD0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81315E-D6F9-4377-8732-335416E30B31}">
      <dgm:prSet phldrT="[Текст]" custT="1"/>
      <dgm:spPr>
        <a:solidFill>
          <a:srgbClr val="FF000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«Системная паутинка»</a:t>
          </a:r>
          <a:endParaRPr lang="ru-RU" sz="2300" b="1" dirty="0" smtClean="0"/>
        </a:p>
        <a:p>
          <a:endParaRPr lang="ru-RU" sz="2300" dirty="0"/>
        </a:p>
      </dgm:t>
    </dgm:pt>
    <dgm:pt modelId="{A539AF35-E105-4CBB-A8FF-FF9730B41FB6}" type="parTrans" cxnId="{EFA84C7E-55E4-4B96-B4A1-649B161EB3D3}">
      <dgm:prSet/>
      <dgm:spPr/>
      <dgm:t>
        <a:bodyPr/>
        <a:lstStyle/>
        <a:p>
          <a:endParaRPr lang="ru-RU"/>
        </a:p>
      </dgm:t>
    </dgm:pt>
    <dgm:pt modelId="{B357BE01-9BE1-4FFD-ADD1-09A1526B3B5B}" type="sibTrans" cxnId="{EFA84C7E-55E4-4B96-B4A1-649B161EB3D3}">
      <dgm:prSet/>
      <dgm:spPr/>
      <dgm:t>
        <a:bodyPr/>
        <a:lstStyle/>
        <a:p>
          <a:endParaRPr lang="ru-RU"/>
        </a:p>
      </dgm:t>
    </dgm:pt>
    <dgm:pt modelId="{A4AC30B9-616C-45D6-A17F-8E498DCA56BD}">
      <dgm:prSet phldrT="[Текст]"/>
      <dgm:spPr/>
      <dgm:t>
        <a:bodyPr/>
        <a:lstStyle/>
        <a:p>
          <a:pPr marL="285750" indent="0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ru-RU" dirty="0"/>
        </a:p>
      </dgm:t>
    </dgm:pt>
    <dgm:pt modelId="{4E8D5C3E-ECBB-4977-ADD4-A5E1B896BDA3}" type="parTrans" cxnId="{1CFC5868-C7B4-4C33-B0C6-81D593539290}">
      <dgm:prSet/>
      <dgm:spPr/>
      <dgm:t>
        <a:bodyPr/>
        <a:lstStyle/>
        <a:p>
          <a:endParaRPr lang="ru-RU"/>
        </a:p>
      </dgm:t>
    </dgm:pt>
    <dgm:pt modelId="{B260CAEA-508D-410B-AFC9-F7FC98248478}" type="sibTrans" cxnId="{1CFC5868-C7B4-4C33-B0C6-81D593539290}">
      <dgm:prSet/>
      <dgm:spPr/>
      <dgm:t>
        <a:bodyPr/>
        <a:lstStyle/>
        <a:p>
          <a:endParaRPr lang="ru-RU"/>
        </a:p>
      </dgm:t>
    </dgm:pt>
    <dgm:pt modelId="{19129215-86CC-4354-B028-BF7C2B02B32C}">
      <dgm:prSet phldrT="[Текст]" custT="1"/>
      <dgm:spPr>
        <a:solidFill>
          <a:srgbClr val="0070C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«Модель трёх вопросов»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A03E9C21-FE35-4EC4-A94D-D5E309B5169B}" type="parTrans" cxnId="{E074A445-E315-4D9B-8F4F-409017C7F32F}">
      <dgm:prSet/>
      <dgm:spPr/>
      <dgm:t>
        <a:bodyPr/>
        <a:lstStyle/>
        <a:p>
          <a:endParaRPr lang="ru-RU"/>
        </a:p>
      </dgm:t>
    </dgm:pt>
    <dgm:pt modelId="{F9A38409-3025-4948-8476-9181629B7AFE}" type="sibTrans" cxnId="{E074A445-E315-4D9B-8F4F-409017C7F32F}">
      <dgm:prSet/>
      <dgm:spPr/>
      <dgm:t>
        <a:bodyPr/>
        <a:lstStyle/>
        <a:p>
          <a:endParaRPr lang="ru-RU"/>
        </a:p>
      </dgm:t>
    </dgm:pt>
    <dgm:pt modelId="{F47EAC73-D594-451E-AD76-E4EBE07F8346}">
      <dgm:prSet custT="1"/>
      <dgm:spPr>
        <a:solidFill>
          <a:srgbClr val="FFFF0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solidFill>
                <a:schemeClr val="bg1"/>
              </a:solidFill>
            </a:rPr>
            <a:t>Образ «Семь мы» (по Заир-Бек)</a:t>
          </a:r>
        </a:p>
        <a:p>
          <a:pPr marL="228600" indent="0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ru-RU" sz="2200" dirty="0" smtClean="0">
            <a:solidFill>
              <a:schemeClr val="bg1"/>
            </a:solidFill>
          </a:endParaRPr>
        </a:p>
        <a:p>
          <a:endParaRPr lang="ru-RU" sz="2200" dirty="0"/>
        </a:p>
      </dgm:t>
    </dgm:pt>
    <dgm:pt modelId="{27135294-8C40-4793-A866-B74AE61356EB}" type="parTrans" cxnId="{8A3772E5-AA58-4400-9826-02B05C64AD4C}">
      <dgm:prSet/>
      <dgm:spPr/>
      <dgm:t>
        <a:bodyPr/>
        <a:lstStyle/>
        <a:p>
          <a:endParaRPr lang="ru-RU"/>
        </a:p>
      </dgm:t>
    </dgm:pt>
    <dgm:pt modelId="{1EA19C7A-FA4D-4EDE-BBDF-084819BC4F1E}" type="sibTrans" cxnId="{8A3772E5-AA58-4400-9826-02B05C64AD4C}">
      <dgm:prSet/>
      <dgm:spPr/>
      <dgm:t>
        <a:bodyPr/>
        <a:lstStyle/>
        <a:p>
          <a:endParaRPr lang="ru-RU"/>
        </a:p>
      </dgm:t>
    </dgm:pt>
    <dgm:pt modelId="{1C25734B-8811-435E-9A94-97D9B5C8CC5D}" type="pres">
      <dgm:prSet presAssocID="{8ECCA193-8A51-45D0-9F61-B6FAE07DD0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99D211-96AD-4F34-BC6C-D3CED67ED81A}" type="pres">
      <dgm:prSet presAssocID="{B281315E-D6F9-4377-8732-335416E30B31}" presName="parentText" presStyleLbl="node1" presStyleIdx="0" presStyleCnt="3" custScaleX="73911" custLinFactNeighborX="-19219" custLinFactNeighborY="-407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8A2AD-FA79-4F1F-9439-0D05802DF26A}" type="pres">
      <dgm:prSet presAssocID="{B281315E-D6F9-4377-8732-335416E30B3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23820F-1606-4FBE-81A4-289704C434A4}" type="pres">
      <dgm:prSet presAssocID="{F47EAC73-D594-451E-AD76-E4EBE07F8346}" presName="parentText" presStyleLbl="node1" presStyleIdx="1" presStyleCnt="3" custScaleX="79932" custLinFactY="98716" custLinFactNeighborX="1003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584DD9-F04D-4AA9-9CA9-17D2C9086306}" type="pres">
      <dgm:prSet presAssocID="{1EA19C7A-FA4D-4EDE-BBDF-084819BC4F1E}" presName="spacer" presStyleCnt="0"/>
      <dgm:spPr/>
    </dgm:pt>
    <dgm:pt modelId="{8B596750-DFF5-4537-9AC7-4D733CDAC4D9}" type="pres">
      <dgm:prSet presAssocID="{19129215-86CC-4354-B028-BF7C2B02B32C}" presName="parentText" presStyleLbl="node1" presStyleIdx="2" presStyleCnt="3" custScaleX="84633" custLinFactY="-115635" custLinFactNeighborX="4317" custLinFactNeighborY="-2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B26942-A588-4DB9-8FB4-A7F012F45E3B}" type="presOf" srcId="{F47EAC73-D594-451E-AD76-E4EBE07F8346}" destId="{4723820F-1606-4FBE-81A4-289704C434A4}" srcOrd="0" destOrd="0" presId="urn:microsoft.com/office/officeart/2005/8/layout/vList2"/>
    <dgm:cxn modelId="{DB0A16ED-4A65-4DEC-B494-D4CBA331B5CC}" type="presOf" srcId="{A4AC30B9-616C-45D6-A17F-8E498DCA56BD}" destId="{1DC8A2AD-FA79-4F1F-9439-0D05802DF26A}" srcOrd="0" destOrd="0" presId="urn:microsoft.com/office/officeart/2005/8/layout/vList2"/>
    <dgm:cxn modelId="{8A3772E5-AA58-4400-9826-02B05C64AD4C}" srcId="{8ECCA193-8A51-45D0-9F61-B6FAE07DD03B}" destId="{F47EAC73-D594-451E-AD76-E4EBE07F8346}" srcOrd="1" destOrd="0" parTransId="{27135294-8C40-4793-A866-B74AE61356EB}" sibTransId="{1EA19C7A-FA4D-4EDE-BBDF-084819BC4F1E}"/>
    <dgm:cxn modelId="{1CFC5868-C7B4-4C33-B0C6-81D593539290}" srcId="{B281315E-D6F9-4377-8732-335416E30B31}" destId="{A4AC30B9-616C-45D6-A17F-8E498DCA56BD}" srcOrd="0" destOrd="0" parTransId="{4E8D5C3E-ECBB-4977-ADD4-A5E1B896BDA3}" sibTransId="{B260CAEA-508D-410B-AFC9-F7FC98248478}"/>
    <dgm:cxn modelId="{0520BACD-C448-444D-8114-2D85DD1CA8A5}" type="presOf" srcId="{B281315E-D6F9-4377-8732-335416E30B31}" destId="{8899D211-96AD-4F34-BC6C-D3CED67ED81A}" srcOrd="0" destOrd="0" presId="urn:microsoft.com/office/officeart/2005/8/layout/vList2"/>
    <dgm:cxn modelId="{EFA84C7E-55E4-4B96-B4A1-649B161EB3D3}" srcId="{8ECCA193-8A51-45D0-9F61-B6FAE07DD03B}" destId="{B281315E-D6F9-4377-8732-335416E30B31}" srcOrd="0" destOrd="0" parTransId="{A539AF35-E105-4CBB-A8FF-FF9730B41FB6}" sibTransId="{B357BE01-9BE1-4FFD-ADD1-09A1526B3B5B}"/>
    <dgm:cxn modelId="{E074A445-E315-4D9B-8F4F-409017C7F32F}" srcId="{8ECCA193-8A51-45D0-9F61-B6FAE07DD03B}" destId="{19129215-86CC-4354-B028-BF7C2B02B32C}" srcOrd="2" destOrd="0" parTransId="{A03E9C21-FE35-4EC4-A94D-D5E309B5169B}" sibTransId="{F9A38409-3025-4948-8476-9181629B7AFE}"/>
    <dgm:cxn modelId="{ED57BC17-51B9-4865-AE7F-FF01BBE5535F}" type="presOf" srcId="{19129215-86CC-4354-B028-BF7C2B02B32C}" destId="{8B596750-DFF5-4537-9AC7-4D733CDAC4D9}" srcOrd="0" destOrd="0" presId="urn:microsoft.com/office/officeart/2005/8/layout/vList2"/>
    <dgm:cxn modelId="{5AFB57DC-7ED7-438D-98D8-6046F34560AD}" type="presOf" srcId="{8ECCA193-8A51-45D0-9F61-B6FAE07DD03B}" destId="{1C25734B-8811-435E-9A94-97D9B5C8CC5D}" srcOrd="0" destOrd="0" presId="urn:microsoft.com/office/officeart/2005/8/layout/vList2"/>
    <dgm:cxn modelId="{A30A538A-6D71-42A3-81D6-8D9C945EE21A}" type="presParOf" srcId="{1C25734B-8811-435E-9A94-97D9B5C8CC5D}" destId="{8899D211-96AD-4F34-BC6C-D3CED67ED81A}" srcOrd="0" destOrd="0" presId="urn:microsoft.com/office/officeart/2005/8/layout/vList2"/>
    <dgm:cxn modelId="{D72E21EE-F7FA-4F5F-9A43-5B7EE730DC1C}" type="presParOf" srcId="{1C25734B-8811-435E-9A94-97D9B5C8CC5D}" destId="{1DC8A2AD-FA79-4F1F-9439-0D05802DF26A}" srcOrd="1" destOrd="0" presId="urn:microsoft.com/office/officeart/2005/8/layout/vList2"/>
    <dgm:cxn modelId="{DCEE0095-7683-48E7-A9F0-A741B31249D0}" type="presParOf" srcId="{1C25734B-8811-435E-9A94-97D9B5C8CC5D}" destId="{4723820F-1606-4FBE-81A4-289704C434A4}" srcOrd="2" destOrd="0" presId="urn:microsoft.com/office/officeart/2005/8/layout/vList2"/>
    <dgm:cxn modelId="{1632C8FA-B176-44A0-8F0C-351343681D25}" type="presParOf" srcId="{1C25734B-8811-435E-9A94-97D9B5C8CC5D}" destId="{F9584DD9-F04D-4AA9-9CA9-17D2C9086306}" srcOrd="3" destOrd="0" presId="urn:microsoft.com/office/officeart/2005/8/layout/vList2"/>
    <dgm:cxn modelId="{DC08DD2F-397A-40AB-9E2A-29CA8F178D33}" type="presParOf" srcId="{1C25734B-8811-435E-9A94-97D9B5C8CC5D}" destId="{8B596750-DFF5-4537-9AC7-4D733CDAC4D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99D211-96AD-4F34-BC6C-D3CED67ED81A}">
      <dsp:nvSpPr>
        <dsp:cNvPr id="0" name=""/>
        <dsp:cNvSpPr/>
      </dsp:nvSpPr>
      <dsp:spPr>
        <a:xfrm>
          <a:off x="0" y="0"/>
          <a:ext cx="6208713" cy="1521091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«Системная паутинка»</a:t>
          </a:r>
          <a:endParaRPr lang="ru-RU" sz="2300" b="1" kern="1200" dirty="0" smtClean="0"/>
        </a:p>
        <a:p>
          <a:pPr lvl="0">
            <a:spcBef>
              <a:spcPct val="0"/>
            </a:spcBef>
          </a:pPr>
          <a:endParaRPr lang="ru-RU" sz="2300" kern="1200" dirty="0"/>
        </a:p>
      </dsp:txBody>
      <dsp:txXfrm>
        <a:off x="0" y="0"/>
        <a:ext cx="6208713" cy="1521091"/>
      </dsp:txXfrm>
    </dsp:sp>
    <dsp:sp modelId="{1DC8A2AD-FA79-4F1F-9439-0D05802DF26A}">
      <dsp:nvSpPr>
        <dsp:cNvPr id="0" name=""/>
        <dsp:cNvSpPr/>
      </dsp:nvSpPr>
      <dsp:spPr>
        <a:xfrm>
          <a:off x="0" y="1521794"/>
          <a:ext cx="8400256" cy="712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8" tIns="54610" rIns="305816" bIns="54610" numCol="1" spcCol="1270" anchor="t" anchorCtr="0">
          <a:noAutofit/>
        </a:bodyPr>
        <a:lstStyle/>
        <a:p>
          <a:pPr marL="285750" lvl="1" indent="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3400" kern="1200" dirty="0"/>
        </a:p>
      </dsp:txBody>
      <dsp:txXfrm>
        <a:off x="0" y="1521794"/>
        <a:ext cx="8400256" cy="712080"/>
      </dsp:txXfrm>
    </dsp:sp>
    <dsp:sp modelId="{4723820F-1606-4FBE-81A4-289704C434A4}">
      <dsp:nvSpPr>
        <dsp:cNvPr id="0" name=""/>
        <dsp:cNvSpPr/>
      </dsp:nvSpPr>
      <dsp:spPr>
        <a:xfrm>
          <a:off x="1685763" y="3859274"/>
          <a:ext cx="6714492" cy="1521091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>
              <a:solidFill>
                <a:schemeClr val="bg1"/>
              </a:solidFill>
            </a:rPr>
            <a:t>Образ «Семь мы» (по Заир-Бек)</a:t>
          </a:r>
        </a:p>
        <a:p>
          <a:pPr marL="228600" lvl="0" indent="0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endParaRPr lang="ru-RU" sz="2200" kern="1200" dirty="0" smtClean="0">
            <a:solidFill>
              <a:schemeClr val="bg1"/>
            </a:solidFill>
          </a:endParaRPr>
        </a:p>
        <a:p>
          <a:pPr lvl="0">
            <a:spcBef>
              <a:spcPct val="0"/>
            </a:spcBef>
          </a:pPr>
          <a:endParaRPr lang="ru-RU" sz="2200" kern="1200" dirty="0"/>
        </a:p>
      </dsp:txBody>
      <dsp:txXfrm>
        <a:off x="1685763" y="3859274"/>
        <a:ext cx="6714492" cy="1521091"/>
      </dsp:txXfrm>
    </dsp:sp>
    <dsp:sp modelId="{8B596750-DFF5-4537-9AC7-4D733CDAC4D9}">
      <dsp:nvSpPr>
        <dsp:cNvPr id="0" name=""/>
        <dsp:cNvSpPr/>
      </dsp:nvSpPr>
      <dsp:spPr>
        <a:xfrm>
          <a:off x="1008072" y="1872211"/>
          <a:ext cx="7109388" cy="1521091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«Модель трёх вопросов»</a:t>
          </a:r>
        </a:p>
        <a:p>
          <a:pPr lvl="0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1008072" y="1872211"/>
        <a:ext cx="7109388" cy="15210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6BCC7-074D-4F41-BB90-DB2AD5ECBA55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96651-D779-4F24-A738-7E3DCF81F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96651-D779-4F24-A738-7E3DCF81F48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1989138"/>
            <a:ext cx="2057400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642A453-74BC-4951-93C3-91E8441FED3E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B1B415-CEAB-430F-9ACF-25EBE9048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73573F-77C3-40FC-9A3C-E8E0D6332669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3EC97A-7D97-4B86-901C-C042D9D2DB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8E23E6E-5BDF-4119-BAFF-AF290CD03BF1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9EC2AE-0372-437E-9AAC-BA79B16EFA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6D00638-76DB-4AFB-97B6-7D8E56B166CD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128DC5-0575-4D54-883D-B20A0DA099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60FF57E-90F9-49C0-A8F0-5B474DB97ECB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1B25A64-EF73-48AD-ADFB-CAE0D0573A1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36F868C-F809-4B60-8850-A23F3131FB81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C17D60-F44E-4005-9B52-DCC7838A2D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A5A203F-0380-487C-B9A3-4C14DA8AF55A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5B2FABE-AA40-47EA-9655-A09B795879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0EE8621-FE54-485F-9DCC-A973B6253A73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A6C9B6-5EF5-4C7A-AD34-56DF35BA42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006994B-3D3D-44F2-A70A-68D18079304D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D1988CF-DC01-429F-A394-F77F69947ED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32690C-478C-4FC8-A39A-6247A50F1F99}" type="datetimeFigureOut">
              <a:rPr lang="ru-RU"/>
              <a:pPr>
                <a:defRPr/>
              </a:pPr>
              <a:t>23.01.2014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A5AEB7-D73B-4985-A1BB-A054067CD9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shvozrast.r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60648"/>
            <a:ext cx="60841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/>
              <a:t>ПРОЕКТНЫЙ МЕТОД</a:t>
            </a:r>
            <a:br>
              <a:rPr lang="ru-RU" sz="4400" b="1" dirty="0" smtClean="0"/>
            </a:br>
            <a:r>
              <a:rPr lang="ru-RU" sz="4400" b="1" dirty="0" smtClean="0"/>
              <a:t> В РАБОТЕ С ДЕТЬМИ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/>
              <a:t>ДОШКОЛЬНОГО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/>
              <a:t> ВОЗРАСТА</a:t>
            </a:r>
            <a:endParaRPr lang="ru-RU" sz="44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одержимое 8"/>
          <p:cNvSpPr txBox="1">
            <a:spLocks noGrp="1"/>
          </p:cNvSpPr>
          <p:nvPr>
            <p:ph idx="1"/>
          </p:nvPr>
        </p:nvSpPr>
        <p:spPr>
          <a:xfrm>
            <a:off x="3012976" y="3717032"/>
            <a:ext cx="6131024" cy="610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buNone/>
            </a:pP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Семинар- практикум для  начинающих воспитателей ДОУ № 8 «Огонек»</a:t>
            </a:r>
            <a:r>
              <a:rPr lang="ru-RU" b="1" dirty="0" smtClean="0">
                <a:solidFill>
                  <a:srgbClr val="FFFF00"/>
                </a:solidFill>
              </a:rPr>
              <a:t> подготовила </a:t>
            </a:r>
          </a:p>
          <a:p>
            <a:pPr lvl="0" algn="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Старший воспитатель </a:t>
            </a:r>
            <a:r>
              <a:rPr lang="ru-RU" b="1" dirty="0" err="1" smtClean="0">
                <a:solidFill>
                  <a:srgbClr val="FFFF00"/>
                </a:solidFill>
              </a:rPr>
              <a:t>А.Г.Фунтова</a:t>
            </a:r>
            <a:endParaRPr lang="ru-RU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92D050"/>
                </a:solidFill>
              </a:rPr>
              <a:t> </a:t>
            </a:r>
            <a:endParaRPr lang="ru-RU" b="1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lvl="0" algn="r">
              <a:buNone/>
            </a:pPr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ru-RU" b="1" dirty="0" smtClean="0">
              <a:solidFill>
                <a:srgbClr val="92D050"/>
              </a:solidFill>
            </a:endParaRPr>
          </a:p>
          <a:p>
            <a:pPr algn="ctr">
              <a:buNone/>
            </a:pPr>
            <a:endParaRPr lang="ru-RU" b="1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609329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026" name="Picture 2" descr="C:\Users\р\Downloads\лунтик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38335"/>
            <a:ext cx="3244995" cy="45429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i="1" dirty="0" smtClean="0"/>
              <a:t>"Модель трёх вопросов"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9309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743200"/>
                <a:gridCol w="2743200"/>
                <a:gridCol w="2743200"/>
              </a:tblGrid>
              <a:tr h="1827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ЧТО ЗНАЮ? </a:t>
                      </a:r>
                      <a:endParaRPr lang="ru-RU" sz="32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ЧТО ХОЧУ УЗНАТЬ? </a:t>
                      </a:r>
                      <a:endParaRPr lang="ru-RU" sz="32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КАК УЗНАТЬ? </a:t>
                      </a:r>
                      <a:endParaRPr lang="ru-RU" sz="32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FFFF00"/>
                    </a:solidFill>
                  </a:tcPr>
                </a:tc>
              </a:tr>
              <a:tr h="2665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Содержание, то что дети уже знают </a:t>
                      </a:r>
                      <a:endParaRPr lang="ru-RU" sz="32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 smtClean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/>
                        <a:t>План </a:t>
                      </a:r>
                      <a:r>
                        <a:rPr lang="ru-RU" sz="3200" dirty="0"/>
                        <a:t>(тема проекта) </a:t>
                      </a:r>
                      <a:endParaRPr lang="ru-RU" sz="32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/>
                        <a:t>Источники новых знаний, т. е. средства</a:t>
                      </a:r>
                      <a:endParaRPr lang="ru-RU" sz="32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i="1" dirty="0" smtClean="0"/>
              <a:t>Образ "Семь мы" ( по Заир-Бек)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981075"/>
          <a:ext cx="9144000" cy="587727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627784"/>
                <a:gridCol w="6516216"/>
              </a:tblGrid>
              <a:tr h="89328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Мы озабочены... 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(формулируется факт, противоречие, то, что привлекает внимание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328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Мы понимаем... 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(представляется осознанная проблема для решения и ориентиры-ценности).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175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Мы ожидаем... 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(дается описание предполагаемых целей – результатов)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328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Мы предполагаем... 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(представляются идеи, гипотезы).</a:t>
                      </a:r>
                    </a:p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328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Мы намереваемся... 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контекст действий, планируемых поэтапно). </a:t>
                      </a:r>
                    </a:p>
                    <a:p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328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Мы готовы... 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(дается описание имеющихся ресурсов различного характера)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328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Мы обращаемся за поддержкой... 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(представляется обоснование необходимой внешней поддержки реализации проекта).</a:t>
                      </a:r>
                      <a:endParaRPr lang="ru-RU" sz="20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>
            <a:spLocks noChangeArrowheads="1"/>
          </p:cNvSpPr>
          <p:nvPr/>
        </p:nvSpPr>
        <p:spPr bwMode="auto">
          <a:xfrm>
            <a:off x="2483768" y="332656"/>
            <a:ext cx="3429000" cy="2939777"/>
          </a:xfrm>
          <a:prstGeom prst="ellipse">
            <a:avLst/>
          </a:prstGeom>
          <a:solidFill>
            <a:srgbClr val="FFFF00"/>
          </a:solidFill>
          <a:ln w="28575" algn="ctr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2800" b="1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+mj-lt"/>
            </a:endParaRPr>
          </a:p>
          <a:p>
            <a:pPr algn="ctr">
              <a:defRPr/>
            </a:pPr>
            <a:r>
              <a:rPr lang="ru-RU" sz="2800" b="1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+mj-lt"/>
              </a:rPr>
              <a:t>Формы презентации</a:t>
            </a:r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 flipV="1">
            <a:off x="179512" y="620688"/>
            <a:ext cx="2017712" cy="590931"/>
          </a:xfrm>
          <a:prstGeom prst="rect">
            <a:avLst/>
          </a:prstGeom>
          <a:solidFill>
            <a:srgbClr val="FFFF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rot="10800000"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</a:rPr>
              <a:t>Коллективный </a:t>
            </a:r>
            <a:r>
              <a:rPr lang="ru-RU" b="1" dirty="0">
                <a:solidFill>
                  <a:schemeClr val="bg1"/>
                </a:solidFill>
              </a:rPr>
              <a:t>рисунок, коллаж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2875" y="2071688"/>
            <a:ext cx="2057400" cy="928687"/>
          </a:xfrm>
          <a:prstGeom prst="rect">
            <a:avLst/>
          </a:prstGeom>
          <a:solidFill>
            <a:srgbClr val="0070C0"/>
          </a:solidFill>
          <a:ln w="25400" algn="ctr">
            <a:solidFill>
              <a:srgbClr val="8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j-lt"/>
              </a:rPr>
              <a:t>газета</a:t>
            </a:r>
          </a:p>
        </p:txBody>
      </p:sp>
      <p:sp>
        <p:nvSpPr>
          <p:cNvPr id="9" name="Прямоугольник 22"/>
          <p:cNvSpPr>
            <a:spLocks noChangeArrowheads="1"/>
          </p:cNvSpPr>
          <p:nvPr/>
        </p:nvSpPr>
        <p:spPr bwMode="auto">
          <a:xfrm>
            <a:off x="0" y="3501008"/>
            <a:ext cx="2538090" cy="1296144"/>
          </a:xfrm>
          <a:prstGeom prst="rect">
            <a:avLst/>
          </a:prstGeom>
          <a:solidFill>
            <a:schemeClr val="accent1"/>
          </a:solidFill>
          <a:ln w="25400" algn="ctr">
            <a:solidFill>
              <a:srgbClr val="BC6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праздник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Calibri" pitchFamily="34" charset="0"/>
              </a:rPr>
              <a:t>спектакль, концерт</a:t>
            </a: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03648" y="5013176"/>
            <a:ext cx="2857500" cy="14509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j-lt"/>
              </a:rPr>
              <a:t>реклама-рассказ, буклет</a:t>
            </a:r>
          </a:p>
        </p:txBody>
      </p:sp>
      <p:sp>
        <p:nvSpPr>
          <p:cNvPr id="11" name="Прямоугольник 24"/>
          <p:cNvSpPr>
            <a:spLocks noChangeArrowheads="1"/>
          </p:cNvSpPr>
          <p:nvPr/>
        </p:nvSpPr>
        <p:spPr bwMode="auto">
          <a:xfrm>
            <a:off x="3707904" y="3933056"/>
            <a:ext cx="2160588" cy="1008063"/>
          </a:xfrm>
          <a:prstGeom prst="rect">
            <a:avLst/>
          </a:prstGeom>
          <a:solidFill>
            <a:srgbClr val="FF0000"/>
          </a:solidFill>
          <a:ln w="25400" algn="ctr">
            <a:solidFill>
              <a:srgbClr val="BC6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/>
              <a:t>Рукописная книга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4644008" y="5373216"/>
            <a:ext cx="2881312" cy="707886"/>
          </a:xfrm>
          <a:prstGeom prst="rect">
            <a:avLst/>
          </a:prstGeom>
          <a:solidFill>
            <a:srgbClr val="92D05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Литературная </a:t>
            </a:r>
          </a:p>
          <a:p>
            <a:r>
              <a:rPr lang="ru-RU" sz="2000" b="1" dirty="0">
                <a:solidFill>
                  <a:schemeClr val="bg1"/>
                </a:solidFill>
              </a:rPr>
              <a:t>гостиная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6875463" y="2060575"/>
            <a:ext cx="2073275" cy="1073150"/>
          </a:xfrm>
          <a:prstGeom prst="rect">
            <a:avLst/>
          </a:prstGeom>
          <a:solidFill>
            <a:schemeClr val="tx1">
              <a:lumMod val="95000"/>
            </a:schemeClr>
          </a:solidFill>
          <a:ln w="25400" algn="ctr">
            <a:solidFill>
              <a:schemeClr val="bg2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j-lt"/>
              </a:rPr>
              <a:t>выставка, конкурс</a:t>
            </a:r>
          </a:p>
        </p:txBody>
      </p:sp>
      <p:sp>
        <p:nvSpPr>
          <p:cNvPr id="14" name="Прямоугольник 27"/>
          <p:cNvSpPr>
            <a:spLocks noChangeArrowheads="1"/>
          </p:cNvSpPr>
          <p:nvPr/>
        </p:nvSpPr>
        <p:spPr bwMode="auto">
          <a:xfrm>
            <a:off x="6659563" y="620713"/>
            <a:ext cx="1930400" cy="857250"/>
          </a:xfrm>
          <a:prstGeom prst="rect">
            <a:avLst/>
          </a:prstGeom>
          <a:solidFill>
            <a:srgbClr val="22E2FC"/>
          </a:solidFill>
          <a:ln w="25400" algn="ctr">
            <a:solidFill>
              <a:srgbClr val="BC6F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Сочинение сказок</a:t>
            </a: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 flipV="1">
            <a:off x="2195736" y="1052735"/>
            <a:ext cx="503684" cy="214883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cxnSp>
        <p:nvCxnSpPr>
          <p:cNvPr id="16" name="Прямая соединительная линия 15"/>
          <p:cNvCxnSpPr>
            <a:endCxn id="6" idx="3"/>
          </p:cNvCxnSpPr>
          <p:nvPr/>
        </p:nvCxnSpPr>
        <p:spPr>
          <a:xfrm flipH="1">
            <a:off x="2200275" y="2204864"/>
            <a:ext cx="427511" cy="33116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9"/>
          <p:cNvCxnSpPr>
            <a:cxnSpLocks noChangeShapeType="1"/>
          </p:cNvCxnSpPr>
          <p:nvPr/>
        </p:nvCxnSpPr>
        <p:spPr bwMode="auto">
          <a:xfrm flipH="1">
            <a:off x="2483768" y="2996952"/>
            <a:ext cx="720156" cy="864096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563888" y="3212976"/>
            <a:ext cx="219200" cy="187220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716016" y="3140968"/>
            <a:ext cx="216024" cy="864096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5508104" y="2636912"/>
            <a:ext cx="1656184" cy="2592288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796136" y="2132856"/>
            <a:ext cx="1152128" cy="288032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5652120" y="836712"/>
            <a:ext cx="1008112" cy="35957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3" name="Picture 2" descr="C:\Users\р\Downloads\лунтик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444208" y="3078291"/>
            <a:ext cx="2699792" cy="3779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500"/>
                            </p:stCondLst>
                            <p:childTnLst>
                              <p:par>
                                <p:cTn id="6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60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650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70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7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8000"/>
                            </p:stCondLst>
                            <p:childTnLst>
                              <p:par>
                                <p:cTn id="8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48500"/>
                            </p:stCondLst>
                            <p:childTnLst>
                              <p:par>
                                <p:cTn id="9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Используемая и рекомендуемая литература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79512" y="1412776"/>
            <a:ext cx="8712968" cy="4392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000" dirty="0" smtClean="0">
                <a:solidFill>
                  <a:srgbClr val="A50021"/>
                </a:solidFill>
              </a:rPr>
              <a:t>	</a:t>
            </a:r>
            <a:r>
              <a:rPr lang="ru-RU" sz="2400" b="1" dirty="0" smtClean="0"/>
              <a:t>Проектный метод в деятельности дошкольного учреждения.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/>
              <a:t>	Штанько И.В. Проектная деятельность с детьми старшего дошкольного возраста.//Управление дошкольным образовательным учреждением .№4, 2004</a:t>
            </a:r>
          </a:p>
          <a:p>
            <a:pPr eaLnBrk="1" hangingPunct="1"/>
            <a:r>
              <a:rPr lang="ru-RU" sz="2400" b="1" dirty="0" smtClean="0"/>
              <a:t>Евдокимова Е.С. Технология проектирования в ДОУ. </a:t>
            </a:r>
          </a:p>
          <a:p>
            <a:pPr eaLnBrk="1" hangingPunct="1"/>
            <a:r>
              <a:rPr lang="ru-RU" sz="2400" b="1" dirty="0" smtClean="0"/>
              <a:t>Киселева Л.С. Проектный метод в деятельности дошкольного учреждения. </a:t>
            </a:r>
          </a:p>
          <a:p>
            <a:r>
              <a:rPr lang="ru-RU" sz="2400" b="1" dirty="0" smtClean="0"/>
              <a:t>Интернет- ресурсы: </a:t>
            </a:r>
            <a:r>
              <a:rPr lang="en-US" sz="2400" dirty="0" err="1" smtClean="0"/>
              <a:t>zagadki</a:t>
            </a:r>
            <a:r>
              <a:rPr lang="en-US" sz="2400" dirty="0" smtClean="0"/>
              <a:t>-pro-</a:t>
            </a:r>
            <a:r>
              <a:rPr lang="en-US" sz="2400" dirty="0" err="1" smtClean="0"/>
              <a:t>kosmos</a:t>
            </a:r>
            <a:r>
              <a:rPr lang="en-US" sz="2400" dirty="0" smtClean="0"/>
              <a:t>-</a:t>
            </a:r>
            <a:r>
              <a:rPr lang="en-US" sz="2400" dirty="0" err="1" smtClean="0"/>
              <a:t>dlya</a:t>
            </a:r>
            <a:r>
              <a:rPr lang="en-US" sz="2400" dirty="0" smtClean="0"/>
              <a:t>-</a:t>
            </a:r>
            <a:r>
              <a:rPr lang="en-US" sz="2400" dirty="0" err="1" smtClean="0"/>
              <a:t>detej</a:t>
            </a:r>
            <a:r>
              <a:rPr lang="ru-RU" sz="2400" dirty="0" smtClean="0"/>
              <a:t> ; </a:t>
            </a:r>
            <a:r>
              <a:rPr lang="en-US" sz="2400" dirty="0" smtClean="0">
                <a:hlinkClick r:id="rId2"/>
              </a:rPr>
              <a:t>doshvozrast.ru</a:t>
            </a:r>
            <a:r>
              <a:rPr lang="en-US" sz="2400" dirty="0" smtClean="0"/>
              <a:t> </a:t>
            </a:r>
            <a:r>
              <a:rPr lang="ru-RU" sz="2400" smtClean="0"/>
              <a:t> ; </a:t>
            </a:r>
            <a:r>
              <a:rPr lang="en-US" sz="2400" smtClean="0"/>
              <a:t>smayls.ru/animashki-kosmos.html</a:t>
            </a:r>
            <a:endParaRPr lang="ru-RU" sz="2400" dirty="0" smtClean="0"/>
          </a:p>
          <a:p>
            <a:pPr eaLnBrk="1" hangingPunct="1"/>
            <a:endParaRPr lang="ru-RU" sz="28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b="1" dirty="0" smtClean="0">
                <a:solidFill>
                  <a:srgbClr val="0000FF"/>
                </a:solidFill>
              </a:rPr>
              <a:t>	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2800" dirty="0" smtClean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1187624" y="1412776"/>
            <a:ext cx="7041976" cy="122413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ru-RU" b="1" dirty="0" smtClean="0"/>
              <a:t>СПАСИБО ЗА ВНИМАНИЕ! </a:t>
            </a:r>
            <a:endParaRPr lang="ru-RU" dirty="0" smtClean="0"/>
          </a:p>
        </p:txBody>
      </p:sp>
      <p:pic>
        <p:nvPicPr>
          <p:cNvPr id="2050" name="Picture 2" descr="C:\Users\р\Downloads\animashki-kosmos-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034393"/>
            <a:ext cx="3960440" cy="4479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332656"/>
            <a:ext cx="6696744" cy="216024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3600" b="1" i="1" u="sng" dirty="0" smtClean="0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b="1" i="1" u="sng" dirty="0" smtClean="0">
                <a:latin typeface="Calibri" pitchFamily="34" charset="0"/>
                <a:cs typeface="Times New Roman" pitchFamily="18" charset="0"/>
              </a:rPr>
              <a:t>Проект»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( 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лат.</a:t>
            </a:r>
            <a:r>
              <a:rPr lang="en-US" dirty="0" smtClean="0">
                <a:latin typeface="Calibri" pitchFamily="34" charset="0"/>
                <a:cs typeface="Times New Roman" pitchFamily="18" charset="0"/>
              </a:rPr>
              <a:t>)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«</a:t>
            </a:r>
            <a:r>
              <a:rPr lang="ru-RU" b="1" i="1" dirty="0" smtClean="0">
                <a:latin typeface="Calibri" pitchFamily="34" charset="0"/>
                <a:cs typeface="Times New Roman" pitchFamily="18" charset="0"/>
              </a:rPr>
              <a:t>выброшенный</a:t>
            </a:r>
          </a:p>
          <a:p>
            <a:pPr>
              <a:spcBef>
                <a:spcPct val="50000"/>
              </a:spcBef>
              <a:buNone/>
            </a:pPr>
            <a:r>
              <a:rPr lang="ru-RU" b="1" i="1" dirty="0" smtClean="0">
                <a:latin typeface="Calibri" pitchFamily="34" charset="0"/>
                <a:cs typeface="Times New Roman" pitchFamily="18" charset="0"/>
              </a:rPr>
              <a:t> вперёд»</a:t>
            </a: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,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«</a:t>
            </a:r>
            <a:r>
              <a:rPr lang="ru-RU" b="1" i="1" dirty="0" smtClean="0">
                <a:latin typeface="Calibri" pitchFamily="34" charset="0"/>
                <a:cs typeface="Times New Roman" pitchFamily="18" charset="0"/>
              </a:rPr>
              <a:t>выступающий»</a:t>
            </a: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, </a:t>
            </a:r>
          </a:p>
          <a:p>
            <a:pPr>
              <a:spcBef>
                <a:spcPct val="50000"/>
              </a:spcBef>
              <a:buNone/>
            </a:pPr>
            <a:r>
              <a:rPr lang="ru-RU" b="1" dirty="0" smtClean="0">
                <a:latin typeface="Calibri" pitchFamily="34" charset="0"/>
                <a:cs typeface="Times New Roman" pitchFamily="18" charset="0"/>
              </a:rPr>
              <a:t>«</a:t>
            </a:r>
            <a:r>
              <a:rPr lang="ru-RU" b="1" i="1" dirty="0" smtClean="0">
                <a:latin typeface="Calibri" pitchFamily="34" charset="0"/>
                <a:cs typeface="Times New Roman" pitchFamily="18" charset="0"/>
              </a:rPr>
              <a:t>бросающийся в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b="1" i="1" dirty="0" smtClean="0">
                <a:latin typeface="Calibri" pitchFamily="34" charset="0"/>
                <a:cs typeface="Times New Roman" pitchFamily="18" charset="0"/>
              </a:rPr>
              <a:t>глаза»</a:t>
            </a:r>
            <a:r>
              <a:rPr lang="ru-RU" dirty="0" smtClean="0">
                <a:latin typeface="Calibri" pitchFamily="34" charset="0"/>
                <a:cs typeface="Times New Roman" pitchFamily="18" charset="0"/>
              </a:rPr>
              <a:t>. 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2564904"/>
            <a:ext cx="70567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FFFF00"/>
                </a:solidFill>
              </a:rPr>
              <a:t>Проект</a:t>
            </a:r>
            <a:r>
              <a:rPr lang="ru-RU" sz="3200" b="1" dirty="0" smtClean="0">
                <a:solidFill>
                  <a:srgbClr val="FFFF00"/>
                </a:solidFill>
              </a:rPr>
              <a:t> –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 это специально организованный взрослым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и выполняемый детьми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комплекс действий,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 завершающийся созданием творческих работ.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 bwMode="auto">
          <a:xfrm>
            <a:off x="323850" y="260350"/>
            <a:ext cx="8229600" cy="2736601"/>
          </a:xfrm>
          <a:solidFill>
            <a:srgbClr val="FFFF00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i="1" dirty="0" smtClean="0">
                <a:solidFill>
                  <a:srgbClr val="000099"/>
                </a:solidFill>
              </a:rPr>
              <a:t>Метод проектов</a:t>
            </a:r>
            <a:r>
              <a:rPr lang="ru-RU" sz="2800" b="1" dirty="0" smtClean="0">
                <a:solidFill>
                  <a:srgbClr val="000099"/>
                </a:solidFill>
              </a:rPr>
              <a:t> - система обучения, при которой дети приобретают знания в процессе планирования и выполнения постоянно усложняющихся практических заданий - проектов. Метод проектов всегда предполагает решение воспитанниками какой-то </a:t>
            </a:r>
            <a:r>
              <a:rPr lang="ru-RU" sz="2800" b="1" i="1" dirty="0" smtClean="0">
                <a:solidFill>
                  <a:srgbClr val="000099"/>
                </a:solidFill>
              </a:rPr>
              <a:t>проблемы.</a:t>
            </a:r>
            <a:endParaRPr lang="ru-RU" sz="2800" b="1" dirty="0" smtClean="0">
              <a:solidFill>
                <a:srgbClr val="000099"/>
              </a:solidFill>
            </a:endParaRPr>
          </a:p>
          <a:p>
            <a:pPr eaLnBrk="1" hangingPunct="1"/>
            <a:endParaRPr lang="ru-RU" sz="1800" b="1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1582738" y="3140968"/>
            <a:ext cx="7561262" cy="331152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Метод проектов описывает </a:t>
            </a:r>
            <a:r>
              <a:rPr lang="ru-RU" sz="2800" b="1" dirty="0">
                <a:solidFill>
                  <a:schemeClr val="tx1"/>
                </a:solidFill>
              </a:rPr>
              <a:t>комплекс действий ребенка и способы (техники) организации </a:t>
            </a:r>
            <a:r>
              <a:rPr lang="ru-RU" sz="2800" dirty="0">
                <a:solidFill>
                  <a:schemeClr val="tx1"/>
                </a:solidFill>
              </a:rPr>
              <a:t>педагогом этих действий, то есть является </a:t>
            </a:r>
            <a:r>
              <a:rPr lang="ru-RU" sz="2800" b="1" i="1" dirty="0">
                <a:solidFill>
                  <a:schemeClr val="tx1"/>
                </a:solidFill>
              </a:rPr>
              <a:t>педагогической технологией</a:t>
            </a:r>
            <a:r>
              <a:rPr lang="ru-RU" sz="2800" b="1" dirty="0">
                <a:solidFill>
                  <a:schemeClr val="tx1"/>
                </a:solidFill>
              </a:rPr>
              <a:t>,</a:t>
            </a:r>
            <a:endParaRPr lang="ru-RU" sz="2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800" dirty="0">
                <a:solidFill>
                  <a:schemeClr val="tx1"/>
                </a:solidFill>
              </a:rPr>
              <a:t>в которой ведущей деятельностью ребенка является </a:t>
            </a:r>
            <a:r>
              <a:rPr lang="ru-RU" sz="2800" b="1" dirty="0">
                <a:solidFill>
                  <a:schemeClr val="tx1"/>
                </a:solidFill>
              </a:rPr>
              <a:t>познавательная деятельность</a:t>
            </a:r>
            <a:r>
              <a:rPr lang="ru-RU" sz="2800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078495"/>
            <a:ext cx="561662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2060"/>
              </a:solidFill>
              <a:latin typeface="+mn-lt"/>
              <a:cs typeface="Aharoni" pitchFamily="2" charset="-79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/>
              <a:t>Цели  педагогических технологий, используемых в проектном методе: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5842337"/>
            <a:ext cx="77403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ru-RU" sz="2000" dirty="0" smtClean="0"/>
              <a:t>                   </a:t>
            </a:r>
            <a:r>
              <a:rPr lang="ru-RU" sz="2000" b="1" dirty="0" smtClean="0">
                <a:solidFill>
                  <a:srgbClr val="FFFF00"/>
                </a:solidFill>
              </a:rPr>
              <a:t>Система инновационной оценки "портфолио" </a:t>
            </a:r>
            <a:r>
              <a:rPr lang="ru-RU" sz="2000" b="1" dirty="0" smtClean="0">
                <a:solidFill>
                  <a:srgbClr val="0000FF"/>
                </a:solidFill>
              </a:rPr>
              <a:t>-</a:t>
            </a:r>
          </a:p>
          <a:p>
            <a:pPr algn="r" eaLnBrk="1" hangingPunct="1"/>
            <a:r>
              <a:rPr lang="ru-RU" sz="2000" b="1" dirty="0" smtClean="0">
                <a:solidFill>
                  <a:srgbClr val="CC3300"/>
                </a:solidFill>
              </a:rPr>
              <a:t>     </a:t>
            </a:r>
            <a:r>
              <a:rPr lang="ru-RU" sz="2000" dirty="0" smtClean="0"/>
              <a:t>(проведение  мониторинга достижений каждого ребёнка, для      определения индивидуальной траектории развития личности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836712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FFFF00"/>
                </a:solidFill>
              </a:rPr>
              <a:t>Проектные методы обучения </a:t>
            </a:r>
            <a:r>
              <a:rPr lang="ru-RU" sz="2000" dirty="0" smtClean="0">
                <a:solidFill>
                  <a:prstClr val="white"/>
                </a:solidFill>
              </a:rPr>
              <a:t>(развивать индивидуальные творческие способности каждого ребёнка).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15616" y="1556792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FFFF00"/>
                </a:solidFill>
              </a:rPr>
              <a:t>Здоровьесберегающие технологии </a:t>
            </a:r>
            <a:r>
              <a:rPr lang="ru-RU" sz="2000" dirty="0" smtClean="0">
                <a:solidFill>
                  <a:prstClr val="white"/>
                </a:solidFill>
              </a:rPr>
              <a:t>(равномерно распределять различные виды деятельности, мыслительную и двигательную активность).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87824" y="33569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2492896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FFFF00"/>
                </a:solidFill>
              </a:rPr>
              <a:t>Технологии использования в обучении игровых методов </a:t>
            </a:r>
            <a:r>
              <a:rPr lang="ru-RU" sz="2000" dirty="0" smtClean="0">
                <a:solidFill>
                  <a:prstClr val="white"/>
                </a:solidFill>
              </a:rPr>
              <a:t>(формирование разнообразных умений и навыков, расширение кругозора, развитие познавательной сферы).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23120" y="3573016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FFFF00"/>
                </a:solidFill>
              </a:rPr>
              <a:t>Обучение в сотрудничестве </a:t>
            </a:r>
            <a:r>
              <a:rPr lang="ru-RU" sz="2000" dirty="0" smtClean="0">
                <a:solidFill>
                  <a:srgbClr val="0000FF"/>
                </a:solidFill>
              </a:rPr>
              <a:t>(</a:t>
            </a:r>
            <a:r>
              <a:rPr lang="ru-RU" sz="2000" dirty="0" smtClean="0">
                <a:solidFill>
                  <a:prstClr val="white"/>
                </a:solidFill>
              </a:rPr>
              <a:t>учить ребят добиваться единой цели, работая в группе).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4293096"/>
            <a:ext cx="88569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srgbClr val="FFFF00"/>
                </a:solidFill>
              </a:rPr>
              <a:t>Исследовательские методы в обучении </a:t>
            </a:r>
            <a:r>
              <a:rPr lang="ru-RU" sz="2000" dirty="0" smtClean="0">
                <a:solidFill>
                  <a:prstClr val="white"/>
                </a:solidFill>
              </a:rPr>
              <a:t>(проводить мероприятия, направленные на самостоятельное образование, позволяющие понимать изучаемую проблему и находить пути её решения).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259632" y="5229200"/>
            <a:ext cx="61449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FF00"/>
                </a:solidFill>
              </a:rPr>
              <a:t>Информационно-коммуникационные технологии </a:t>
            </a:r>
            <a:r>
              <a:rPr lang="ru-RU" sz="2000" dirty="0" smtClean="0">
                <a:solidFill>
                  <a:prstClr val="white"/>
                </a:solidFill>
              </a:rPr>
              <a:t>(расширять разнообразие содержания образования).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8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  <p:bldP spid="7" grpId="0"/>
      <p:bldP spid="9" grpId="0"/>
      <p:bldP spid="13" grpId="0"/>
      <p:bldP spid="15" grpId="0"/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16633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Типология проектов в ДОУ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620713"/>
          <a:ext cx="8784976" cy="60566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52328"/>
                <a:gridCol w="5832648"/>
              </a:tblGrid>
              <a:tr h="546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По количеству</a:t>
                      </a:r>
                      <a:endParaRPr lang="ru-RU" sz="2400" dirty="0">
                        <a:solidFill>
                          <a:schemeClr val="tx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0" dirty="0" smtClean="0"/>
                        <a:t>Индивидуальные, групповые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/>
                </a:tc>
              </a:tr>
              <a:tr h="18478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По содержанию</a:t>
                      </a:r>
                      <a:endParaRPr lang="ru-RU" sz="2400" b="1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Монопроекты (одна образовательная область)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Интегративные (две и более образовательные области)</a:t>
                      </a:r>
                      <a:endParaRPr lang="ru-RU" sz="24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1544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По продолжительности</a:t>
                      </a:r>
                      <a:endParaRPr lang="ru-RU" sz="2400" b="1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Краткосрочные (1-4 недели)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Среднесрочные (до 1 месяца)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Долгосрочные (полугодие, учебный год)</a:t>
                      </a:r>
                      <a:endParaRPr lang="ru-RU" sz="24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92D050"/>
                    </a:solidFill>
                  </a:tcPr>
                </a:tc>
              </a:tr>
              <a:tr h="2109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/>
                        <a:t> По доминирующему виду проектной деятельности</a:t>
                      </a:r>
                      <a:endParaRPr lang="ru-RU" sz="2400" b="1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Информационные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Исследовательские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Творческие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/>
                        <a:t>Проектно-ориентированные</a:t>
                      </a:r>
                      <a:endParaRPr lang="ru-RU" sz="24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83568" y="26064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dirty="0" smtClean="0"/>
              <a:t>Основные этапы метода проектов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412776"/>
          <a:ext cx="8784975" cy="525611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994613"/>
                <a:gridCol w="3605686"/>
                <a:gridCol w="3184676"/>
              </a:tblGrid>
              <a:tr h="53098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</a:t>
                      </a:r>
                      <a:endParaRPr lang="ru-RU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Деятельность педагога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Деятельность детей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1258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1.Постановка  цели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Формулирует проблему (цель). При постановке цели определяется и продукт проекта.</a:t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 Вводит в игровую (сюжетную) ситуацию.</a:t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 Формулирует задачу (нежёстко).</a:t>
                      </a:r>
                      <a:endParaRPr lang="ru-RU" sz="2000" dirty="0"/>
                    </a:p>
                  </a:txBody>
                  <a:tcPr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 Вхождение в проблему.</a:t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 Вживание в игровую ситуацию.</a:t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 Принятие задачи.</a:t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Дополнение задач проекта.</a:t>
                      </a:r>
                      <a:endParaRPr lang="ru-RU" sz="2000" dirty="0"/>
                    </a:p>
                  </a:txBody>
                  <a:tcPr>
                    <a:solidFill>
                      <a:srgbClr val="000099">
                        <a:alpha val="20000"/>
                      </a:srgbClr>
                    </a:solidFill>
                  </a:tcPr>
                </a:tc>
              </a:tr>
              <a:tr h="161254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2.Разработка проекта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Помогает в решении задачи.</a:t>
                      </a:r>
                    </a:p>
                    <a:p>
                      <a:r>
                        <a:rPr lang="ru-RU" sz="2000" kern="1200" dirty="0" smtClean="0"/>
                        <a:t> Помогает спланировать деятельность</a:t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 Организует деятельность.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 Объединение детей в рабочие группы.</a:t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Распределение ролей и заданий.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683568" y="18864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dirty="0" smtClean="0"/>
              <a:t>Основные этапы метода проектов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124744"/>
          <a:ext cx="8640960" cy="554461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872208"/>
                <a:gridCol w="2880320"/>
                <a:gridCol w="3888432"/>
              </a:tblGrid>
              <a:tr h="55391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Деятельность педагога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Деятельность детей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7521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3.Выполнение проекта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 Практическая помощь (по необходимости).</a:t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 Направляет и контролирует осуществление проекта.</a:t>
                      </a:r>
                      <a:endParaRPr lang="ru-RU" sz="2000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 Формирование специфических знаний, умений навыков.</a:t>
                      </a:r>
                      <a:endParaRPr lang="ru-RU" sz="2000" dirty="0"/>
                    </a:p>
                  </a:txBody>
                  <a:tcPr/>
                </a:tc>
              </a:tr>
              <a:tr h="14402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 Подведение итогов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/>
                        <a:t>Подготовка к презентации.</a:t>
                      </a:r>
                      <a:br>
                        <a:rPr lang="ru-RU" sz="2000" kern="1200" dirty="0" smtClean="0"/>
                      </a:br>
                      <a:r>
                        <a:rPr lang="ru-RU" sz="2000" kern="1200" dirty="0" smtClean="0"/>
                        <a:t>Презентация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bg1"/>
                          </a:solidFill>
                        </a:rPr>
                        <a:t>Продукт деятельности готовят к презентации.</a:t>
                      </a:r>
                      <a:br>
                        <a:rPr lang="ru-RU" sz="2000" kern="12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ru-RU" sz="2000" kern="1200" dirty="0" smtClean="0">
                          <a:solidFill>
                            <a:schemeClr val="bg1"/>
                          </a:solidFill>
                        </a:rPr>
                        <a:t> Представляют зрителям  продукт деятельности.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7521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5.Определение перспективы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Оказание помощи детям в определении новых задач на  перспективу</a:t>
                      </a:r>
                    </a:p>
                    <a:p>
                      <a:endParaRPr lang="ru-RU" sz="2000" dirty="0"/>
                    </a:p>
                  </a:txBody>
                  <a:tcPr>
                    <a:solidFill>
                      <a:srgbClr val="C0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Выявление</a:t>
                      </a:r>
                      <a:r>
                        <a:rPr lang="ru-RU" sz="2800" b="1" baseline="0" dirty="0" smtClean="0"/>
                        <a:t> новой проблемы (задачи)</a:t>
                      </a:r>
                      <a:endParaRPr lang="ru-RU" sz="2800" b="1" dirty="0"/>
                    </a:p>
                  </a:txBody>
                  <a:tcPr>
                    <a:solidFill>
                      <a:srgbClr val="00206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1156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b="1" i="1" dirty="0" smtClean="0"/>
              <a:t>Способы разработки проектов: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539552" y="1196752"/>
          <a:ext cx="84002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 bwMode="auto">
          <a:xfrm>
            <a:off x="395288" y="0"/>
            <a:ext cx="8229600" cy="8096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3600" b="1" i="1" dirty="0" smtClean="0"/>
              <a:t>Системная паутинка 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 smtClean="0"/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65175"/>
          <a:ext cx="9144000" cy="609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1570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Times New Roman"/>
                          <a:cs typeface="Calibri"/>
                        </a:rPr>
                        <a:t>Познание </a:t>
                      </a:r>
                      <a:endParaRPr lang="ru-RU" sz="2000" dirty="0"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ведущая деятельность -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Calibri"/>
                        </a:rPr>
                        <a:t>познавательно-исследовательская</a:t>
                      </a:r>
                      <a:endParaRPr lang="ru-RU" sz="20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sng" dirty="0">
                          <a:latin typeface="Times New Roman"/>
                          <a:ea typeface="Times New Roman"/>
                          <a:cs typeface="Calibri"/>
                        </a:rPr>
                        <a:t>Чтение художественной литературы </a:t>
                      </a:r>
                      <a:endParaRPr lang="ru-RU" sz="2000" dirty="0"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ведущая деятельность -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Calibri"/>
                        </a:rPr>
                        <a:t>чтение</a:t>
                      </a:r>
                      <a:endParaRPr lang="ru-RU" sz="20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Коммуникация </a:t>
                      </a:r>
                      <a:endParaRPr lang="ru-RU" sz="2000" dirty="0"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Calibri"/>
                        </a:rPr>
                        <a:t>ведущая деятельность -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Calibri"/>
                        </a:rPr>
                        <a:t>коммуникативная</a:t>
                      </a:r>
                      <a:endParaRPr lang="ru-RU" sz="2000" dirty="0"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000099"/>
                    </a:solidFill>
                  </a:tcPr>
                </a:tc>
              </a:tr>
              <a:tr h="1379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Социализация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ведущая деятельность -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игровая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Труд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ведущая деятельность -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трудовая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Безопасность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интеграция разных видов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FF0066"/>
                    </a:solidFill>
                  </a:tcPr>
                </a:tc>
              </a:tr>
              <a:tr h="1572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Здоровье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интеграция разных видов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деятельности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07A9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Физическая культура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ведущая деятельность - </a:t>
                      </a: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двигательная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07A9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Формы взаимод</a:t>
                      </a:r>
                      <a:r>
                        <a:rPr lang="ru-RU" sz="2000" b="1" u="none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ействия с семьей и соц.партнерами </a:t>
                      </a:r>
                      <a:endParaRPr lang="ru-RU" sz="2000" b="1" u="none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u="none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07A922"/>
                    </a:solidFill>
                  </a:tcPr>
                </a:tc>
              </a:tr>
              <a:tr h="15705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Художественное творчество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ведущая деятельность - продуктивная, формы: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Музыка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ведущая деятельность - музыкально-художественная, формы: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CC33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u="sng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Режимные моменты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Calibri"/>
                        </a:rPr>
                        <a:t>интеграция разных видов деятельности, формы: </a:t>
                      </a:r>
                      <a:endParaRPr lang="ru-RU" sz="2000" b="1" dirty="0">
                        <a:solidFill>
                          <a:schemeClr val="bg1"/>
                        </a:solidFill>
                        <a:latin typeface="Calibri"/>
                        <a:ea typeface="Lucida Sans Unicode"/>
                        <a:cs typeface="Calibri"/>
                      </a:endParaRPr>
                    </a:p>
                  </a:txBody>
                  <a:tcPr marL="66675" marR="66675" marT="66675" marB="66675">
                    <a:solidFill>
                      <a:srgbClr val="CC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654</Words>
  <Application>Microsoft Office PowerPoint</Application>
  <PresentationFormat>Экран (4:3)</PresentationFormat>
  <Paragraphs>143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Основные этапы метода проектов </vt:lpstr>
      <vt:lpstr>Основные этапы метода проектов </vt:lpstr>
      <vt:lpstr>Способы разработки проектов:  </vt:lpstr>
      <vt:lpstr>Системная паутинка  </vt:lpstr>
      <vt:lpstr>"Модель трёх вопросов" </vt:lpstr>
      <vt:lpstr>Образ "Семь мы" ( по Заир-Бек)  </vt:lpstr>
      <vt:lpstr>Слайд 12</vt:lpstr>
      <vt:lpstr>Слайд 13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asusf8ws</dc:creator>
  <cp:lastModifiedBy>р</cp:lastModifiedBy>
  <cp:revision>55</cp:revision>
  <dcterms:created xsi:type="dcterms:W3CDTF">2012-03-27T10:28:46Z</dcterms:created>
  <dcterms:modified xsi:type="dcterms:W3CDTF">2014-01-23T06:15:04Z</dcterms:modified>
</cp:coreProperties>
</file>