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5AC65A"/>
    <a:srgbClr val="86AE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0A39-9379-458D-B8A3-6A0BC9B74AF8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326C-E1D2-49A8-B0A3-39B1694A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F6B5-1DC7-435E-A279-0275BB2C9972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369E-4CFC-4FA6-8460-472AFCAB9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BEE5-AB27-4567-848C-F776DDE58C97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52AF-640E-4699-AF03-AEC7FE4D1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332-35D0-47FC-A1CD-B5FEB018DA61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628E-0646-4E22-9682-BED70689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26CA-955E-422B-94DB-AD81BFFD03F0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0D4E-2A51-45D5-A88B-EE2C1DA2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13FC-D0CB-43D3-8DFF-76C443804DC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081A-90E3-4797-8F30-8CAD1C356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6FA8-F6EE-4A01-B530-F00069792541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7DF1-763D-4706-96F1-EAADCC8B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7C74-6D5E-480F-8244-60504B99FD8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F195-2747-4E69-AEB4-F7B438A8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4EA3-3AE2-46D7-9FBE-8823C3128B3E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79B0-97CB-4CB8-937A-2F4C693D8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2A05-9746-4036-863B-2D330A114FC8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1892-5FE9-4359-B84E-EDE29897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5E75-84F1-491A-B199-6CD6567F97EA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6E03-E9F6-4455-AB45-E1FC5DFCF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3A511-DD6F-4EDB-9EC2-0F3203AEEF58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E2AA2-4410-4F87-9A86-5A971C77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900113" y="2349500"/>
            <a:ext cx="7772400" cy="17557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CC"/>
                </a:solidFill>
              </a:rPr>
              <a:t>«</a:t>
            </a:r>
            <a:r>
              <a:rPr lang="ru-RU" sz="3200" b="1" smtClean="0">
                <a:solidFill>
                  <a:srgbClr val="0000CC"/>
                </a:solidFill>
                <a:latin typeface="Arial" charset="0"/>
              </a:rPr>
              <a:t>Психолого-педагогическое просвещение родителей,                  активных участников учебного процесса</a:t>
            </a:r>
            <a:r>
              <a:rPr lang="ru-RU" sz="3200" b="1" smtClean="0">
                <a:solidFill>
                  <a:srgbClr val="0000CC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5013325"/>
            <a:ext cx="5759450" cy="1295400"/>
          </a:xfrm>
        </p:spPr>
        <p:txBody>
          <a:bodyPr/>
          <a:lstStyle/>
          <a:p>
            <a:pPr algn="r" eaLnBrk="1" hangingPunct="1"/>
            <a:r>
              <a:rPr lang="ru-RU" sz="2800" smtClean="0">
                <a:solidFill>
                  <a:srgbClr val="000066"/>
                </a:solidFill>
                <a:latin typeface="Arial" charset="0"/>
              </a:rPr>
              <a:t>П</a:t>
            </a:r>
            <a:r>
              <a:rPr lang="ru-RU" sz="2800" smtClean="0">
                <a:solidFill>
                  <a:srgbClr val="000066"/>
                </a:solidFill>
              </a:rPr>
              <a:t>едагог-психолог</a:t>
            </a:r>
          </a:p>
          <a:p>
            <a:pPr algn="r" eaLnBrk="1" hangingPunct="1"/>
            <a:r>
              <a:rPr lang="ru-RU" sz="2800" smtClean="0">
                <a:solidFill>
                  <a:srgbClr val="000066"/>
                </a:solidFill>
                <a:latin typeface="Arial" charset="0"/>
              </a:rPr>
              <a:t>Гаврилова Марина Николаевна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124075" y="4762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М</a:t>
            </a:r>
            <a:r>
              <a:rPr lang="ru-RU" sz="2000" b="1">
                <a:solidFill>
                  <a:srgbClr val="000066"/>
                </a:solidFill>
              </a:rPr>
              <a:t>Б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ДОУ </a:t>
            </a:r>
            <a:r>
              <a:rPr lang="ru-RU" sz="2000" b="1">
                <a:solidFill>
                  <a:srgbClr val="000066"/>
                </a:solidFill>
              </a:rPr>
              <a:t>«Детский сад 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комбинированного</a:t>
            </a:r>
            <a:r>
              <a:rPr lang="ru-RU" sz="20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вида </a:t>
            </a:r>
          </a:p>
          <a:p>
            <a:pPr algn="r"/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№ </a:t>
            </a:r>
            <a:r>
              <a:rPr lang="ru-RU" sz="2000" b="1">
                <a:solidFill>
                  <a:srgbClr val="000066"/>
                </a:solidFill>
              </a:rPr>
              <a:t>34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 «</a:t>
            </a:r>
            <a:r>
              <a:rPr lang="ru-RU" sz="2000" b="1">
                <a:solidFill>
                  <a:srgbClr val="000066"/>
                </a:solidFill>
              </a:rPr>
              <a:t>Чебурашка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»</a:t>
            </a:r>
          </a:p>
          <a:p>
            <a:pPr algn="r"/>
            <a:r>
              <a:rPr lang="ru-RU" sz="2000" b="1">
                <a:solidFill>
                  <a:srgbClr val="000066"/>
                </a:solidFill>
              </a:rPr>
              <a:t>Город Альметьевск</a:t>
            </a:r>
            <a:r>
              <a:rPr lang="ru-RU" sz="2000" b="1">
                <a:solidFill>
                  <a:srgbClr val="000066"/>
                </a:solidFill>
                <a:latin typeface="Corbel" pitchFamily="34" charset="0"/>
              </a:rPr>
              <a:t> </a:t>
            </a:r>
          </a:p>
          <a:p>
            <a:pPr algn="r"/>
            <a:r>
              <a:rPr lang="ru-RU" sz="2000" b="1">
                <a:solidFill>
                  <a:srgbClr val="000066"/>
                </a:solidFill>
              </a:rPr>
              <a:t>Республика Татарстан</a:t>
            </a:r>
          </a:p>
        </p:txBody>
      </p:sp>
      <p:pic>
        <p:nvPicPr>
          <p:cNvPr id="13316" name="Рисунок 2" descr="C:\Documents and Settings\User\Рабочий стол\оформление ДОУ\герб чебурашка.png"/>
          <p:cNvPicPr>
            <a:picLocks noChangeAspect="1" noChangeArrowheads="1"/>
          </p:cNvPicPr>
          <p:nvPr/>
        </p:nvPicPr>
        <p:blipFill>
          <a:blip r:embed="rId2"/>
          <a:srcRect t="14400" r="12756" b="16780"/>
          <a:stretch>
            <a:fillRect/>
          </a:stretch>
        </p:blipFill>
        <p:spPr bwMode="auto">
          <a:xfrm>
            <a:off x="250825" y="26035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2" descr="C:\Documents and Settings\User\Рабочий стол\оформление ДОУ\герб чебурашка.png"/>
          <p:cNvPicPr>
            <a:picLocks noChangeAspect="1" noChangeArrowheads="1"/>
          </p:cNvPicPr>
          <p:nvPr/>
        </p:nvPicPr>
        <p:blipFill>
          <a:blip r:embed="rId2"/>
          <a:srcRect t="14400" r="12756" b="16780"/>
          <a:stretch>
            <a:fillRect/>
          </a:stretch>
        </p:blipFill>
        <p:spPr bwMode="auto">
          <a:xfrm>
            <a:off x="250825" y="260350"/>
            <a:ext cx="1847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611188" y="266700"/>
            <a:ext cx="8208962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Если у вас возникли какие – либо вопросы, вы можете обратиться ко мне, позвонив по тел</a:t>
            </a:r>
            <a:r>
              <a:rPr lang="ru-RU" sz="2800" b="1" i="1">
                <a:solidFill>
                  <a:srgbClr val="000066"/>
                </a:solidFill>
              </a:rPr>
              <a:t>ефону</a:t>
            </a: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 и договориться о встрече.</a:t>
            </a:r>
            <a:endParaRPr lang="ru-RU" sz="2800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800" b="1" i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800" b="1" i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Я буду рада Вам помочь!</a:t>
            </a:r>
          </a:p>
          <a:p>
            <a:pPr algn="ctr"/>
            <a:endParaRPr lang="ru-RU" sz="2800" b="1" i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ru-RU" sz="2800" b="1" i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22530" name="Picture 8" descr="83040042_71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516563"/>
            <a:ext cx="54721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611188" y="620713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AR DECODE" pitchFamily="2" charset="0"/>
              </a:rPr>
              <a:t>  </a:t>
            </a:r>
            <a:r>
              <a:rPr lang="ru-RU" sz="3600">
                <a:solidFill>
                  <a:srgbClr val="000066"/>
                </a:solidFill>
                <a:latin typeface="AR DECODE" pitchFamily="2" charset="0"/>
              </a:rPr>
              <a:t>  </a:t>
            </a:r>
            <a:r>
              <a:rPr lang="ru-RU" sz="4000">
                <a:solidFill>
                  <a:srgbClr val="000066"/>
                </a:solidFill>
                <a:latin typeface="AR DECODE" pitchFamily="2" charset="0"/>
              </a:rPr>
              <a:t>Основная функция                  педагога-психолога в детском саду - сделать жизнь ребенка в д</a:t>
            </a:r>
            <a:r>
              <a:rPr lang="ru-RU" sz="4000">
                <a:solidFill>
                  <a:srgbClr val="000066"/>
                </a:solidFill>
              </a:rPr>
              <a:t>анном учреждении</a:t>
            </a:r>
            <a:r>
              <a:rPr lang="ru-RU" sz="4000">
                <a:solidFill>
                  <a:srgbClr val="000066"/>
                </a:solidFill>
                <a:latin typeface="AR DECODE" pitchFamily="2" charset="0"/>
              </a:rPr>
              <a:t> удобной, комфортной, прежде всего с точки зрения детской психики, общих и индивидуальных особенностей ее развития.</a:t>
            </a:r>
            <a:r>
              <a:rPr lang="ru-RU" sz="40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285750"/>
            <a:ext cx="756126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66"/>
                </a:solidFill>
                <a:latin typeface="AR DECODE" pitchFamily="2" charset="0"/>
              </a:rPr>
              <a:t>Главная задача - не «упустить» малыша, трудности которого находятся «на грани нормы», чтобы вместе с родителями и другими коллегами помочь ему справиться с ними еще до школы.</a:t>
            </a:r>
            <a:r>
              <a:rPr lang="ru-RU" sz="4000"/>
              <a:t> </a:t>
            </a:r>
          </a:p>
        </p:txBody>
      </p:sp>
      <p:pic>
        <p:nvPicPr>
          <p:cNvPr id="15362" name="Picture 12" descr="image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08500"/>
            <a:ext cx="2444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4978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  <a:latin typeface="Times New Roman" pitchFamily="18" charset="0"/>
              </a:rPr>
              <a:t>Направление работы педагога-психолога ДОУ</a:t>
            </a:r>
          </a:p>
          <a:p>
            <a:pPr marL="1257300" lvl="2" indent="-342900" algn="ctr">
              <a:buFont typeface="Consolas" pitchFamily="49" charset="0"/>
              <a:buNone/>
            </a:pPr>
            <a:endParaRPr lang="ru-RU" sz="2800" b="1">
              <a:solidFill>
                <a:srgbClr val="000066"/>
              </a:solidFill>
              <a:latin typeface="AR DECODE" pitchFamily="2" charset="0"/>
            </a:endParaRPr>
          </a:p>
          <a:p>
            <a:pPr marL="1257300" lvl="2" indent="-342900" algn="ctr">
              <a:buFont typeface="Consolas" pitchFamily="49" charset="0"/>
              <a:buNone/>
            </a:pPr>
            <a:endParaRPr lang="ru-RU" sz="2800" b="1">
              <a:solidFill>
                <a:srgbClr val="000066"/>
              </a:solidFill>
              <a:latin typeface="AR DECODE" pitchFamily="2" charset="0"/>
            </a:endParaRPr>
          </a:p>
          <a:p>
            <a:pPr marL="1257300" lvl="2" indent="-342900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  <a:latin typeface="AR DECODE" pitchFamily="2" charset="0"/>
              </a:rPr>
              <a:t>Консультации  </a:t>
            </a:r>
          </a:p>
          <a:p>
            <a:pPr marL="1257300" lvl="2" indent="-342900" algn="ctr">
              <a:buFont typeface="Consolas" pitchFamily="49" charset="0"/>
              <a:buNone/>
            </a:pPr>
            <a:endParaRPr lang="ru-RU" sz="2800" b="1">
              <a:solidFill>
                <a:srgbClr val="000066"/>
              </a:solidFill>
            </a:endParaRPr>
          </a:p>
          <a:p>
            <a:pPr marL="1257300" lvl="2" indent="-342900" algn="ctr">
              <a:buFont typeface="Consolas" pitchFamily="49" charset="0"/>
              <a:buChar char="•"/>
            </a:pPr>
            <a:endParaRPr lang="ru-RU" b="1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755650" y="3284538"/>
            <a:ext cx="4392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</a:rPr>
              <a:t>групповые </a:t>
            </a:r>
          </a:p>
          <a:p>
            <a:pPr lvl="2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</a:rPr>
              <a:t>и «по запросу родителей»</a:t>
            </a:r>
          </a:p>
          <a:p>
            <a:endParaRPr lang="ru-RU" sz="2800" b="1">
              <a:solidFill>
                <a:srgbClr val="000066"/>
              </a:solidFill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3419475" y="4600575"/>
            <a:ext cx="4465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</a:rPr>
              <a:t>групповые </a:t>
            </a:r>
          </a:p>
          <a:p>
            <a:pPr lvl="2" algn="ctr">
              <a:buFont typeface="Consolas" pitchFamily="49" charset="0"/>
              <a:buNone/>
            </a:pPr>
            <a:r>
              <a:rPr lang="ru-RU" sz="2800" b="1">
                <a:solidFill>
                  <a:srgbClr val="000066"/>
                </a:solidFill>
              </a:rPr>
              <a:t>и «по запросу воспитателей»</a:t>
            </a:r>
          </a:p>
          <a:p>
            <a:endParaRPr lang="ru-RU" sz="2800" b="1"/>
          </a:p>
        </p:txBody>
      </p:sp>
      <p:sp>
        <p:nvSpPr>
          <p:cNvPr id="16388" name="Line 12"/>
          <p:cNvSpPr>
            <a:spLocks noChangeShapeType="1"/>
          </p:cNvSpPr>
          <p:nvPr/>
        </p:nvSpPr>
        <p:spPr bwMode="auto">
          <a:xfrm flipH="1">
            <a:off x="3563938" y="2636838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13"/>
          <p:cNvSpPr>
            <a:spLocks noChangeShapeType="1"/>
          </p:cNvSpPr>
          <p:nvPr/>
        </p:nvSpPr>
        <p:spPr bwMode="auto">
          <a:xfrm>
            <a:off x="5435600" y="2636838"/>
            <a:ext cx="5762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6390" name="Picture 14" descr="708238aa67b5ac629620d8151488b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64898">
            <a:off x="588963" y="1209675"/>
            <a:ext cx="15414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65bfdddb8535e3b34f4e28d3ac193fa4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7345">
            <a:off x="1979613" y="1196975"/>
            <a:ext cx="1539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91993410_large_f124a6bb61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84647">
            <a:off x="474663" y="2613025"/>
            <a:ext cx="1263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2700a3945b25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5594">
            <a:off x="6948488" y="1412875"/>
            <a:ext cx="1638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8" descr="ffd251076a63940f9157c8ce0768e7ba_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916113"/>
            <a:ext cx="12715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9" descr="64e420285032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87365">
            <a:off x="7524750" y="2708275"/>
            <a:ext cx="12096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Consolas" pitchFamily="49" charset="0"/>
              <a:buNone/>
            </a:pPr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Диагностика, которая включает в себя контроль над усвоением знаний, умений и навыков детьми разных возрастных групп в соответствии с программой, по которой работает детский сад. </a:t>
            </a:r>
          </a:p>
        </p:txBody>
      </p:sp>
      <p:pic>
        <p:nvPicPr>
          <p:cNvPr id="17410" name="Рисунок 1" descr="C:\Педагог психолог\психолог фотки\Копия CIMG369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00213"/>
            <a:ext cx="45672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3851275" y="5516563"/>
            <a:ext cx="347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1908175" y="5319713"/>
            <a:ext cx="6480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Методика “Варежка”</a:t>
            </a:r>
          </a:p>
          <a:p>
            <a:pPr algn="ctr"/>
            <a:r>
              <a:rPr lang="ru-RU">
                <a:solidFill>
                  <a:srgbClr val="000066"/>
                </a:solidFill>
              </a:rPr>
              <a:t>Целью методики является изучение отношения детей друг к другу в ситуации вынужденных уступок и сотрудничества.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208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AR DECODE" pitchFamily="2" charset="0"/>
              </a:rPr>
              <a:t>Коррекционная работа</a:t>
            </a:r>
            <a:endParaRPr lang="ru-RU" sz="2400">
              <a:solidFill>
                <a:srgbClr val="000066"/>
              </a:solidFill>
              <a:latin typeface="AR DECODE" pitchFamily="2" charset="0"/>
            </a:endParaRPr>
          </a:p>
          <a:p>
            <a:pPr algn="ctr"/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Она может быть по подготовке детей к школе, по развитию высших психических функций (мышление, внимание, память, воображение), по коррекции эмоциональной, личностной и коммуникативной сферы.</a:t>
            </a:r>
            <a:r>
              <a:rPr lang="ru-RU" sz="2400"/>
              <a:t> </a:t>
            </a:r>
          </a:p>
        </p:txBody>
      </p:sp>
      <p:pic>
        <p:nvPicPr>
          <p:cNvPr id="18434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205038"/>
            <a:ext cx="41989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187325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276475"/>
            <a:ext cx="23399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1258888" y="5445125"/>
            <a:ext cx="5834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AR DECODE" pitchFamily="2" charset="0"/>
              </a:rPr>
              <a:t>Упражнение «Слепой и поводырь»</a:t>
            </a:r>
          </a:p>
          <a:p>
            <a:pPr algn="ctr"/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Цель игры: формирование доверия к друг другу и окружающему миру.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539750" y="260350"/>
            <a:ext cx="8135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AR DECODE" pitchFamily="2" charset="0"/>
              </a:rPr>
              <a:t>Развивающие занятия, на которых педагог-психолог учит детей общаться, вместе играть, решать конфликты, избегать ссор.</a:t>
            </a:r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 </a:t>
            </a:r>
          </a:p>
        </p:txBody>
      </p:sp>
      <p:pic>
        <p:nvPicPr>
          <p:cNvPr id="19458" name="Рисуно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6942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" descr="C:\Педагог психолог\СОЦИОИГРОВАЯ ПАПКА\P121039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133600"/>
            <a:ext cx="399573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187450" y="404813"/>
            <a:ext cx="6913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latin typeface="AR DECODE" pitchFamily="2" charset="0"/>
              </a:rPr>
              <a:t>Психопрофилактическая работа</a:t>
            </a:r>
            <a:endParaRPr lang="ru-RU"/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61325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3213100"/>
            <a:ext cx="30019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403350" y="5157788"/>
            <a:ext cx="4608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66"/>
                </a:solidFill>
                <a:latin typeface="AR DECODE" pitchFamily="2" charset="0"/>
              </a:rPr>
              <a:t>Цель: снятие напряжения, преодоление барьера в общении, активизация группы людей, повышение настроения.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516688" y="1196975"/>
            <a:ext cx="2447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AR DECODE" pitchFamily="2" charset="0"/>
              </a:rPr>
              <a:t>Упражнение «Молекулы и атомы».</a:t>
            </a:r>
          </a:p>
          <a:p>
            <a:endParaRPr lang="ru-RU" sz="2400" b="1">
              <a:solidFill>
                <a:srgbClr val="000066"/>
              </a:solidFill>
              <a:latin typeface="AR DE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7921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66"/>
                </a:solidFill>
                <a:latin typeface="AR DECODE" pitchFamily="2" charset="0"/>
              </a:rPr>
              <a:t>«Миф» о психологах в детском саду</a:t>
            </a:r>
          </a:p>
          <a:p>
            <a:pPr algn="ctr"/>
            <a:r>
              <a:rPr lang="ru-RU"/>
              <a:t> </a:t>
            </a:r>
          </a:p>
          <a:p>
            <a:pPr algn="ctr"/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Большинство родителей резонно полагают, что слово «психолог» образуется от слова «псих». Из чего далее делают совершенно неверный вывод о том, что если с их ребенком в саду работает психолог, то их сын или дочь психически ненормальные. На этом основании некоторые мамы вообще стараются избегать общения с детсадовским психологом.</a:t>
            </a:r>
          </a:p>
          <a:p>
            <a:pPr algn="ctr"/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 </a:t>
            </a:r>
          </a:p>
          <a:p>
            <a:pPr algn="ctr"/>
            <a:r>
              <a:rPr lang="ru-RU" sz="2400">
                <a:solidFill>
                  <a:srgbClr val="000066"/>
                </a:solidFill>
                <a:latin typeface="AR DECODE" pitchFamily="2" charset="0"/>
              </a:rPr>
              <a:t>Чтобы развеять этот миф, подчеркну, что психолог в саду работает с НОРМАЛЬНЫМИ детьми и их индивидуальными ОСОБЕННОСТЯМИ, а не отклонениями. Занятия обычно проходят в форме игры, детям они очень нравятся и ребята с удовольствием посещают 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321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Consolas</vt:lpstr>
      <vt:lpstr>Corbel</vt:lpstr>
      <vt:lpstr>Calibri</vt:lpstr>
      <vt:lpstr>AR DECODE</vt:lpstr>
      <vt:lpstr>Times New Roman</vt:lpstr>
      <vt:lpstr>Тема Office</vt:lpstr>
      <vt:lpstr>«Психолого-педагогическое просвещение родителей,                  активных участников учебного процесса»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37</cp:revision>
  <dcterms:created xsi:type="dcterms:W3CDTF">2013-01-20T18:00:14Z</dcterms:created>
  <dcterms:modified xsi:type="dcterms:W3CDTF">2014-10-24T18:38:42Z</dcterms:modified>
</cp:coreProperties>
</file>