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4" r:id="rId3"/>
    <p:sldId id="269" r:id="rId4"/>
    <p:sldId id="263" r:id="rId5"/>
    <p:sldId id="262" r:id="rId6"/>
    <p:sldId id="261" r:id="rId7"/>
    <p:sldId id="260" r:id="rId8"/>
    <p:sldId id="257" r:id="rId9"/>
    <p:sldId id="267" r:id="rId10"/>
    <p:sldId id="271" r:id="rId11"/>
    <p:sldId id="266" r:id="rId12"/>
    <p:sldId id="270" r:id="rId13"/>
    <p:sldId id="273" r:id="rId14"/>
    <p:sldId id="274" r:id="rId15"/>
    <p:sldId id="275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AA47D-D385-4E8A-A9A3-E0CBBDBA2D40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89D2D-3CAF-46BC-8167-966F5EC37A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00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0CB3-024D-4429-9BE9-4B229BC3AE1A}" type="datetime1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8B88-DED7-4424-A0E5-E1E05CFB6240}" type="datetime1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C39A-EB81-4465-B466-712A8A743627}" type="datetime1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E7BA5-8F13-4309-B43F-DE12A8FA9C47}" type="datetime1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E354C-6095-47E1-8E8C-3D7EDDFFFB9C}" type="datetime1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75CC-7341-46DC-B8B4-5606C3BEA976}" type="datetime1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E470-4259-40B9-BF93-F2945867AC0A}" type="datetime1">
              <a:rPr lang="ru-RU" smtClean="0"/>
              <a:pPr/>
              <a:t>25.05.2015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90FDC-7793-42DD-90D3-ED42C5650862}" type="datetime1">
              <a:rPr lang="ru-RU" smtClean="0"/>
              <a:pPr/>
              <a:t>25.05.2015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5FF15-3F8D-42D0-A96A-85EE3F98009C}" type="datetime1">
              <a:rPr lang="ru-RU" smtClean="0"/>
              <a:pPr/>
              <a:t>25.05.2015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BAF37-2E28-4065-A740-0219F8B59232}" type="datetime1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AF5B-133E-41B2-8CD6-9062321E277B}" type="datetime1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61D7E-D420-48BF-BB1E-007F101B8814}" type="datetime1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928826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  Звук </a:t>
            </a:r>
            <a:r>
              <a:rPr lang="en-US" sz="7200" dirty="0" smtClean="0">
                <a:solidFill>
                  <a:srgbClr val="FF0000"/>
                </a:solidFill>
              </a:rPr>
              <a:t>[</a:t>
            </a:r>
            <a:r>
              <a:rPr lang="ru-RU" sz="7200" dirty="0" smtClean="0">
                <a:solidFill>
                  <a:srgbClr val="FF0000"/>
                </a:solidFill>
              </a:rPr>
              <a:t>а</a:t>
            </a:r>
            <a:r>
              <a:rPr lang="en-US" sz="7200" dirty="0" smtClean="0">
                <a:solidFill>
                  <a:srgbClr val="FF0000"/>
                </a:solidFill>
              </a:rPr>
              <a:t>]</a:t>
            </a:r>
            <a:r>
              <a:rPr lang="ru-RU" sz="7200" dirty="0" smtClean="0">
                <a:solidFill>
                  <a:srgbClr val="FF0000"/>
                </a:solidFill>
              </a:rPr>
              <a:t>.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C:\Users\Татьяна\AppData\Local\Microsoft\Windows\Temporary Internet Files\Content.Word\DSCN316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214554"/>
            <a:ext cx="4214842" cy="392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Поиграй с девочкой А.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Игра «Хлопки».</a:t>
            </a:r>
          </a:p>
          <a:p>
            <a:pPr>
              <a:buNone/>
            </a:pPr>
            <a:r>
              <a:rPr lang="ru-RU" sz="2600" dirty="0" smtClean="0"/>
              <a:t>Произнеси звук </a:t>
            </a:r>
            <a:r>
              <a:rPr lang="en-US" sz="2600" dirty="0" smtClean="0"/>
              <a:t>[</a:t>
            </a:r>
            <a:r>
              <a:rPr lang="ru-RU" sz="2600" dirty="0" smtClean="0"/>
              <a:t>а</a:t>
            </a:r>
            <a:r>
              <a:rPr lang="en-US" sz="2600" dirty="0" smtClean="0"/>
              <a:t>]</a:t>
            </a:r>
            <a:r>
              <a:rPr lang="ru-RU" sz="2600" dirty="0" smtClean="0"/>
              <a:t> столько раз, сколько хлопков услышишь.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Игра  «Поймай  звук».</a:t>
            </a:r>
            <a:endParaRPr lang="ru-RU" dirty="0" smtClean="0"/>
          </a:p>
          <a:p>
            <a:pPr>
              <a:buNone/>
            </a:pPr>
            <a:r>
              <a:rPr lang="ru-RU" sz="2800" dirty="0" smtClean="0"/>
              <a:t>     </a:t>
            </a:r>
            <a:r>
              <a:rPr lang="ru-RU" sz="2600" dirty="0" smtClean="0"/>
              <a:t>Выделение [а] на слух из ряда гласных: взрослый произносит звуки, ребенок хлопает на звук [а]:</a:t>
            </a:r>
          </a:p>
          <a:p>
            <a:pPr>
              <a:buNone/>
            </a:pPr>
            <a:r>
              <a:rPr lang="ru-RU" sz="2600" dirty="0" smtClean="0"/>
              <a:t>     глазки  закрывай, слушай, не  зевай!</a:t>
            </a:r>
          </a:p>
          <a:p>
            <a:pPr>
              <a:buNone/>
            </a:pPr>
            <a:r>
              <a:rPr lang="ru-RU" sz="2800" dirty="0" smtClean="0"/>
              <a:t>                             И,Ы,А,У,А,О,А…</a:t>
            </a:r>
          </a:p>
          <a:p>
            <a:endParaRPr lang="ru-RU" dirty="0"/>
          </a:p>
        </p:txBody>
      </p:sp>
      <p:pic>
        <p:nvPicPr>
          <p:cNvPr id="5" name="Содержимое 3" descr="C:\Users\Татьяна\AppData\Local\Microsoft\Windows\Temporary Internet Files\Content.Word\DSCN3164.jpg"/>
          <p:cNvPicPr>
            <a:picLocks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572396" y="357166"/>
            <a:ext cx="114300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86446" y="1857364"/>
          <a:ext cx="2714640" cy="785818"/>
        </p:xfrm>
        <a:graphic>
          <a:graphicData uri="http://schemas.openxmlformats.org/drawingml/2006/table">
            <a:tbl>
              <a:tblPr/>
              <a:tblGrid>
                <a:gridCol w="904880"/>
                <a:gridCol w="904880"/>
                <a:gridCol w="904880"/>
              </a:tblGrid>
              <a:tr h="7858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28662" y="428604"/>
            <a:ext cx="592933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Кто внимательный?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Назови, что изображено на рисунках (аист, апельсин, автобус, абрикосы). Какой  первый звук услышал? </a:t>
            </a:r>
            <a:r>
              <a:rPr lang="ru-RU" b="1" dirty="0" smtClean="0"/>
              <a:t>Внимание! Первый звук в словах протягиваем: </a:t>
            </a:r>
            <a:r>
              <a:rPr lang="ru-RU" b="1" dirty="0" err="1" smtClean="0"/>
              <a:t>ааааист</a:t>
            </a:r>
            <a:r>
              <a:rPr lang="ru-RU" dirty="0" smtClean="0"/>
              <a:t>… 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4929178"/>
            <a:ext cx="1000131" cy="128588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4786322"/>
            <a:ext cx="1491877" cy="14579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2357430"/>
            <a:ext cx="683750" cy="11045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2000240"/>
            <a:ext cx="642929" cy="10385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3071810"/>
            <a:ext cx="3429006" cy="257175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00166" y="3214686"/>
          <a:ext cx="5286411" cy="1357322"/>
        </p:xfrm>
        <a:graphic>
          <a:graphicData uri="http://schemas.openxmlformats.org/drawingml/2006/table">
            <a:tbl>
              <a:tblPr/>
              <a:tblGrid>
                <a:gridCol w="1962908"/>
                <a:gridCol w="1677514"/>
                <a:gridCol w="1645989"/>
              </a:tblGrid>
              <a:tr h="13573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Содержимое 3" descr="C:\Users\Татьяна\AppData\Local\Microsoft\Windows\Temporary Internet Files\Content.Word\DSCN316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214686"/>
            <a:ext cx="157163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428860" y="1071546"/>
            <a:ext cx="3777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Проверь себя.</a:t>
            </a:r>
            <a:endParaRPr lang="ru-RU" sz="3200" b="1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Игра «Магазин».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Назови, что привезли в магазин:   утюг, арбузы, </a:t>
            </a:r>
            <a:r>
              <a:rPr lang="ru-RU" sz="2400" dirty="0" err="1" smtClean="0"/>
              <a:t>ананасы,аквариум</a:t>
            </a:r>
            <a:r>
              <a:rPr lang="ru-RU" sz="2400" dirty="0" smtClean="0"/>
              <a:t>, сок. Нужно купить всё, что начинается на [а].   Чтобы  не  ошибиться,  слова  нужно  произносить медленно, протягивая первый звук: </a:t>
            </a:r>
            <a:r>
              <a:rPr lang="ru-RU" sz="2400" dirty="0" err="1" smtClean="0"/>
              <a:t>сссок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643182"/>
            <a:ext cx="10858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34" y="2714620"/>
            <a:ext cx="512445" cy="67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detihit.ru/products_pictures/%D0%B4%D0%B5%D1%82%D1%81%D0%BA%D0%B8%D0%B9%20%D1%83%D1%82%D1%8E%D0%B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4286256"/>
            <a:ext cx="20002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0" y="2714620"/>
            <a:ext cx="1643054" cy="16430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4572008"/>
            <a:ext cx="2643187" cy="1690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6626" name="Picture 2" descr="225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215206" y="1928802"/>
            <a:ext cx="933454" cy="206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Задание повышенной трудности: выполнять по желанию.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Произнеси название картинки перед зеркалом медленно. Сколько звуков </a:t>
            </a:r>
            <a:r>
              <a:rPr lang="en-US" sz="3200" dirty="0" smtClean="0"/>
              <a:t>[</a:t>
            </a:r>
            <a:r>
              <a:rPr lang="ru-RU" sz="3200" dirty="0" smtClean="0"/>
              <a:t>а</a:t>
            </a:r>
            <a:r>
              <a:rPr lang="en-US" sz="3200" dirty="0" smtClean="0"/>
              <a:t>]</a:t>
            </a:r>
            <a:r>
              <a:rPr lang="ru-RU" sz="3200" dirty="0" smtClean="0"/>
              <a:t> слышишь? Нарисуй столько красных шариков.</a:t>
            </a:r>
            <a:endParaRPr lang="ru-RU" sz="3200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73387" y="2928938"/>
            <a:ext cx="3197225" cy="319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&amp;Kcy;&amp;acy;&amp;rcy;&amp;tcy;&amp;icy;&amp;ncy;&amp;kcy;&amp;acy; &amp;kcy; &amp;scy;&amp;lcy;&amp;ocy;&amp;vcy;&amp;ucy; &quot;&amp;SHcy;&amp;acy;&amp;rcy;&amp;icy;&amp;kcy;, &amp;SHcy;&amp;acy;&amp;rcy;, &amp;Vcy;&amp;ocy;&amp;zcy;&amp;dcy;&amp;ucy;&amp;shcy;&amp;ncy;&amp;ycy;&amp;jcy; &amp;shcy;&amp;acy;&amp;rcy;, &amp;Kcy;&amp;rcy;&amp;acy;&amp;scy;&amp;ncy;&amp;ycy;&amp;jcy;&quot; - &amp;Scy;&amp;iecy;&amp;tcy;&amp;softcy; &amp;scy;&amp;lcy;&amp;ocy;&amp;vcy;&amp;iecy;&amp;scy;&amp;ncy;&amp;ycy;&amp;khcy; &amp;acy;&amp;scy;&amp;scy;&amp;ocy;&amp;tscy;&amp;i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736"/>
            <a:ext cx="1785950" cy="3479123"/>
          </a:xfrm>
          <a:prstGeom prst="rect">
            <a:avLst/>
          </a:prstGeom>
          <a:noFill/>
        </p:spPr>
      </p:pic>
      <p:pic>
        <p:nvPicPr>
          <p:cNvPr id="4" name="Picture 4" descr="&amp;Kcy;&amp;acy;&amp;rcy;&amp;tcy;&amp;icy;&amp;ncy;&amp;kcy;&amp;acy; &amp;kcy; &amp;scy;&amp;lcy;&amp;ocy;&amp;vcy;&amp;ucy; &quot;&amp;SHcy;&amp;acy;&amp;rcy;&amp;icy;&amp;kcy;, &amp;SHcy;&amp;acy;&amp;rcy;, &amp;Vcy;&amp;ocy;&amp;zcy;&amp;dcy;&amp;ucy;&amp;shcy;&amp;ncy;&amp;ycy;&amp;jcy; &amp;shcy;&amp;acy;&amp;rcy;, &amp;Kcy;&amp;rcy;&amp;acy;&amp;scy;&amp;ncy;&amp;ycy;&amp;jcy;&quot; - &amp;Scy;&amp;iecy;&amp;tcy;&amp;softcy; &amp;scy;&amp;lcy;&amp;ocy;&amp;vcy;&amp;iecy;&amp;scy;&amp;ncy;&amp;ycy;&amp;khcy; &amp;acy;&amp;scy;&amp;scy;&amp;ocy;&amp;tscy;&amp;i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000372"/>
            <a:ext cx="1785950" cy="3479123"/>
          </a:xfrm>
          <a:prstGeom prst="rect">
            <a:avLst/>
          </a:prstGeom>
          <a:noFill/>
        </p:spPr>
      </p:pic>
      <p:pic>
        <p:nvPicPr>
          <p:cNvPr id="5" name="Picture 4" descr="&amp;Kcy;&amp;acy;&amp;rcy;&amp;tcy;&amp;icy;&amp;ncy;&amp;kcy;&amp;acy; &amp;kcy; &amp;scy;&amp;lcy;&amp;ocy;&amp;vcy;&amp;ucy; &quot;&amp;SHcy;&amp;acy;&amp;rcy;&amp;icy;&amp;kcy;, &amp;SHcy;&amp;acy;&amp;rcy;, &amp;Vcy;&amp;ocy;&amp;zcy;&amp;dcy;&amp;ucy;&amp;shcy;&amp;ncy;&amp;ycy;&amp;jcy; &amp;shcy;&amp;acy;&amp;rcy;, &amp;Kcy;&amp;rcy;&amp;acy;&amp;scy;&amp;ncy;&amp;ycy;&amp;jcy;&quot; - &amp;Scy;&amp;iecy;&amp;tcy;&amp;softcy; &amp;scy;&amp;lcy;&amp;ocy;&amp;vcy;&amp;iecy;&amp;scy;&amp;ncy;&amp;ycy;&amp;khcy; &amp;acy;&amp;scy;&amp;scy;&amp;ocy;&amp;tscy;&amp;icy;&amp;acy;&amp;tscy;&amp;icy;&amp;j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357430"/>
            <a:ext cx="1785950" cy="347912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143240" y="785794"/>
            <a:ext cx="35778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Проверь себя.</a:t>
            </a:r>
            <a:endParaRPr lang="ru-RU" sz="3200" b="1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Молодец!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4" name="Picture 7" descr="2">
            <a:hlinkClick r:id="" action="ppaction://hlinkshowjump?jump=nextslide">
              <a:snd r:embed="rId2" name="applause.wav"/>
            </a:hlinkClick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315494"/>
            <a:ext cx="2690827" cy="2690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Рассмотри схему. Покажи Маше, какое окошечко первое, среднее, последнее.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428860" y="1928802"/>
          <a:ext cx="3767157" cy="1091410"/>
        </p:xfrm>
        <a:graphic>
          <a:graphicData uri="http://schemas.openxmlformats.org/drawingml/2006/table">
            <a:tbl>
              <a:tblPr/>
              <a:tblGrid>
                <a:gridCol w="1255719"/>
                <a:gridCol w="1255719"/>
                <a:gridCol w="1255719"/>
              </a:tblGrid>
              <a:tr h="10914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5" name="Picture 3" descr="&amp;Mcy;&amp;ucy;&amp;lcy;&amp;softcy;&amp;tcy;&amp;fcy;&amp;icy;&amp;lcy;&amp;softcy;&amp;mcy; &amp;Mcy;&amp;acy;&amp;shcy;&amp;acy; &amp;icy; &amp;mcy;&amp;iecy;&amp;dcy;&amp;vcy;&amp;iecy;&amp;dcy;&amp;softcy; - &amp;Kcy;&amp;ocy;&amp;lcy;&amp;lcy;&amp;iecy;&amp;kcy;&amp;tscy;&amp;icy;&amp;yacy; &amp;rcy;&amp;iecy;&amp;fcy;&amp;iecy;&amp;rcy;&amp;acy;&amp;tcy;&amp;ocy;&amp;vcy; &amp;pcy;&amp;ocy; &amp;bcy;&amp;icy;&amp;ocy;&amp;lcy;&amp;ocy;&amp;gcy;&amp;icy;&amp;icy;, &amp;gcy;&amp;iecy;&amp;ocy;&amp;rcy;&amp;gcy;&amp;acy;&amp;fcy;&amp;icy;&amp;icy; &amp;icy; &amp;Ocy;&amp;Bcy;&amp;ZH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414702"/>
            <a:ext cx="2643206" cy="3171848"/>
          </a:xfrm>
          <a:prstGeom prst="rect">
            <a:avLst/>
          </a:prstGeom>
          <a:noFill/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643174" y="2000240"/>
          <a:ext cx="4572027" cy="1214446"/>
        </p:xfrm>
        <a:graphic>
          <a:graphicData uri="http://schemas.openxmlformats.org/drawingml/2006/table">
            <a:tbl>
              <a:tblPr/>
              <a:tblGrid>
                <a:gridCol w="1524009"/>
                <a:gridCol w="1524009"/>
                <a:gridCol w="1524009"/>
              </a:tblGrid>
              <a:tr h="12144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71472" y="714356"/>
            <a:ext cx="79296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Проверь себя</a:t>
            </a:r>
            <a:r>
              <a:rPr lang="ru-RU" sz="3200" dirty="0" smtClean="0"/>
              <a:t>: это первое окошечко, оно всегда слева.</a:t>
            </a:r>
            <a:endParaRPr lang="ru-RU" sz="3200" dirty="0"/>
          </a:p>
        </p:txBody>
      </p:sp>
      <p:pic>
        <p:nvPicPr>
          <p:cNvPr id="6" name="Picture 3" descr="&amp;Mcy;&amp;ucy;&amp;lcy;&amp;softcy;&amp;tcy;&amp;fcy;&amp;icy;&amp;lcy;&amp;softcy;&amp;mcy; &amp;Mcy;&amp;acy;&amp;shcy;&amp;acy; &amp;icy; &amp;mcy;&amp;iecy;&amp;dcy;&amp;vcy;&amp;iecy;&amp;dcy;&amp;softcy; - &amp;Kcy;&amp;ocy;&amp;lcy;&amp;lcy;&amp;iecy;&amp;kcy;&amp;tscy;&amp;icy;&amp;yacy; &amp;rcy;&amp;iecy;&amp;fcy;&amp;iecy;&amp;rcy;&amp;acy;&amp;tcy;&amp;ocy;&amp;vcy; &amp;pcy;&amp;ocy; &amp;bcy;&amp;icy;&amp;ocy;&amp;lcy;&amp;ocy;&amp;gcy;&amp;icy;&amp;icy;, &amp;gcy;&amp;iecy;&amp;ocy;&amp;rcy;&amp;gcy;&amp;acy;&amp;fcy;&amp;icy;&amp;icy; &amp;icy; &amp;Ocy;&amp;Bcy;&amp;ZH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357562"/>
            <a:ext cx="2643206" cy="3171848"/>
          </a:xfrm>
          <a:prstGeom prst="rect">
            <a:avLst/>
          </a:prstGeom>
          <a:noFill/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Вспомни, как зовут эту девочку.</a:t>
            </a:r>
            <a:endParaRPr lang="ru-RU" sz="3200" dirty="0"/>
          </a:p>
        </p:txBody>
      </p:sp>
      <p:pic>
        <p:nvPicPr>
          <p:cNvPr id="4" name="Содержимое 3" descr="C:\Users\Татьяна\AppData\Local\Microsoft\Windows\Temporary Internet Files\Content.Word\DSCN316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928802"/>
            <a:ext cx="4214842" cy="392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                 Расскажи, как правильно произносить звук [а]:</a:t>
            </a:r>
          </a:p>
          <a:p>
            <a:pPr>
              <a:buNone/>
            </a:pPr>
            <a:endParaRPr lang="ru-RU" dirty="0" smtClean="0"/>
          </a:p>
          <a:p>
            <a:r>
              <a:rPr lang="ru-RU" sz="2400" dirty="0" smtClean="0"/>
              <a:t>-рот широко открыт,</a:t>
            </a:r>
          </a:p>
          <a:p>
            <a:r>
              <a:rPr lang="ru-RU" sz="2400" dirty="0" smtClean="0"/>
              <a:t>-язычок прячется   за  нижними зубами (контроль – зеркало),</a:t>
            </a:r>
          </a:p>
          <a:p>
            <a:r>
              <a:rPr lang="ru-RU" sz="2400" dirty="0" smtClean="0"/>
              <a:t>-воздух  проходит  свободно (зрительный  контроль  и  контроль  </a:t>
            </a:r>
            <a:r>
              <a:rPr lang="ru-RU" sz="2400" dirty="0" err="1" smtClean="0"/>
              <a:t>ладонью-теплый</a:t>
            </a:r>
            <a:r>
              <a:rPr lang="ru-RU" sz="2400" dirty="0" smtClean="0"/>
              <a:t> воздух),</a:t>
            </a:r>
          </a:p>
          <a:p>
            <a:r>
              <a:rPr lang="ru-RU" sz="2400" dirty="0" smtClean="0"/>
              <a:t>-голос работает  во  всю  силу (тактильный  контроль),</a:t>
            </a:r>
          </a:p>
          <a:p>
            <a:r>
              <a:rPr lang="ru-RU" sz="2400" dirty="0" smtClean="0"/>
              <a:t>звук </a:t>
            </a:r>
            <a:r>
              <a:rPr lang="ru-RU" sz="2400" b="1" dirty="0" smtClean="0"/>
              <a:t>[а] — гласный, потому что  язык, губы и зубы не мешают свободному прохождению воздуха,</a:t>
            </a:r>
          </a:p>
          <a:p>
            <a:r>
              <a:rPr lang="ru-RU" sz="2400" b="1" dirty="0" smtClean="0"/>
              <a:t>для  обозначения  гласного звука используется красный цвет.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Покажи, как ты  показываешь горло врачу: </a:t>
            </a:r>
            <a:r>
              <a:rPr lang="ru-RU" sz="3200" dirty="0" err="1" smtClean="0"/>
              <a:t>ааа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3074" name="Picture 2" descr="&amp;Kcy;&amp;acy;&amp;kcy; &amp;ucy;&amp;zcy;&amp;ncy;&amp;acy;&amp;tcy;&amp;softcy; &amp;acy;&amp;ncy;&amp;gcy;&amp;icy;&amp;ncy;&amp;acy; &amp;icy;&amp;lcy;&amp;icy; &amp;ncy;&amp;iecy;&amp;tcy;. &amp;Gcy;&amp;ncy;&amp;ocy;&amp;jcy;&amp;ncy;&amp;acy;&amp;yacy; &amp;acy;&amp;ncy;&amp;gcy;&amp;icy;&amp;ncy;&amp;acy; - &amp;kcy;&amp;acy;&amp;kcy; &amp;iecy;&amp;iocy; &amp;rcy;&amp;acy;&amp;scy;&amp;pcy;&amp;ocy;&amp;zcy;&amp;ncy;&amp;acy;&amp;tcy;&amp;softcy; &amp;icy; &amp;lcy;&amp;iecy;&amp;chcy;&amp;icy;&amp;tcy;&amp;softcy;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857364"/>
            <a:ext cx="6096000" cy="4067176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Покажи, как ребёнок плачет: </a:t>
            </a:r>
            <a:r>
              <a:rPr lang="ru-RU" sz="3200" dirty="0" err="1" smtClean="0"/>
              <a:t>аааа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2050" name="Picture 2" descr="C:\Users\Татьяна\Downloads\92806652_large_4152860_2915697e44e59767248m750x740ufb11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428736"/>
            <a:ext cx="3357586" cy="5036379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Покажи, как певица поёт: </a:t>
            </a:r>
            <a:r>
              <a:rPr lang="ru-RU" sz="3200" dirty="0" err="1" smtClean="0"/>
              <a:t>ааааа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1026" name="Picture 2" descr="C:\Users\Татьяна\Download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8549" y="2000240"/>
            <a:ext cx="2885142" cy="4201664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Произнеси звуки по символам. Сколько раз ты произнёс звук </a:t>
            </a:r>
            <a:r>
              <a:rPr lang="en-US" sz="3200" dirty="0" smtClean="0"/>
              <a:t>[</a:t>
            </a:r>
            <a:r>
              <a:rPr lang="ru-RU" sz="3200" dirty="0" smtClean="0"/>
              <a:t>а</a:t>
            </a:r>
            <a:r>
              <a:rPr lang="en-US" sz="3200" dirty="0" smtClean="0"/>
              <a:t>]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pic>
        <p:nvPicPr>
          <p:cNvPr id="4" name="Содержимое 3" descr="C:\Users\Татьяна\AppData\Local\Microsoft\Windows\Temporary Internet Files\Content.Word\DSCN316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428868"/>
            <a:ext cx="2286016" cy="1675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C:\Users\Татьяна\AppData\Local\Microsoft\Windows\Temporary Internet Files\Content.Word\DSCN316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428868"/>
            <a:ext cx="2286016" cy="1675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C:\Users\Татьяна\AppData\Local\Microsoft\Windows\Temporary Internet Files\Content.Word\DSCN3164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428868"/>
            <a:ext cx="2286016" cy="1675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285</Words>
  <Application>Microsoft Office PowerPoint</Application>
  <PresentationFormat>Экран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Звук [а].</vt:lpstr>
      <vt:lpstr>Рассмотри схему. Покажи Маше, какое окошечко первое, среднее, последнее.</vt:lpstr>
      <vt:lpstr>Презентация PowerPoint</vt:lpstr>
      <vt:lpstr>Вспомни, как зовут эту девочку.</vt:lpstr>
      <vt:lpstr>Презентация PowerPoint</vt:lpstr>
      <vt:lpstr>Покажи, как ты  показываешь горло врачу: ааа.</vt:lpstr>
      <vt:lpstr>Покажи, как ребёнок плачет: аааа.</vt:lpstr>
      <vt:lpstr>Покажи, как певица поёт: ааааа.</vt:lpstr>
      <vt:lpstr>Произнеси звуки по символам. Сколько раз ты произнёс звук [а]?</vt:lpstr>
      <vt:lpstr>Поиграй с девочкой А.</vt:lpstr>
      <vt:lpstr>Презентация PowerPoint</vt:lpstr>
      <vt:lpstr>Презентация PowerPoint</vt:lpstr>
      <vt:lpstr>Игра «Магазин».  Назови, что привезли в магазин:   утюг, арбузы, ананасы,аквариум, сок. Нужно купить всё, что начинается на [а].   Чтобы  не  ошибиться,  слова  нужно  произносить медленно, протягивая первый звук: сссок. </vt:lpstr>
      <vt:lpstr>Задание повышенной трудности: выполнять по желанию. Произнеси название картинки перед зеркалом медленно. Сколько звуков [а] слышишь? Нарисуй столько красных шариков.</vt:lpstr>
      <vt:lpstr>Презентация PowerPoint</vt:lpstr>
      <vt:lpstr>Молодец!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Гусельки</cp:lastModifiedBy>
  <cp:revision>19</cp:revision>
  <dcterms:created xsi:type="dcterms:W3CDTF">2014-09-27T09:51:21Z</dcterms:created>
  <dcterms:modified xsi:type="dcterms:W3CDTF">2015-05-25T06:50:01Z</dcterms:modified>
</cp:coreProperties>
</file>