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2" r:id="rId6"/>
    <p:sldId id="265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fotoramochki.com/predmety/clipart-loshad.jpg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jpeg"/><Relationship Id="rId7" Type="http://schemas.openxmlformats.org/officeDocument/2006/relationships/image" Target="../media/image1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1.jpeg"/><Relationship Id="rId10" Type="http://schemas.openxmlformats.org/officeDocument/2006/relationships/image" Target="../media/image20.jpeg"/><Relationship Id="rId4" Type="http://schemas.openxmlformats.org/officeDocument/2006/relationships/image" Target="../media/image23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836712"/>
            <a:ext cx="6336704" cy="4104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Открытое</a:t>
            </a:r>
            <a:br>
              <a:rPr lang="ru-RU" sz="4000" dirty="0" smtClean="0"/>
            </a:br>
            <a:r>
              <a:rPr lang="ru-RU" sz="4000" dirty="0" smtClean="0"/>
              <a:t>    занятие в старшей</a:t>
            </a:r>
            <a:br>
              <a:rPr lang="ru-RU" sz="4000" dirty="0" smtClean="0"/>
            </a:br>
            <a:r>
              <a:rPr lang="ru-RU" sz="4000" dirty="0" smtClean="0"/>
              <a:t>    группе по развитию речи на тему: «Звуковая культура речи: дифференциация звуков </a:t>
            </a:r>
            <a:r>
              <a:rPr lang="en-US" sz="4000" dirty="0" smtClean="0"/>
              <a:t>[</a:t>
            </a:r>
            <a:r>
              <a:rPr lang="ru-RU" sz="4000" dirty="0" smtClean="0"/>
              <a:t>л</a:t>
            </a:r>
            <a:r>
              <a:rPr lang="en-US" sz="4000" dirty="0" smtClean="0"/>
              <a:t>]</a:t>
            </a:r>
            <a:r>
              <a:rPr lang="ru-RU" sz="4000" dirty="0" smtClean="0"/>
              <a:t> – </a:t>
            </a:r>
            <a:r>
              <a:rPr lang="en-US" sz="4000" dirty="0" smtClean="0"/>
              <a:t>[</a:t>
            </a:r>
            <a:r>
              <a:rPr lang="ru-RU" sz="4000" dirty="0" err="1" smtClean="0"/>
              <a:t>р</a:t>
            </a:r>
            <a:r>
              <a:rPr lang="en-US" sz="4000" dirty="0" smtClean="0"/>
              <a:t>]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733256"/>
            <a:ext cx="2880320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Занятие подготовила: воспитатель старшей группы </a:t>
            </a:r>
            <a:r>
              <a:rPr lang="ru-RU" sz="1600" dirty="0" err="1" smtClean="0">
                <a:solidFill>
                  <a:schemeClr val="tx1"/>
                </a:solidFill>
              </a:rPr>
              <a:t>Гречихина</a:t>
            </a:r>
            <a:r>
              <a:rPr lang="ru-RU" sz="1600" dirty="0" smtClean="0">
                <a:solidFill>
                  <a:schemeClr val="tx1"/>
                </a:solidFill>
              </a:rPr>
              <a:t> Оксана Павловна.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         «Отгадай сказку»</a:t>
            </a:r>
            <a:endParaRPr lang="ru-RU" dirty="0"/>
          </a:p>
        </p:txBody>
      </p:sp>
      <p:pic>
        <p:nvPicPr>
          <p:cNvPr id="14" name="Содержимое 13" descr="68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1944216" cy="1656184"/>
          </a:xfrm>
        </p:spPr>
      </p:pic>
      <p:pic>
        <p:nvPicPr>
          <p:cNvPr id="1026" name="Picture 2" descr="C:\Users\Евгений\Desktop\image_6434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052736"/>
            <a:ext cx="1944216" cy="2664296"/>
          </a:xfrm>
          <a:prstGeom prst="rect">
            <a:avLst/>
          </a:prstGeom>
          <a:noFill/>
        </p:spPr>
      </p:pic>
      <p:pic>
        <p:nvPicPr>
          <p:cNvPr id="1027" name="Picture 3" descr="C:\Users\Евгений\Desktop\курочка-ряб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052736"/>
            <a:ext cx="1728192" cy="2664296"/>
          </a:xfrm>
          <a:prstGeom prst="rect">
            <a:avLst/>
          </a:prstGeom>
          <a:noFill/>
        </p:spPr>
      </p:pic>
      <p:pic>
        <p:nvPicPr>
          <p:cNvPr id="1028" name="Picture 4" descr="C:\Users\Евгений\Desktop\реп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2780929"/>
            <a:ext cx="2016224" cy="1800200"/>
          </a:xfrm>
          <a:prstGeom prst="rect">
            <a:avLst/>
          </a:prstGeom>
          <a:noFill/>
        </p:spPr>
      </p:pic>
      <p:pic>
        <p:nvPicPr>
          <p:cNvPr id="1029" name="Picture 5" descr="C:\Users\Евгений\Desktop\терем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149080"/>
            <a:ext cx="2000250" cy="2429247"/>
          </a:xfrm>
          <a:prstGeom prst="rect">
            <a:avLst/>
          </a:prstGeom>
          <a:noFill/>
        </p:spPr>
      </p:pic>
      <p:pic>
        <p:nvPicPr>
          <p:cNvPr id="1030" name="Picture 6" descr="C:\Users\Евгений\Desktop\b4809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124744"/>
            <a:ext cx="1440160" cy="2592288"/>
          </a:xfrm>
          <a:prstGeom prst="rect">
            <a:avLst/>
          </a:prstGeom>
          <a:noFill/>
        </p:spPr>
      </p:pic>
      <p:pic>
        <p:nvPicPr>
          <p:cNvPr id="1031" name="Picture 7" descr="C:\Users\Евгений\Desktop\10054781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149080"/>
            <a:ext cx="1656184" cy="2376264"/>
          </a:xfrm>
          <a:prstGeom prst="rect">
            <a:avLst/>
          </a:prstGeom>
          <a:noFill/>
        </p:spPr>
      </p:pic>
      <p:pic>
        <p:nvPicPr>
          <p:cNvPr id="1032" name="Picture 8" descr="C:\Users\Евгений\Desktop\волк-и-семеро-козлят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149080"/>
            <a:ext cx="1584176" cy="2365623"/>
          </a:xfrm>
          <a:prstGeom prst="rect">
            <a:avLst/>
          </a:prstGeom>
          <a:noFill/>
        </p:spPr>
      </p:pic>
      <p:pic>
        <p:nvPicPr>
          <p:cNvPr id="1033" name="Picture 9" descr="C:\Users\Евгений\Desktop\лисичка-сестричка-и-серый-волк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3213" y="4797152"/>
            <a:ext cx="1964531" cy="1894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Артикуляционная гимнастика.</a:t>
            </a:r>
            <a:endParaRPr lang="ru-RU" dirty="0"/>
          </a:p>
        </p:txBody>
      </p:sp>
      <p:pic>
        <p:nvPicPr>
          <p:cNvPr id="5" name="Содержимое 4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448272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63888" y="1596649"/>
            <a:ext cx="439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ЗАБОРЧИК»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Зубки ровно мы смыкаем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И заборчик получаем!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2088232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807355"/>
            <a:ext cx="3275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ВКУСНОЕ ВАРЕНЬЕ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ГУБ СОТРЕМ СЛЕДЫ И ВАРЕНЬЯ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УГОЩЕНЬЯ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ОБЪЕДЕНЬЯ!!!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Картинка 37 из 8478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1944216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71800" y="4248392"/>
            <a:ext cx="3600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Щелкай громче,  язычок,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никто догнать не смог!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29200"/>
            <a:ext cx="244827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75656" y="5451534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МОЛОТОЧЕК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Молоточек стучит,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Гвоздочек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забит: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63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7" grpId="0"/>
      <p:bldP spid="10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876712"/>
          </a:xfrm>
        </p:spPr>
        <p:txBody>
          <a:bodyPr>
            <a:noAutofit/>
          </a:bodyPr>
          <a:lstStyle/>
          <a:p>
            <a:r>
              <a:rPr lang="ru-RU" dirty="0" smtClean="0"/>
              <a:t>Игра « Услышь и покажи»</a:t>
            </a:r>
            <a:endParaRPr lang="ru-RU" dirty="0"/>
          </a:p>
        </p:txBody>
      </p:sp>
      <p:pic>
        <p:nvPicPr>
          <p:cNvPr id="6" name="Содержимое 5" descr="3b3137a08b8bf22969ae75f6bfeed67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609725"/>
            <a:ext cx="3528391" cy="3259435"/>
          </a:xfrm>
        </p:spPr>
      </p:pic>
      <p:pic>
        <p:nvPicPr>
          <p:cNvPr id="2051" name="Picture 3" descr="C:\Users\Евгений\Desktop\risunok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2" y="2798762"/>
            <a:ext cx="3582813" cy="3798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вгений\Desktop\1993_3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1556792"/>
            <a:ext cx="3960440" cy="5040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         Отгадай загадку.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царь, </a:t>
            </a:r>
          </a:p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а в короне,</a:t>
            </a:r>
          </a:p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всадник, </a:t>
            </a:r>
          </a:p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а со шпорами,</a:t>
            </a:r>
          </a:p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сторож,</a:t>
            </a:r>
          </a:p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а всех будит.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3312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     ИГРА «ЗАСЕЛИ ДОМИК»</a:t>
            </a:r>
            <a:endParaRPr lang="ru-RU" dirty="0"/>
          </a:p>
        </p:txBody>
      </p:sp>
      <p:pic>
        <p:nvPicPr>
          <p:cNvPr id="4" name="Picture 6" descr="C:\Users\Евгений\Desktop\1309935_html_d6a37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77072"/>
            <a:ext cx="1512168" cy="2160240"/>
          </a:xfrm>
          <a:prstGeom prst="rect">
            <a:avLst/>
          </a:prstGeom>
          <a:noFill/>
        </p:spPr>
      </p:pic>
      <p:pic>
        <p:nvPicPr>
          <p:cNvPr id="5" name="Picture 5" descr="C:\Users\Евгений\Desktop\58926210_1273626323_021apelsin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1440160" cy="2016224"/>
          </a:xfrm>
          <a:prstGeom prst="rect">
            <a:avLst/>
          </a:prstGeom>
          <a:noFill/>
        </p:spPr>
      </p:pic>
      <p:pic>
        <p:nvPicPr>
          <p:cNvPr id="6" name="Рисунок 5" descr="C:\Users\Евгений\Desktop\9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68760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Евгений\Desktop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1368152" cy="2016224"/>
          </a:xfrm>
          <a:prstGeom prst="rect">
            <a:avLst/>
          </a:prstGeom>
          <a:noFill/>
        </p:spPr>
      </p:pic>
      <p:pic>
        <p:nvPicPr>
          <p:cNvPr id="8" name="Рисунок 7" descr="C:\Users\Евгений\Desktop\фото-прикол-забавно-долбанутая-телка-101507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340768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Евгений\Desktop\d8fc716d61f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005064"/>
            <a:ext cx="1584176" cy="2232248"/>
          </a:xfrm>
          <a:prstGeom prst="rect">
            <a:avLst/>
          </a:prstGeom>
          <a:noFill/>
        </p:spPr>
      </p:pic>
      <p:pic>
        <p:nvPicPr>
          <p:cNvPr id="10" name="Picture 2" descr="C:\Users\Евгений\Desktop\50112-Vertical_Screen_Flowers_II_Vol_4_No_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12776"/>
            <a:ext cx="1512168" cy="1944216"/>
          </a:xfrm>
          <a:prstGeom prst="rect">
            <a:avLst/>
          </a:prstGeom>
          <a:noFill/>
        </p:spPr>
      </p:pic>
      <p:pic>
        <p:nvPicPr>
          <p:cNvPr id="11" name="Picture 7" descr="C:\Users\Евгений\Desktop\14465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789040"/>
            <a:ext cx="165618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1d87237d42ca09222b24701706bb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3744416" cy="4572000"/>
          </a:xfrm>
          <a:prstGeom prst="rect">
            <a:avLst/>
          </a:prstGeom>
        </p:spPr>
      </p:pic>
      <p:pic>
        <p:nvPicPr>
          <p:cNvPr id="4" name="Содержимое 3" descr="d1d87237d42ca09222b24701706bb073.jpg">
            <a:hlinkClick r:id="" action="ppaction://hlinkshowjump?jump=lastslide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744416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Игра « Засели домик»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492896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492896"/>
            <a:ext cx="11521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Евгений\Desktop\50112-Vertical_Screen_Flowers_II_Vol_4_No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504056" cy="1296144"/>
          </a:xfrm>
          <a:prstGeom prst="rect">
            <a:avLst/>
          </a:prstGeom>
          <a:noFill/>
        </p:spPr>
      </p:pic>
      <p:pic>
        <p:nvPicPr>
          <p:cNvPr id="3075" name="Picture 3" descr="C:\Users\Евгений\Desktop\d8fc716d61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3861048"/>
            <a:ext cx="432048" cy="1296144"/>
          </a:xfrm>
          <a:prstGeom prst="rect">
            <a:avLst/>
          </a:prstGeom>
          <a:noFill/>
        </p:spPr>
      </p:pic>
      <p:pic>
        <p:nvPicPr>
          <p:cNvPr id="3076" name="Picture 4" descr="C:\Users\Евгений\Desktop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581128"/>
            <a:ext cx="432048" cy="1152128"/>
          </a:xfrm>
          <a:prstGeom prst="rect">
            <a:avLst/>
          </a:prstGeom>
          <a:noFill/>
        </p:spPr>
      </p:pic>
      <p:pic>
        <p:nvPicPr>
          <p:cNvPr id="3077" name="Picture 5" descr="C:\Users\Евгений\Desktop\58926210_1273626323_021apelsin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861048"/>
            <a:ext cx="432048" cy="1152128"/>
          </a:xfrm>
          <a:prstGeom prst="rect">
            <a:avLst/>
          </a:prstGeom>
          <a:noFill/>
        </p:spPr>
      </p:pic>
      <p:pic>
        <p:nvPicPr>
          <p:cNvPr id="3078" name="Picture 6" descr="C:\Users\Евгений\Desktop\1309935_html_d6a37c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861048"/>
            <a:ext cx="432048" cy="1152128"/>
          </a:xfrm>
          <a:prstGeom prst="rect">
            <a:avLst/>
          </a:prstGeom>
          <a:noFill/>
        </p:spPr>
      </p:pic>
      <p:pic>
        <p:nvPicPr>
          <p:cNvPr id="3079" name="Picture 7" descr="C:\Users\Евгений\Desktop\14465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437112"/>
            <a:ext cx="432048" cy="1316435"/>
          </a:xfrm>
          <a:prstGeom prst="rect">
            <a:avLst/>
          </a:prstGeom>
          <a:noFill/>
        </p:spPr>
      </p:pic>
      <p:pic>
        <p:nvPicPr>
          <p:cNvPr id="13" name="Рисунок 12" descr="C:\Users\Евгений\Desktop\фото-прикол-забавно-долбанутая-телка-1015079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861048"/>
            <a:ext cx="4320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Евгений\Desktop\97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3789040"/>
            <a:ext cx="5040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«Где находится звук?»</a:t>
            </a:r>
            <a:endParaRPr lang="ru-RU" dirty="0"/>
          </a:p>
        </p:txBody>
      </p:sp>
      <p:pic>
        <p:nvPicPr>
          <p:cNvPr id="4" name="Содержимое 3" descr="Testudo_horsfieldii_Baikonur_001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52737"/>
            <a:ext cx="2880320" cy="1728192"/>
          </a:xfrm>
        </p:spPr>
      </p:pic>
      <p:pic>
        <p:nvPicPr>
          <p:cNvPr id="4098" name="Picture 2" descr="C:\Users\Евгений\Desktop\фото-прикол-забавно-долбанутая-телка-10150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880320" cy="1656184"/>
          </a:xfrm>
          <a:prstGeom prst="rect">
            <a:avLst/>
          </a:prstGeom>
          <a:noFill/>
        </p:spPr>
      </p:pic>
      <p:pic>
        <p:nvPicPr>
          <p:cNvPr id="4099" name="Picture 3" descr="C:\Users\Евгений\Desktop\d8fc716d61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581128"/>
            <a:ext cx="2952328" cy="196153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03847" y="1397000"/>
          <a:ext cx="4896546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2182"/>
                <a:gridCol w="1632182"/>
                <a:gridCol w="1632182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75855" y="3332607"/>
          <a:ext cx="4824537" cy="1156716"/>
        </p:xfrm>
        <a:graphic>
          <a:graphicData uri="http://schemas.openxmlformats.org/drawingml/2006/table">
            <a:tbl>
              <a:tblPr/>
              <a:tblGrid>
                <a:gridCol w="1608011"/>
                <a:gridCol w="1608011"/>
                <a:gridCol w="16085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275856" y="5085184"/>
          <a:ext cx="4824536" cy="1156716"/>
        </p:xfrm>
        <a:graphic>
          <a:graphicData uri="http://schemas.openxmlformats.org/drawingml/2006/table">
            <a:tbl>
              <a:tblPr/>
              <a:tblGrid>
                <a:gridCol w="1608011"/>
                <a:gridCol w="1608011"/>
                <a:gridCol w="1608514"/>
              </a:tblGrid>
              <a:tr h="1008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Овал 14"/>
          <p:cNvSpPr/>
          <p:nvPr/>
        </p:nvSpPr>
        <p:spPr>
          <a:xfrm>
            <a:off x="5148064" y="1556792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876256" y="3429000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63888" y="5229200"/>
            <a:ext cx="914400" cy="914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вгений\Desktop\работа\вставки для презентаций\33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3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185" y="548680"/>
            <a:ext cx="69391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351</TotalTime>
  <Words>136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    Открытое     занятие в старшей     группе по развитию речи на тему: «Звуковая культура речи: дифференциация звуков [л] – [р]»</vt:lpstr>
      <vt:lpstr>         «Отгадай сказку»</vt:lpstr>
      <vt:lpstr>Артикуляционная гимнастика.</vt:lpstr>
      <vt:lpstr>Игра « Услышь и покажи»</vt:lpstr>
      <vt:lpstr>         Отгадай загадку.</vt:lpstr>
      <vt:lpstr>     ИГРА «ЗАСЕЛИ ДОМИК»</vt:lpstr>
      <vt:lpstr> Игра « Засели домик»</vt:lpstr>
      <vt:lpstr>Игра «Где находится звук?»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Открытое игровое     занятие в старшей     группе по развитию речи на тему: «Звуковая культура речи: дифференциация звуков [л] – [р]»</dc:title>
  <dc:creator>Евгений</dc:creator>
  <cp:lastModifiedBy>Евгений</cp:lastModifiedBy>
  <cp:revision>28</cp:revision>
  <dcterms:created xsi:type="dcterms:W3CDTF">2015-04-08T09:45:26Z</dcterms:created>
  <dcterms:modified xsi:type="dcterms:W3CDTF">2015-04-13T16:09:06Z</dcterms:modified>
</cp:coreProperties>
</file>