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72"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3" r:id="rId18"/>
    <p:sldId id="271"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9"/>
          <p:cNvSpPr>
            <a:spLocks noGrp="1"/>
          </p:cNvSpPr>
          <p:nvPr>
            <p:ph type="dt" sz="half" idx="10"/>
          </p:nvPr>
        </p:nvSpPr>
        <p:spPr/>
        <p:txBody>
          <a:bodyPr/>
          <a:lstStyle>
            <a:lvl1pPr>
              <a:defRPr/>
            </a:lvl1pPr>
          </a:lstStyle>
          <a:p>
            <a:pPr>
              <a:defRPr/>
            </a:pPr>
            <a:fld id="{0E0CFE5E-06C7-4D41-B916-7B0E38C57A34}" type="datetimeFigureOut">
              <a:rPr lang="ru-RU"/>
              <a:pPr>
                <a:defRPr/>
              </a:pPr>
              <a:t>16.10.2015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40111BF-E417-47B5-A092-CA0B66C0F0F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4A69DC5-B179-437D-952E-99A17420F5F5}" type="datetimeFigureOut">
              <a:rPr lang="ru-RU"/>
              <a:pPr>
                <a:defRPr/>
              </a:pPr>
              <a:t>16.10.2015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81F0BD5-3D90-4491-87DD-DBC9EA8893EE}"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B4A75C15-2DB1-4C4B-9F2D-E358119A294A}" type="datetimeFigureOut">
              <a:rPr lang="ru-RU"/>
              <a:pPr>
                <a:defRPr/>
              </a:pPr>
              <a:t>16.10.2015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3AA27D2-B8C8-41DD-89F8-7C09248714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5B36B587-D5D8-4163-B38D-779EBF36B266}" type="datetimeFigureOut">
              <a:rPr lang="ru-RU"/>
              <a:pPr>
                <a:defRPr/>
              </a:pPr>
              <a:t>16.10.2015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D7D2FF7-AB21-46D9-A95B-546D3592CAB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9"/>
          <p:cNvSpPr>
            <a:spLocks noGrp="1"/>
          </p:cNvSpPr>
          <p:nvPr>
            <p:ph type="dt" sz="half" idx="10"/>
          </p:nvPr>
        </p:nvSpPr>
        <p:spPr/>
        <p:txBody>
          <a:bodyPr/>
          <a:lstStyle>
            <a:lvl1pPr>
              <a:defRPr/>
            </a:lvl1pPr>
          </a:lstStyle>
          <a:p>
            <a:pPr>
              <a:defRPr/>
            </a:pPr>
            <a:fld id="{CA49F7A0-B2E0-4838-850E-E7558518E4A2}" type="datetimeFigureOut">
              <a:rPr lang="ru-RU"/>
              <a:pPr>
                <a:defRPr/>
              </a:pPr>
              <a:t>16.10.2015</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3705149E-608A-4EB8-B9A1-3E036A61C197}"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E30954F3-55F1-4E1D-B56D-492E7B29051B}" type="datetimeFigureOut">
              <a:rPr lang="ru-RU"/>
              <a:pPr>
                <a:defRPr/>
              </a:pPr>
              <a:t>16.10.2015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6AA44B1-29D4-4097-B966-ECF4BAABE97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1C1474C9-F37A-4F73-8D25-12363E924EBE}" type="datetimeFigureOut">
              <a:rPr lang="ru-RU"/>
              <a:pPr>
                <a:defRPr/>
              </a:pPr>
              <a:t>16.10.2015</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4232C737-8453-4112-B472-2EC00CE6E031}"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50D289D0-DBFC-4D19-AC33-1C7B2D1E0142}" type="datetimeFigureOut">
              <a:rPr lang="ru-RU"/>
              <a:pPr>
                <a:defRPr/>
              </a:pPr>
              <a:t>16.10.2015</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721A6D73-C3F0-45E9-95FA-F086BB80C208}"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941D248E-4A0C-4EC7-9D99-FE0F01E75785}" type="datetimeFigureOut">
              <a:rPr lang="ru-RU"/>
              <a:pPr>
                <a:defRPr/>
              </a:pPr>
              <a:t>16.10.2015</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15AA74CC-F5DE-450E-83E9-181B1BF80AD0}"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0780AB47-7F54-4302-89D8-8ADFB63D370A}" type="datetimeFigureOut">
              <a:rPr lang="ru-RU"/>
              <a:pPr>
                <a:defRPr/>
              </a:pPr>
              <a:t>16.10.2015</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789399F7-6B39-4946-86B6-28D28ABB317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DF5B545D-A274-47D2-8E86-5C9ABDC1969C}" type="datetimeFigureOut">
              <a:rPr lang="ru-RU"/>
              <a:pPr>
                <a:defRPr/>
              </a:pPr>
              <a:t>16.10.2015</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FC0DFF57-2B52-46A9-9D7D-6062F106625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CA03B7BB-B669-48BD-8374-F98FE89C1A40}" type="datetimeFigureOut">
              <a:rPr lang="ru-RU"/>
              <a:pPr>
                <a:defRPr/>
              </a:pPr>
              <a:t>16.10.2015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4273A7D-7069-45D4-BE55-569290D9D098}"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3719" r:id="rId1"/>
    <p:sldLayoutId id="2147483718" r:id="rId2"/>
    <p:sldLayoutId id="2147483717" r:id="rId3"/>
    <p:sldLayoutId id="2147483716" r:id="rId4"/>
    <p:sldLayoutId id="2147483715" r:id="rId5"/>
    <p:sldLayoutId id="2147483714" r:id="rId6"/>
    <p:sldLayoutId id="2147483713" r:id="rId7"/>
    <p:sldLayoutId id="2147483712" r:id="rId8"/>
    <p:sldLayoutId id="2147483720" r:id="rId9"/>
    <p:sldLayoutId id="2147483711"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43541" y="242646"/>
            <a:ext cx="8305800" cy="1242138"/>
          </a:xfrm>
        </p:spPr>
        <p:txBody>
          <a:bodyPr>
            <a:noAutofit/>
          </a:bodyPr>
          <a:lstStyle/>
          <a:p>
            <a:pPr eaLnBrk="1" fontAlgn="auto" hangingPunct="1">
              <a:spcAft>
                <a:spcPts val="0"/>
              </a:spcAft>
              <a:defRPr/>
            </a:pP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endParaRPr lang="ru-RU" sz="1400" dirty="0"/>
          </a:p>
        </p:txBody>
      </p:sp>
      <p:sp>
        <p:nvSpPr>
          <p:cNvPr id="13314" name="Подзаголовок 2"/>
          <p:cNvSpPr>
            <a:spLocks noGrp="1"/>
          </p:cNvSpPr>
          <p:nvPr>
            <p:ph type="subTitle" idx="1"/>
          </p:nvPr>
        </p:nvSpPr>
        <p:spPr>
          <a:xfrm>
            <a:off x="442913" y="296863"/>
            <a:ext cx="8305800" cy="917575"/>
          </a:xfrm>
        </p:spPr>
        <p:txBody>
          <a:bodyPr/>
          <a:lstStyle/>
          <a:p>
            <a:pPr marR="0" algn="ctr" eaLnBrk="1" hangingPunct="1"/>
            <a:r>
              <a:rPr lang="ru-RU" sz="1200" smtClean="0"/>
              <a:t>ГБДОУ детский сад №11 комбинированного вида Московского района </a:t>
            </a:r>
          </a:p>
          <a:p>
            <a:pPr marR="0" algn="ctr" eaLnBrk="1" hangingPunct="1"/>
            <a:r>
              <a:rPr lang="ru-RU" sz="1200" smtClean="0"/>
              <a:t>г. Санкт-Петербург</a:t>
            </a:r>
          </a:p>
          <a:p>
            <a:pPr marR="0" eaLnBrk="1" hangingPunct="1"/>
            <a:endParaRPr lang="ru-RU" sz="1200" smtClean="0"/>
          </a:p>
        </p:txBody>
      </p:sp>
      <p:sp>
        <p:nvSpPr>
          <p:cNvPr id="13315" name="TextBox 9"/>
          <p:cNvSpPr txBox="1">
            <a:spLocks noChangeArrowheads="1"/>
          </p:cNvSpPr>
          <p:nvPr/>
        </p:nvSpPr>
        <p:spPr bwMode="auto">
          <a:xfrm>
            <a:off x="1644650" y="1970088"/>
            <a:ext cx="6011863" cy="769937"/>
          </a:xfrm>
          <a:prstGeom prst="rect">
            <a:avLst/>
          </a:prstGeom>
          <a:noFill/>
          <a:ln w="9525">
            <a:noFill/>
            <a:miter lim="800000"/>
            <a:headEnd/>
            <a:tailEnd/>
          </a:ln>
        </p:spPr>
        <p:txBody>
          <a:bodyPr wrap="none">
            <a:spAutoFit/>
          </a:bodyPr>
          <a:lstStyle/>
          <a:p>
            <a:pPr algn="ctr"/>
            <a:r>
              <a:rPr lang="ru-RU" sz="4400">
                <a:solidFill>
                  <a:srgbClr val="FF0000"/>
                </a:solidFill>
                <a:latin typeface="Constantia" pitchFamily="18" charset="0"/>
              </a:rPr>
              <a:t>Мифы древней  индии</a:t>
            </a:r>
          </a:p>
        </p:txBody>
      </p:sp>
      <p:sp>
        <p:nvSpPr>
          <p:cNvPr id="13316" name="TextBox 10"/>
          <p:cNvSpPr txBox="1">
            <a:spLocks noChangeArrowheads="1"/>
          </p:cNvSpPr>
          <p:nvPr/>
        </p:nvSpPr>
        <p:spPr bwMode="auto">
          <a:xfrm>
            <a:off x="4571999" y="4941888"/>
            <a:ext cx="4321175" cy="457200"/>
          </a:xfrm>
          <a:prstGeom prst="rect">
            <a:avLst/>
          </a:prstGeom>
          <a:noFill/>
          <a:ln w="9525">
            <a:noFill/>
            <a:miter lim="800000"/>
            <a:headEnd/>
            <a:tailEnd/>
          </a:ln>
        </p:spPr>
        <p:txBody>
          <a:bodyPr>
            <a:spAutoFit/>
          </a:bodyPr>
          <a:lstStyle/>
          <a:p>
            <a:pPr algn="just"/>
            <a:r>
              <a:rPr lang="ru-RU" sz="2400" dirty="0">
                <a:latin typeface="Constantia" pitchFamily="18" charset="0"/>
              </a:rPr>
              <a:t>Воспитатель: </a:t>
            </a:r>
            <a:r>
              <a:rPr lang="ru-RU" sz="2400" dirty="0" err="1" smtClean="0">
                <a:latin typeface="Constantia" pitchFamily="18" charset="0"/>
              </a:rPr>
              <a:t>Шевелёва</a:t>
            </a:r>
            <a:r>
              <a:rPr lang="ru-RU" sz="2400" dirty="0" smtClean="0">
                <a:latin typeface="Constantia" pitchFamily="18" charset="0"/>
              </a:rPr>
              <a:t> М.А.</a:t>
            </a:r>
            <a:r>
              <a:rPr lang="ru-RU" sz="2400" dirty="0" smtClean="0">
                <a:latin typeface="Constantia" pitchFamily="18" charset="0"/>
              </a:rPr>
              <a:t> </a:t>
            </a:r>
            <a:endParaRPr lang="ru-RU" sz="2400" dirty="0">
              <a:latin typeface="Constantia" pitchFamily="18" charset="0"/>
            </a:endParaRPr>
          </a:p>
        </p:txBody>
      </p:sp>
      <p:pic>
        <p:nvPicPr>
          <p:cNvPr id="13317" name="Рисунок 13" descr="Брахма-Бог-творец-251x300.jpg"/>
          <p:cNvPicPr>
            <a:picLocks noChangeAspect="1"/>
          </p:cNvPicPr>
          <p:nvPr/>
        </p:nvPicPr>
        <p:blipFill>
          <a:blip r:embed="rId2"/>
          <a:srcRect/>
          <a:stretch>
            <a:fillRect/>
          </a:stretch>
        </p:blipFill>
        <p:spPr bwMode="auto">
          <a:xfrm>
            <a:off x="827088" y="2857500"/>
            <a:ext cx="3240087"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Содержимое 2"/>
          <p:cNvSpPr>
            <a:spLocks noGrp="1"/>
          </p:cNvSpPr>
          <p:nvPr>
            <p:ph idx="1"/>
          </p:nvPr>
        </p:nvSpPr>
        <p:spPr>
          <a:xfrm>
            <a:off x="395288" y="1268413"/>
            <a:ext cx="3395662" cy="4105275"/>
          </a:xfrm>
        </p:spPr>
        <p:txBody>
          <a:bodyPr/>
          <a:lstStyle/>
          <a:p>
            <a:pPr eaLnBrk="1" hangingPunct="1">
              <a:buFont typeface="Wingdings 2" pitchFamily="18" charset="2"/>
              <a:buNone/>
            </a:pPr>
            <a:r>
              <a:rPr lang="ru-RU" smtClean="0"/>
              <a:t>   Грозный бог Рудра, порождение гнева Брахмы, довершил их разгром, испепелив их волшебные три города, вознесенные над землею.</a:t>
            </a:r>
          </a:p>
          <a:p>
            <a:pPr eaLnBrk="1" hangingPunct="1"/>
            <a:endParaRPr lang="ru-RU" smtClean="0"/>
          </a:p>
        </p:txBody>
      </p:sp>
      <p:pic>
        <p:nvPicPr>
          <p:cNvPr id="22530" name="Рисунок 3" descr="рудра.jpg"/>
          <p:cNvPicPr>
            <a:picLocks noChangeAspect="1"/>
          </p:cNvPicPr>
          <p:nvPr/>
        </p:nvPicPr>
        <p:blipFill>
          <a:blip r:embed="rId2"/>
          <a:srcRect/>
          <a:stretch>
            <a:fillRect/>
          </a:stretch>
        </p:blipFill>
        <p:spPr bwMode="auto">
          <a:xfrm>
            <a:off x="4500563" y="333375"/>
            <a:ext cx="4343400" cy="5688013"/>
          </a:xfrm>
          <a:prstGeom prst="rect">
            <a:avLst/>
          </a:prstGeom>
          <a:noFill/>
          <a:ln w="9525">
            <a:noFill/>
            <a:miter lim="800000"/>
            <a:headEnd/>
            <a:tailEnd/>
          </a:ln>
        </p:spPr>
      </p:pic>
      <p:sp>
        <p:nvSpPr>
          <p:cNvPr id="22531" name="TextBox 5"/>
          <p:cNvSpPr txBox="1">
            <a:spLocks noChangeArrowheads="1"/>
          </p:cNvSpPr>
          <p:nvPr/>
        </p:nvSpPr>
        <p:spPr bwMode="auto">
          <a:xfrm>
            <a:off x="5795963" y="6092825"/>
            <a:ext cx="1997075" cy="585788"/>
          </a:xfrm>
          <a:prstGeom prst="rect">
            <a:avLst/>
          </a:prstGeom>
          <a:noFill/>
          <a:ln w="9525">
            <a:noFill/>
            <a:miter lim="800000"/>
            <a:headEnd/>
            <a:tailEnd/>
          </a:ln>
        </p:spPr>
        <p:txBody>
          <a:bodyPr wrap="none">
            <a:spAutoFit/>
          </a:bodyPr>
          <a:lstStyle/>
          <a:p>
            <a:r>
              <a:rPr lang="ru-RU" sz="3200">
                <a:latin typeface="Constantia" pitchFamily="18" charset="0"/>
              </a:rPr>
              <a:t>Бог Рудра</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a:xfrm>
            <a:off x="457200" y="704850"/>
            <a:ext cx="8229600" cy="708025"/>
          </a:xfrm>
        </p:spPr>
        <p:txBody>
          <a:bodyPr/>
          <a:lstStyle/>
          <a:p>
            <a:pPr algn="ctr" eaLnBrk="1" hangingPunct="1"/>
            <a:r>
              <a:rPr lang="ru-RU" sz="4800" i="1" u="sng" smtClean="0">
                <a:solidFill>
                  <a:srgbClr val="FFFF00"/>
                </a:solidFill>
              </a:rPr>
              <a:t>Деяния Индры:</a:t>
            </a:r>
            <a:br>
              <a:rPr lang="ru-RU" sz="4800" i="1" u="sng" smtClean="0">
                <a:solidFill>
                  <a:srgbClr val="FFFF00"/>
                </a:solidFill>
              </a:rPr>
            </a:br>
            <a:endParaRPr lang="ru-RU" sz="4800" i="1" u="sng" smtClean="0">
              <a:solidFill>
                <a:srgbClr val="FFFF00"/>
              </a:solidFill>
            </a:endParaRPr>
          </a:p>
        </p:txBody>
      </p:sp>
      <p:sp>
        <p:nvSpPr>
          <p:cNvPr id="23554" name="Содержимое 2"/>
          <p:cNvSpPr>
            <a:spLocks noGrp="1"/>
          </p:cNvSpPr>
          <p:nvPr>
            <p:ph idx="1"/>
          </p:nvPr>
        </p:nvSpPr>
        <p:spPr>
          <a:xfrm>
            <a:off x="457200" y="908050"/>
            <a:ext cx="4186238" cy="5416550"/>
          </a:xfrm>
        </p:spPr>
        <p:txBody>
          <a:bodyPr/>
          <a:lstStyle/>
          <a:p>
            <a:pPr eaLnBrk="1" hangingPunct="1">
              <a:buFont typeface="Wingdings 2" pitchFamily="18" charset="2"/>
              <a:buNone/>
            </a:pPr>
            <a:r>
              <a:rPr lang="ru-RU" sz="1800" smtClean="0"/>
              <a:t>    Индра был любимым сыном Адити, матери богов, самым могучим из ее сыновей. Рассказывают, что он родился не так, как другие ее дети, необычным путем, при рождении чуть было не погубив свою мать. Едва появившись на свет, он схватился за оружие. Устрашенная необычным рождением сына и его грозным обликом, Адити спрятала Индру, но он явился перед всеми в золотых доспехах сразу после рождения, наполнив собой Вселенную, и мать преисполнилась гордости за могучего сына. И он стал великим, неодолимым воином, перед которым трепетали и боги, и асуры.</a:t>
            </a:r>
          </a:p>
          <a:p>
            <a:pPr eaLnBrk="1" hangingPunct="1"/>
            <a:endParaRPr lang="ru-RU" sz="1800" smtClean="0"/>
          </a:p>
        </p:txBody>
      </p:sp>
      <p:pic>
        <p:nvPicPr>
          <p:cNvPr id="23555" name="Рисунок 4" descr="Адити.jpg"/>
          <p:cNvPicPr>
            <a:picLocks noChangeAspect="1"/>
          </p:cNvPicPr>
          <p:nvPr/>
        </p:nvPicPr>
        <p:blipFill>
          <a:blip r:embed="rId2"/>
          <a:srcRect/>
          <a:stretch>
            <a:fillRect/>
          </a:stretch>
        </p:blipFill>
        <p:spPr bwMode="auto">
          <a:xfrm>
            <a:off x="4859338" y="981075"/>
            <a:ext cx="3790950" cy="5184775"/>
          </a:xfrm>
          <a:prstGeom prst="rect">
            <a:avLst/>
          </a:prstGeom>
          <a:noFill/>
          <a:ln w="9525">
            <a:noFill/>
            <a:miter lim="800000"/>
            <a:headEnd/>
            <a:tailEnd/>
          </a:ln>
        </p:spPr>
      </p:pic>
      <p:sp>
        <p:nvSpPr>
          <p:cNvPr id="23556" name="TextBox 5"/>
          <p:cNvSpPr txBox="1">
            <a:spLocks noChangeArrowheads="1"/>
          </p:cNvSpPr>
          <p:nvPr/>
        </p:nvSpPr>
        <p:spPr bwMode="auto">
          <a:xfrm>
            <a:off x="5940425" y="6092825"/>
            <a:ext cx="1870075" cy="461963"/>
          </a:xfrm>
          <a:prstGeom prst="rect">
            <a:avLst/>
          </a:prstGeom>
          <a:noFill/>
          <a:ln w="9525">
            <a:noFill/>
            <a:miter lim="800000"/>
            <a:headEnd/>
            <a:tailEnd/>
          </a:ln>
        </p:spPr>
        <p:txBody>
          <a:bodyPr wrap="none">
            <a:spAutoFit/>
          </a:bodyPr>
          <a:lstStyle/>
          <a:p>
            <a:r>
              <a:rPr lang="ru-RU" sz="2400">
                <a:latin typeface="Constantia" pitchFamily="18" charset="0"/>
              </a:rPr>
              <a:t>Мать Адити</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250"/>
            <a:ext cx="3394075" cy="5848350"/>
          </a:xfrm>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ru-RU" dirty="0" smtClean="0"/>
              <a:t>   Индра побеждал  злых и опасных врагов своей отвагой и силой. Он стал властелином небесного царства; боги сами просили Брахму поставить его над ними царем. В битвах богов с асурами — они длились многие сотни и тысячи лет — Индра во главе воинства небожителей не однажды сокрушал вражескую силу.</a:t>
            </a:r>
          </a:p>
          <a:p>
            <a:pPr marL="274320" indent="-274320" eaLnBrk="1" fontAlgn="auto" hangingPunct="1">
              <a:spcAft>
                <a:spcPts val="0"/>
              </a:spcAft>
              <a:buClr>
                <a:schemeClr val="accent3"/>
              </a:buClr>
              <a:buFont typeface="Wingdings 2"/>
              <a:buChar char=""/>
              <a:defRPr/>
            </a:pPr>
            <a:endParaRPr lang="ru-RU" dirty="0"/>
          </a:p>
        </p:txBody>
      </p:sp>
      <p:pic>
        <p:nvPicPr>
          <p:cNvPr id="24578" name="Рисунок 3" descr="индра 2.gif"/>
          <p:cNvPicPr>
            <a:picLocks noChangeAspect="1"/>
          </p:cNvPicPr>
          <p:nvPr/>
        </p:nvPicPr>
        <p:blipFill>
          <a:blip r:embed="rId2"/>
          <a:srcRect/>
          <a:stretch>
            <a:fillRect/>
          </a:stretch>
        </p:blipFill>
        <p:spPr bwMode="auto">
          <a:xfrm>
            <a:off x="4140200" y="333375"/>
            <a:ext cx="4392613" cy="5903913"/>
          </a:xfrm>
          <a:prstGeom prst="rect">
            <a:avLst/>
          </a:prstGeom>
          <a:noFill/>
          <a:ln w="9525">
            <a:noFill/>
            <a:miter lim="800000"/>
            <a:headEnd/>
            <a:tailEnd/>
          </a:ln>
        </p:spPr>
      </p:pic>
      <p:sp>
        <p:nvSpPr>
          <p:cNvPr id="24579" name="TextBox 4"/>
          <p:cNvSpPr txBox="1">
            <a:spLocks noChangeArrowheads="1"/>
          </p:cNvSpPr>
          <p:nvPr/>
        </p:nvSpPr>
        <p:spPr bwMode="auto">
          <a:xfrm>
            <a:off x="5867400" y="6237288"/>
            <a:ext cx="1100138" cy="461962"/>
          </a:xfrm>
          <a:prstGeom prst="rect">
            <a:avLst/>
          </a:prstGeom>
          <a:noFill/>
          <a:ln w="9525">
            <a:noFill/>
            <a:miter lim="800000"/>
            <a:headEnd/>
            <a:tailEnd/>
          </a:ln>
        </p:spPr>
        <p:txBody>
          <a:bodyPr wrap="none">
            <a:spAutoFit/>
          </a:bodyPr>
          <a:lstStyle/>
          <a:p>
            <a:r>
              <a:rPr lang="ru-RU" sz="2400">
                <a:latin typeface="Constantia" pitchFamily="18" charset="0"/>
              </a:rPr>
              <a:t>Индра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188913"/>
            <a:ext cx="8229600" cy="1143000"/>
          </a:xfrm>
        </p:spPr>
        <p:txBody>
          <a:bodyPr>
            <a:normAutofit fontScale="90000"/>
          </a:bodyPr>
          <a:lstStyle/>
          <a:p>
            <a:pPr algn="ctr" eaLnBrk="1" fontAlgn="auto" hangingPunct="1">
              <a:spcAft>
                <a:spcPts val="0"/>
              </a:spcAft>
              <a:defRPr/>
            </a:pPr>
            <a:r>
              <a:rPr lang="ru-RU" i="1" u="sng" dirty="0" smtClean="0">
                <a:solidFill>
                  <a:srgbClr val="FFFF00"/>
                </a:solidFill>
              </a:rPr>
              <a:t/>
            </a:r>
            <a:br>
              <a:rPr lang="ru-RU" i="1" u="sng" dirty="0" smtClean="0">
                <a:solidFill>
                  <a:srgbClr val="FFFF00"/>
                </a:solidFill>
              </a:rPr>
            </a:br>
            <a:r>
              <a:rPr lang="ru-RU" i="1" u="sng" dirty="0" smtClean="0">
                <a:solidFill>
                  <a:srgbClr val="FFFF00"/>
                </a:solidFill>
              </a:rPr>
              <a:t> Сказание о происхождении смерти</a:t>
            </a:r>
            <a:endParaRPr lang="ru-RU" i="1" u="sng" dirty="0">
              <a:solidFill>
                <a:srgbClr val="FFFF00"/>
              </a:solidFill>
            </a:endParaRPr>
          </a:p>
        </p:txBody>
      </p:sp>
      <p:sp>
        <p:nvSpPr>
          <p:cNvPr id="25602" name="Содержимое 2"/>
          <p:cNvSpPr>
            <a:spLocks noGrp="1"/>
          </p:cNvSpPr>
          <p:nvPr>
            <p:ph idx="1"/>
          </p:nvPr>
        </p:nvSpPr>
        <p:spPr/>
        <p:txBody>
          <a:bodyPr/>
          <a:lstStyle/>
          <a:p>
            <a:pPr algn="just" eaLnBrk="1" hangingPunct="1">
              <a:lnSpc>
                <a:spcPct val="115000"/>
              </a:lnSpc>
              <a:spcAft>
                <a:spcPts val="1000"/>
              </a:spcAft>
              <a:buFont typeface="Wingdings 2" pitchFamily="18" charset="2"/>
              <a:buNone/>
            </a:pPr>
            <a:r>
              <a:rPr lang="ru-RU" sz="1600" smtClean="0">
                <a:latin typeface="Times"/>
                <a:cs typeface="Times New Roman" pitchFamily="18" charset="0"/>
              </a:rPr>
              <a:t>      Было время, когда смерти не знали на земле. Люди вначале были бессмертными. В Золотом веке, они не ведали греха и жили на земле счастливо, в мире и благоденствии. Так шло время, и живые существа на земле рождались и не умирали; они умножались бесконечно и совсем заполонили ее.</a:t>
            </a:r>
            <a:endParaRPr lang="ru-RU" sz="1400" smtClean="0">
              <a:latin typeface="Calibri" pitchFamily="34" charset="0"/>
              <a:ea typeface="Calibri" pitchFamily="34" charset="0"/>
              <a:cs typeface="Times New Roman" pitchFamily="18" charset="0"/>
            </a:endParaRPr>
          </a:p>
          <a:p>
            <a:pPr algn="just" eaLnBrk="1" hangingPunct="1">
              <a:lnSpc>
                <a:spcPct val="115000"/>
              </a:lnSpc>
              <a:spcAft>
                <a:spcPts val="1000"/>
              </a:spcAft>
              <a:buFont typeface="Wingdings 2" pitchFamily="18" charset="2"/>
              <a:buNone/>
            </a:pPr>
            <a:r>
              <a:rPr lang="ru-RU" sz="1600" smtClean="0">
                <a:latin typeface="Times"/>
                <a:cs typeface="Times New Roman" pitchFamily="18" charset="0"/>
              </a:rPr>
              <a:t>      Наконец, Земля взмолилась к Брахме — она уже не могла выносить далее такое бремя. Тогда задумался Создатель над тем, как уменьшить количество живых существ в мирах, но не мог найти никакого средства. И он впал в гнев, и пламя его гнева вырвалось из всех пор его тела. Запылали страны света, страх объял все живое; </a:t>
            </a:r>
            <a:r>
              <a:rPr lang="ru-RU" sz="1800" smtClean="0">
                <a:latin typeface="Times"/>
                <a:cs typeface="Times New Roman" pitchFamily="18" charset="0"/>
              </a:rPr>
              <a:t>миру</a:t>
            </a:r>
            <a:r>
              <a:rPr lang="ru-RU" sz="1600" smtClean="0">
                <a:latin typeface="Times"/>
                <a:cs typeface="Times New Roman" pitchFamily="18" charset="0"/>
              </a:rPr>
              <a:t> грозила гибель. Великий бог Шива сжалился над живыми существами. Он приблизился к Брахме и сказал: «Не гневайся на созданных тобою тварей, о Прародитель. Не допусти чтобы опустела Вселенная! Ибо если погибнут ныне все эти существа, они уже не возродятся более. Пусть они живут и умирают, но пусть не прекращается их род!» И когда Шива молвил это, Брахма укротил свой гнев и вернул в свое сердце огонь, пожиравший Вселенную.</a:t>
            </a:r>
            <a:endParaRPr lang="ru-RU" sz="1400" smtClean="0">
              <a:latin typeface="Calibri" pitchFamily="34" charset="0"/>
            </a:endParaRPr>
          </a:p>
          <a:p>
            <a:pPr eaLnBrk="1" hangingPunct="1"/>
            <a:endParaRPr lang="ru-RU" sz="16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Содержимое 2"/>
          <p:cNvSpPr>
            <a:spLocks noGrp="1"/>
          </p:cNvSpPr>
          <p:nvPr>
            <p:ph idx="1"/>
          </p:nvPr>
        </p:nvSpPr>
        <p:spPr>
          <a:xfrm>
            <a:off x="457200" y="404813"/>
            <a:ext cx="3683000" cy="5688012"/>
          </a:xfrm>
        </p:spPr>
        <p:txBody>
          <a:bodyPr/>
          <a:lstStyle/>
          <a:p>
            <a:pPr eaLnBrk="1" hangingPunct="1">
              <a:buFont typeface="Wingdings 2" pitchFamily="18" charset="2"/>
              <a:buNone/>
            </a:pPr>
            <a:r>
              <a:rPr lang="ru-RU" sz="2000" smtClean="0"/>
              <a:t>    Тогда вышла из тела Брахмы женщина, с темными глазами, с венком из лотосов на голове, одетая в темно-красное платье. Она направилась к югу своим путем, но Брахма воззвал к ней и сказал: «Смерть, ступай и убивай живые существа в этом мире! Ты возникла из моей мысли об уничтожении мира и из моего гнева! Ты возникла из моей мысли об уничтожении мира и из моего гнева, поэтому иди и уничтожай живущих — и неразумных, и мудрых!».</a:t>
            </a:r>
          </a:p>
          <a:p>
            <a:pPr eaLnBrk="1" hangingPunct="1">
              <a:buFont typeface="Wingdings 2" pitchFamily="18" charset="2"/>
              <a:buNone/>
            </a:pPr>
            <a:endParaRPr lang="ru-RU" sz="2000" smtClean="0"/>
          </a:p>
        </p:txBody>
      </p:sp>
      <p:pic>
        <p:nvPicPr>
          <p:cNvPr id="26626" name="Рисунок 3" descr="шива 2.jpg"/>
          <p:cNvPicPr>
            <a:picLocks noChangeAspect="1"/>
          </p:cNvPicPr>
          <p:nvPr/>
        </p:nvPicPr>
        <p:blipFill>
          <a:blip r:embed="rId2"/>
          <a:srcRect/>
          <a:stretch>
            <a:fillRect/>
          </a:stretch>
        </p:blipFill>
        <p:spPr bwMode="auto">
          <a:xfrm>
            <a:off x="4500563" y="620713"/>
            <a:ext cx="4256087" cy="5472112"/>
          </a:xfrm>
          <a:prstGeom prst="rect">
            <a:avLst/>
          </a:prstGeom>
          <a:noFill/>
          <a:ln w="9525">
            <a:noFill/>
            <a:miter lim="800000"/>
            <a:headEnd/>
            <a:tailEnd/>
          </a:ln>
        </p:spPr>
      </p:pic>
      <p:sp>
        <p:nvSpPr>
          <p:cNvPr id="26627" name="TextBox 4"/>
          <p:cNvSpPr txBox="1">
            <a:spLocks noChangeArrowheads="1"/>
          </p:cNvSpPr>
          <p:nvPr/>
        </p:nvSpPr>
        <p:spPr bwMode="auto">
          <a:xfrm>
            <a:off x="6011863" y="6092825"/>
            <a:ext cx="1262062" cy="585788"/>
          </a:xfrm>
          <a:prstGeom prst="rect">
            <a:avLst/>
          </a:prstGeom>
          <a:noFill/>
          <a:ln w="9525">
            <a:noFill/>
            <a:miter lim="800000"/>
            <a:headEnd/>
            <a:tailEnd/>
          </a:ln>
        </p:spPr>
        <p:txBody>
          <a:bodyPr wrap="none">
            <a:spAutoFit/>
          </a:bodyPr>
          <a:lstStyle/>
          <a:p>
            <a:r>
              <a:rPr lang="ru-RU" sz="3200">
                <a:latin typeface="Constantia" pitchFamily="18" charset="0"/>
              </a:rPr>
              <a:t>Шива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404813"/>
            <a:ext cx="3898900" cy="6064250"/>
          </a:xfrm>
        </p:spPr>
        <p:txBody>
          <a:bodyPr>
            <a:normAutofit fontScale="70000" lnSpcReduction="20000"/>
          </a:bodyPr>
          <a:lstStyle/>
          <a:p>
            <a:pPr marL="274320" indent="-274320" eaLnBrk="1" fontAlgn="auto" hangingPunct="1">
              <a:spcAft>
                <a:spcPts val="0"/>
              </a:spcAft>
              <a:buClr>
                <a:schemeClr val="accent3"/>
              </a:buClr>
              <a:buFont typeface="Wingdings 2"/>
              <a:buNone/>
              <a:defRPr/>
            </a:pPr>
            <a:r>
              <a:rPr lang="ru-RU" dirty="0" smtClean="0"/>
              <a:t>     И заплакала увенчанная лотосами Смерть, но Брахма не дал ее слезам упасть на землю и собрал их в свои ладони. Она же смиренно склонившись перед ним взмолилась: «Будь милостив ко мне, о Владыка созданий, не возлагай на меня столь ужасное бремя! Сжалься надо мной! Как могу я губить невинные существа, детей и взрослых, молодых и стариков? Смилуйся, о владыка! Не смогу я разлучать близких и любящих, отнимать у родителей возлюбленных сыновей, у детей отнимать матерей и отцов, лишать милых братьев и дорогих сердцу друзей. Ведь, когда те умрут, оставшиеся в живых будут проклинать меня. Я боюсь этого! И слез несчастья боюсь! Вечно будут жечь меня эти слезы».</a:t>
            </a:r>
          </a:p>
          <a:p>
            <a:pPr marL="274320" indent="-274320" eaLnBrk="1" fontAlgn="auto" hangingPunct="1">
              <a:spcAft>
                <a:spcPts val="0"/>
              </a:spcAft>
              <a:buClr>
                <a:schemeClr val="accent3"/>
              </a:buClr>
              <a:buFont typeface="Wingdings 2"/>
              <a:buNone/>
              <a:defRPr/>
            </a:pPr>
            <a:endParaRPr lang="ru-RU" dirty="0"/>
          </a:p>
        </p:txBody>
      </p:sp>
      <p:pic>
        <p:nvPicPr>
          <p:cNvPr id="27650" name="Рисунок 4" descr="женщина смерть.jpg"/>
          <p:cNvPicPr>
            <a:picLocks noChangeAspect="1"/>
          </p:cNvPicPr>
          <p:nvPr/>
        </p:nvPicPr>
        <p:blipFill>
          <a:blip r:embed="rId2"/>
          <a:srcRect/>
          <a:stretch>
            <a:fillRect/>
          </a:stretch>
        </p:blipFill>
        <p:spPr bwMode="auto">
          <a:xfrm>
            <a:off x="4356100" y="333375"/>
            <a:ext cx="4176713" cy="5965825"/>
          </a:xfrm>
          <a:prstGeom prst="rect">
            <a:avLst/>
          </a:prstGeom>
          <a:noFill/>
          <a:ln w="9525">
            <a:noFill/>
            <a:miter lim="800000"/>
            <a:headEnd/>
            <a:tailEnd/>
          </a:ln>
        </p:spPr>
      </p:pic>
      <p:sp>
        <p:nvSpPr>
          <p:cNvPr id="27651" name="TextBox 5"/>
          <p:cNvSpPr txBox="1">
            <a:spLocks noChangeArrowheads="1"/>
          </p:cNvSpPr>
          <p:nvPr/>
        </p:nvSpPr>
        <p:spPr bwMode="auto">
          <a:xfrm>
            <a:off x="5580063" y="6308725"/>
            <a:ext cx="2343150" cy="461963"/>
          </a:xfrm>
          <a:prstGeom prst="rect">
            <a:avLst/>
          </a:prstGeom>
          <a:noFill/>
          <a:ln w="9525">
            <a:noFill/>
            <a:miter lim="800000"/>
            <a:headEnd/>
            <a:tailEnd/>
          </a:ln>
        </p:spPr>
        <p:txBody>
          <a:bodyPr wrap="none">
            <a:spAutoFit/>
          </a:bodyPr>
          <a:lstStyle/>
          <a:p>
            <a:r>
              <a:rPr lang="ru-RU" sz="2400">
                <a:latin typeface="Constantia" pitchFamily="18" charset="0"/>
              </a:rPr>
              <a:t>Женщина</a:t>
            </a:r>
            <a:r>
              <a:rPr lang="ru-RU">
                <a:latin typeface="Constantia" pitchFamily="18" charset="0"/>
              </a:rPr>
              <a:t> смерть</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750" y="333375"/>
            <a:ext cx="8229600" cy="2573338"/>
          </a:xfrm>
        </p:spPr>
        <p:txBody>
          <a:bodyPr>
            <a:normAutofit fontScale="77500" lnSpcReduction="20000"/>
          </a:bodyPr>
          <a:lstStyle/>
          <a:p>
            <a:pPr marL="274320" indent="-274320" algn="just" eaLnBrk="1" fontAlgn="auto" hangingPunct="1">
              <a:spcAft>
                <a:spcPts val="0"/>
              </a:spcAft>
              <a:buClr>
                <a:schemeClr val="accent3"/>
              </a:buClr>
              <a:buFont typeface="Wingdings 2"/>
              <a:buNone/>
              <a:defRPr/>
            </a:pPr>
            <a:r>
              <a:rPr lang="ru-RU" dirty="0" smtClean="0"/>
              <a:t>    Но Брахма сказал: «О Смерть, я предназначил тебе уничтожать живущих! Иначе быть не может! Ступай не колеблясь, госпожа. Исполни мое веление». И Смерть не сказав больше ни слова, отправилась в путь и явилась в мир. Но все же Прародитель даровал ей милость: слезы, которые она пролила, превратились в болезни, убивающие людей в назначенный срок; страсти и пороки ослепили человеческий род и стали причиной гибели живых существ. Поэтому искони нет вины на смерти. Брахма сделал ее госпожой справедливости; свободная от любви и ненависти, исполняет она его веление.</a:t>
            </a:r>
          </a:p>
          <a:p>
            <a:pPr marL="274320" indent="-274320" eaLnBrk="1" fontAlgn="auto" hangingPunct="1">
              <a:spcAft>
                <a:spcPts val="0"/>
              </a:spcAft>
              <a:buClr>
                <a:schemeClr val="accent3"/>
              </a:buClr>
              <a:buFont typeface="Wingdings 2"/>
              <a:buChar char=""/>
              <a:defRPr/>
            </a:pPr>
            <a:endParaRPr lang="ru-RU" dirty="0"/>
          </a:p>
        </p:txBody>
      </p:sp>
      <p:pic>
        <p:nvPicPr>
          <p:cNvPr id="28674" name="Рисунок 4" descr="Брахма и женщина.jpg"/>
          <p:cNvPicPr>
            <a:picLocks noChangeAspect="1"/>
          </p:cNvPicPr>
          <p:nvPr/>
        </p:nvPicPr>
        <p:blipFill>
          <a:blip r:embed="rId2"/>
          <a:srcRect/>
          <a:stretch>
            <a:fillRect/>
          </a:stretch>
        </p:blipFill>
        <p:spPr bwMode="auto">
          <a:xfrm>
            <a:off x="1547813" y="2924175"/>
            <a:ext cx="6553200"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Содержимое 2"/>
          <p:cNvSpPr>
            <a:spLocks noGrp="1"/>
          </p:cNvSpPr>
          <p:nvPr>
            <p:ph idx="1"/>
          </p:nvPr>
        </p:nvSpPr>
        <p:spPr>
          <a:xfrm>
            <a:off x="395288" y="1628775"/>
            <a:ext cx="8229600" cy="2808288"/>
          </a:xfrm>
        </p:spPr>
        <p:txBody>
          <a:bodyPr/>
          <a:lstStyle/>
          <a:p>
            <a:pPr eaLnBrk="1" hangingPunct="1">
              <a:buFont typeface="Wingdings 2" pitchFamily="18" charset="2"/>
              <a:buNone/>
            </a:pPr>
            <a:r>
              <a:rPr lang="ru-RU" smtClean="0"/>
              <a:t>  - Ну  что, ребята, вам  понравилось  путешествовать  по  далекой  Древней  Индии?       </a:t>
            </a:r>
          </a:p>
          <a:p>
            <a:pPr eaLnBrk="1" hangingPunct="1">
              <a:buFont typeface="Wingdings 2" pitchFamily="18" charset="2"/>
              <a:buNone/>
            </a:pPr>
            <a:r>
              <a:rPr lang="ru-RU" smtClean="0"/>
              <a:t> - Кто  вам больше всего  запомнился  из богов?        </a:t>
            </a:r>
          </a:p>
          <a:p>
            <a:pPr eaLnBrk="1" hangingPunct="1">
              <a:buFont typeface="Wingdings 2" pitchFamily="18" charset="2"/>
              <a:buNone/>
            </a:pPr>
            <a:r>
              <a:rPr lang="ru-RU" smtClean="0"/>
              <a:t> - Какая  история  была  интересней?                          </a:t>
            </a:r>
          </a:p>
          <a:p>
            <a:pPr eaLnBrk="1" hangingPunct="1">
              <a:buFont typeface="Wingdings 2" pitchFamily="18" charset="2"/>
              <a:buNone/>
            </a:pPr>
            <a:r>
              <a:rPr lang="ru-RU" smtClean="0"/>
              <a:t> - Вы  все большие молодцы,  смотрели  и  слушали  с  большим  интересом  о мифах.</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29190" y="2276872"/>
            <a:ext cx="7685630" cy="1613793"/>
          </a:xfrm>
          <a:prstGeom prst="rect">
            <a:avLst/>
          </a:prstGeom>
          <a:noFill/>
        </p:spPr>
        <p:txBody>
          <a:bodyPr wrap="none">
            <a:prstTxWarp prst="textWave2">
              <a:avLst>
                <a:gd name="adj1" fmla="val 20000"/>
                <a:gd name="adj2" fmla="val -39"/>
              </a:avLst>
            </a:prstTxWarp>
            <a:spAutoFit/>
          </a:bodyPr>
          <a:lstStyle/>
          <a:p>
            <a:pPr algn="ctr" fontAlgn="auto">
              <a:spcBef>
                <a:spcPts val="0"/>
              </a:spcBef>
              <a:spcAft>
                <a:spcPts val="0"/>
              </a:spcAft>
              <a:defRPr/>
            </a:pPr>
            <a:r>
              <a:rPr lang="ru-RU" sz="5400" b="1" dirty="0">
                <a:ln w="1905"/>
                <a:solidFill>
                  <a:srgbClr val="FFFF00"/>
                </a:solidFill>
                <a:effectLst>
                  <a:innerShdw blurRad="69850" dist="43180" dir="5400000">
                    <a:srgbClr val="000000">
                      <a:alpha val="65000"/>
                    </a:srgbClr>
                  </a:innerShdw>
                </a:effectLst>
                <a:latin typeface="+mn-lt"/>
              </a:rPr>
              <a:t>Спасибо за внимание!</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1"/>
          <p:cNvSpPr>
            <a:spLocks noGrp="1"/>
          </p:cNvSpPr>
          <p:nvPr>
            <p:ph type="title"/>
          </p:nvPr>
        </p:nvSpPr>
        <p:spPr>
          <a:xfrm>
            <a:off x="468313" y="404813"/>
            <a:ext cx="8229600" cy="1212850"/>
          </a:xfrm>
        </p:spPr>
        <p:txBody>
          <a:bodyPr/>
          <a:lstStyle/>
          <a:p>
            <a:pPr algn="ctr" eaLnBrk="1" hangingPunct="1"/>
            <a:r>
              <a:rPr lang="ru-RU" sz="5400" i="1" u="sng" smtClean="0">
                <a:solidFill>
                  <a:srgbClr val="FFFF00"/>
                </a:solidFill>
                <a:latin typeface="Cambria" pitchFamily="18" charset="0"/>
              </a:rPr>
              <a:t>Цель</a:t>
            </a:r>
            <a:r>
              <a:rPr lang="ru-RU" sz="6600" i="1" u="sng" smtClean="0">
                <a:solidFill>
                  <a:srgbClr val="FFFF00"/>
                </a:solidFill>
                <a:latin typeface="Cambria" pitchFamily="18" charset="0"/>
              </a:rPr>
              <a:t>:</a:t>
            </a:r>
          </a:p>
        </p:txBody>
      </p:sp>
      <p:sp>
        <p:nvSpPr>
          <p:cNvPr id="14338" name="Содержимое 2"/>
          <p:cNvSpPr>
            <a:spLocks noGrp="1"/>
          </p:cNvSpPr>
          <p:nvPr>
            <p:ph idx="1"/>
          </p:nvPr>
        </p:nvSpPr>
        <p:spPr>
          <a:xfrm>
            <a:off x="539750" y="1916113"/>
            <a:ext cx="8353425" cy="1152525"/>
          </a:xfrm>
        </p:spPr>
        <p:txBody>
          <a:bodyPr/>
          <a:lstStyle/>
          <a:p>
            <a:pPr eaLnBrk="1" hangingPunct="1"/>
            <a:r>
              <a:rPr lang="ru-RU" sz="2800" smtClean="0"/>
              <a:t>Познакомить детей  с мифами древней индии. </a:t>
            </a:r>
          </a:p>
        </p:txBody>
      </p:sp>
      <p:pic>
        <p:nvPicPr>
          <p:cNvPr id="14339" name="Рисунок 3" descr="krishna_arjuna.jpg"/>
          <p:cNvPicPr>
            <a:picLocks noChangeAspect="1"/>
          </p:cNvPicPr>
          <p:nvPr/>
        </p:nvPicPr>
        <p:blipFill>
          <a:blip r:embed="rId2"/>
          <a:srcRect/>
          <a:stretch>
            <a:fillRect/>
          </a:stretch>
        </p:blipFill>
        <p:spPr bwMode="auto">
          <a:xfrm>
            <a:off x="1979613" y="2997200"/>
            <a:ext cx="5035550" cy="335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p:txBody>
          <a:bodyPr/>
          <a:lstStyle/>
          <a:p>
            <a:pPr algn="ctr" eaLnBrk="1" hangingPunct="1"/>
            <a:r>
              <a:rPr lang="ru-RU" i="1" u="sng" smtClean="0">
                <a:solidFill>
                  <a:srgbClr val="FFFF00"/>
                </a:solidFill>
              </a:rPr>
              <a:t>Задачи:</a:t>
            </a:r>
          </a:p>
        </p:txBody>
      </p:sp>
      <p:sp>
        <p:nvSpPr>
          <p:cNvPr id="15362" name="Содержимое 2"/>
          <p:cNvSpPr>
            <a:spLocks noGrp="1"/>
          </p:cNvSpPr>
          <p:nvPr>
            <p:ph idx="1"/>
          </p:nvPr>
        </p:nvSpPr>
        <p:spPr>
          <a:xfrm>
            <a:off x="468313" y="2708275"/>
            <a:ext cx="8229600" cy="1709738"/>
          </a:xfrm>
        </p:spPr>
        <p:txBody>
          <a:bodyPr/>
          <a:lstStyle/>
          <a:p>
            <a:pPr eaLnBrk="1" hangingPunct="1"/>
            <a:r>
              <a:rPr lang="ru-RU" smtClean="0"/>
              <a:t>Расширить детский кругозор о богах индии.</a:t>
            </a:r>
          </a:p>
          <a:p>
            <a:pPr eaLnBrk="1" hangingPunct="1"/>
            <a:r>
              <a:rPr lang="ru-RU" smtClean="0"/>
              <a:t>Заинтересовать детей и взрослых легендами о героях в мифологии.</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Содержимое 2"/>
          <p:cNvSpPr>
            <a:spLocks noGrp="1"/>
          </p:cNvSpPr>
          <p:nvPr>
            <p:ph idx="1"/>
          </p:nvPr>
        </p:nvSpPr>
        <p:spPr>
          <a:xfrm>
            <a:off x="468313" y="1989138"/>
            <a:ext cx="8229600" cy="2016125"/>
          </a:xfrm>
        </p:spPr>
        <p:txBody>
          <a:bodyPr/>
          <a:lstStyle/>
          <a:p>
            <a:pPr eaLnBrk="1" hangingPunct="1">
              <a:buFont typeface="Wingdings 2" pitchFamily="18" charset="2"/>
              <a:buNone/>
            </a:pPr>
            <a:r>
              <a:rPr lang="ru-RU" smtClean="0"/>
              <a:t>- Ребята, сегодня мы с вами познакомимся с необычной историей о мифах  Древней   Индии, об их творение  вселенной  и  мифических  богах.   Итак,  отправляемся  в  далекое  путешествие.</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468313" y="260350"/>
            <a:ext cx="8229600" cy="866775"/>
          </a:xfrm>
        </p:spPr>
        <p:txBody>
          <a:bodyPr/>
          <a:lstStyle/>
          <a:p>
            <a:pPr algn="ctr" eaLnBrk="1" hangingPunct="1"/>
            <a:r>
              <a:rPr lang="ru-RU" i="1" u="sng" smtClean="0">
                <a:solidFill>
                  <a:srgbClr val="FFFF00"/>
                </a:solidFill>
              </a:rPr>
              <a:t>Мифы:</a:t>
            </a:r>
          </a:p>
        </p:txBody>
      </p:sp>
      <p:sp>
        <p:nvSpPr>
          <p:cNvPr id="17410" name="Содержимое 2"/>
          <p:cNvSpPr>
            <a:spLocks noGrp="1"/>
          </p:cNvSpPr>
          <p:nvPr>
            <p:ph idx="1"/>
          </p:nvPr>
        </p:nvSpPr>
        <p:spPr>
          <a:xfrm>
            <a:off x="468313" y="1341438"/>
            <a:ext cx="8229600" cy="4387850"/>
          </a:xfrm>
        </p:spPr>
        <p:txBody>
          <a:bodyPr/>
          <a:lstStyle/>
          <a:p>
            <a:pPr algn="just" eaLnBrk="1" hangingPunct="1">
              <a:buFont typeface="Wingdings 2" pitchFamily="18" charset="2"/>
              <a:buNone/>
            </a:pPr>
            <a:r>
              <a:rPr lang="ru-RU" sz="2000" i="1" smtClean="0"/>
              <a:t>     Миф </a:t>
            </a:r>
            <a:r>
              <a:rPr lang="ru-RU" sz="2000" smtClean="0"/>
              <a:t>– это древнее народное сказание о легендарных героях, богах, явлениях пририды.</a:t>
            </a:r>
          </a:p>
          <a:p>
            <a:pPr algn="just" eaLnBrk="1" hangingPunct="1">
              <a:buFont typeface="Wingdings 2" pitchFamily="18" charset="2"/>
              <a:buNone/>
            </a:pPr>
            <a:endParaRPr lang="ru-RU" sz="2000" smtClean="0"/>
          </a:p>
          <a:p>
            <a:pPr algn="just" eaLnBrk="1" hangingPunct="1">
              <a:buFont typeface="Wingdings 2" pitchFamily="18" charset="2"/>
              <a:buNone/>
            </a:pPr>
            <a:r>
              <a:rPr lang="ru-RU" sz="2000" smtClean="0"/>
              <a:t>    Мифы отбирали, копили, классифицировали и сохраняли богатейшие знания и наблюдения, накопленные за многие века предшествующими поколениями. Эти знания были призваны устанавливать нормы и организовывать поведение людей во всех сферах жизни. Мифы обосновывали устройство общества, его законы и установления, его традиционные ценности. Мифы объясняли, как устроен мир, окружающий человека, и сам человек. Мифы указывали, как должен человек пройти свой жизненный путь, расставляя на нем вехи, помогавшие не сбиваться с него, и описывали то, что его ждет после смерти. Мифы были особой формой памяти, которая помогала коллективу хранить нужные для него знания и передавать их из поколения в поколение.</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pPr algn="ctr" eaLnBrk="1" hangingPunct="1"/>
            <a:r>
              <a:rPr lang="ru-RU" i="1" u="sng" smtClean="0">
                <a:solidFill>
                  <a:srgbClr val="FFFF00"/>
                </a:solidFill>
              </a:rPr>
              <a:t>Творение:</a:t>
            </a:r>
          </a:p>
        </p:txBody>
      </p:sp>
      <p:sp>
        <p:nvSpPr>
          <p:cNvPr id="18434" name="Содержимое 2"/>
          <p:cNvSpPr>
            <a:spLocks noGrp="1"/>
          </p:cNvSpPr>
          <p:nvPr>
            <p:ph idx="1"/>
          </p:nvPr>
        </p:nvSpPr>
        <p:spPr>
          <a:xfrm>
            <a:off x="457200" y="1935163"/>
            <a:ext cx="3683000" cy="4446587"/>
          </a:xfrm>
        </p:spPr>
        <p:txBody>
          <a:bodyPr/>
          <a:lstStyle/>
          <a:p>
            <a:pPr eaLnBrk="1" hangingPunct="1">
              <a:buFont typeface="Wingdings 2" pitchFamily="18" charset="2"/>
              <a:buNone/>
            </a:pPr>
            <a:r>
              <a:rPr lang="ru-RU" sz="2000" smtClean="0"/>
              <a:t>     Вначале не было ничего. Не было ни солнца, ни луны, ни звезд. Только воды простирались беспредельно; из тьмы первозданного хаоса, покоившегося без движения, словно в глубоком сне, воды возникли прежде иных творений. Воды породили огонь. Великой силой тепла в них рождено было Золотое Яйцо.</a:t>
            </a:r>
          </a:p>
        </p:txBody>
      </p:sp>
      <p:pic>
        <p:nvPicPr>
          <p:cNvPr id="18435" name="Рисунок 3" descr="cosmo-egg.jpg"/>
          <p:cNvPicPr>
            <a:picLocks noChangeAspect="1"/>
          </p:cNvPicPr>
          <p:nvPr/>
        </p:nvPicPr>
        <p:blipFill>
          <a:blip r:embed="rId2"/>
          <a:srcRect/>
          <a:stretch>
            <a:fillRect/>
          </a:stretch>
        </p:blipFill>
        <p:spPr bwMode="auto">
          <a:xfrm>
            <a:off x="4859338" y="2133600"/>
            <a:ext cx="3097212" cy="3822700"/>
          </a:xfrm>
          <a:prstGeom prst="rect">
            <a:avLst/>
          </a:prstGeom>
          <a:noFill/>
          <a:ln w="9525">
            <a:noFill/>
            <a:miter lim="800000"/>
            <a:headEnd/>
            <a:tailEnd/>
          </a:ln>
        </p:spPr>
      </p:pic>
      <p:sp>
        <p:nvSpPr>
          <p:cNvPr id="18436" name="TextBox 4"/>
          <p:cNvSpPr txBox="1">
            <a:spLocks noChangeArrowheads="1"/>
          </p:cNvSpPr>
          <p:nvPr/>
        </p:nvSpPr>
        <p:spPr bwMode="auto">
          <a:xfrm>
            <a:off x="5076825" y="5949950"/>
            <a:ext cx="2844800" cy="460375"/>
          </a:xfrm>
          <a:prstGeom prst="rect">
            <a:avLst/>
          </a:prstGeom>
          <a:noFill/>
          <a:ln w="9525">
            <a:noFill/>
            <a:miter lim="800000"/>
            <a:headEnd/>
            <a:tailEnd/>
          </a:ln>
        </p:spPr>
        <p:txBody>
          <a:bodyPr wrap="none">
            <a:spAutoFit/>
          </a:bodyPr>
          <a:lstStyle/>
          <a:p>
            <a:r>
              <a:rPr lang="ru-RU" sz="2400">
                <a:latin typeface="Constantia" pitchFamily="18" charset="0"/>
              </a:rPr>
              <a:t>Космическое  яйцо</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Содержимое 2"/>
          <p:cNvSpPr>
            <a:spLocks noGrp="1"/>
          </p:cNvSpPr>
          <p:nvPr>
            <p:ph idx="1"/>
          </p:nvPr>
        </p:nvSpPr>
        <p:spPr>
          <a:xfrm>
            <a:off x="250825" y="549275"/>
            <a:ext cx="4392613" cy="6062663"/>
          </a:xfrm>
        </p:spPr>
        <p:txBody>
          <a:bodyPr/>
          <a:lstStyle/>
          <a:p>
            <a:pPr eaLnBrk="1" hangingPunct="1">
              <a:buFont typeface="Wingdings 2" pitchFamily="18" charset="2"/>
              <a:buNone/>
            </a:pPr>
            <a:r>
              <a:rPr lang="ru-RU" sz="2000" smtClean="0"/>
              <a:t>    </a:t>
            </a:r>
            <a:r>
              <a:rPr lang="ru-RU" sz="2400" smtClean="0"/>
              <a:t>Из яйца появляется демиург Брахма, который творит Вселенную. Он разбил яйцо, и оно распалось надвое. И стала верхняя его половина Небом, а нижняя — Землей. Между ними поместил Брахма воздушное пространство и положил начало времени. Потом создал Брахма живой дух, мысль и пять великих элементов: воздух, огонь, воду, землю и эфир. А после этого — богов, вечную жертву, три веды, планеты, моря, реки, людей.</a:t>
            </a:r>
            <a:endParaRPr lang="ru-RU" sz="2000" smtClean="0"/>
          </a:p>
          <a:p>
            <a:pPr eaLnBrk="1" hangingPunct="1"/>
            <a:endParaRPr lang="ru-RU" sz="2000" smtClean="0"/>
          </a:p>
        </p:txBody>
      </p:sp>
      <p:pic>
        <p:nvPicPr>
          <p:cNvPr id="19458" name="Рисунок 4" descr="брахма 2.jpg"/>
          <p:cNvPicPr>
            <a:picLocks noChangeAspect="1"/>
          </p:cNvPicPr>
          <p:nvPr/>
        </p:nvPicPr>
        <p:blipFill>
          <a:blip r:embed="rId2"/>
          <a:srcRect/>
          <a:stretch>
            <a:fillRect/>
          </a:stretch>
        </p:blipFill>
        <p:spPr bwMode="auto">
          <a:xfrm>
            <a:off x="4932363" y="549275"/>
            <a:ext cx="3908425" cy="5472113"/>
          </a:xfrm>
          <a:prstGeom prst="rect">
            <a:avLst/>
          </a:prstGeom>
          <a:noFill/>
          <a:ln w="9525">
            <a:noFill/>
            <a:miter lim="800000"/>
            <a:headEnd/>
            <a:tailEnd/>
          </a:ln>
        </p:spPr>
      </p:pic>
      <p:sp>
        <p:nvSpPr>
          <p:cNvPr id="19459" name="TextBox 5"/>
          <p:cNvSpPr txBox="1">
            <a:spLocks noChangeArrowheads="1"/>
          </p:cNvSpPr>
          <p:nvPr/>
        </p:nvSpPr>
        <p:spPr bwMode="auto">
          <a:xfrm>
            <a:off x="6372225" y="6165850"/>
            <a:ext cx="1422400" cy="460375"/>
          </a:xfrm>
          <a:prstGeom prst="rect">
            <a:avLst/>
          </a:prstGeom>
          <a:noFill/>
          <a:ln w="9525">
            <a:noFill/>
            <a:miter lim="800000"/>
            <a:headEnd/>
            <a:tailEnd/>
          </a:ln>
        </p:spPr>
        <p:txBody>
          <a:bodyPr wrap="none">
            <a:spAutoFit/>
          </a:bodyPr>
          <a:lstStyle/>
          <a:p>
            <a:r>
              <a:rPr lang="ru-RU" sz="2400">
                <a:latin typeface="Constantia" pitchFamily="18" charset="0"/>
              </a:rPr>
              <a:t>БРАХМА</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sz="4900" b="1" i="1" u="sng" dirty="0" smtClean="0">
                <a:solidFill>
                  <a:srgbClr val="FFFF00"/>
                </a:solidFill>
              </a:rPr>
              <a:t>Асуры, старшие братья богов</a:t>
            </a:r>
            <a:r>
              <a:rPr lang="ru-RU" dirty="0" smtClean="0"/>
              <a:t/>
            </a:r>
            <a:br>
              <a:rPr lang="ru-RU" dirty="0" smtClean="0"/>
            </a:br>
            <a:endParaRPr lang="ru-RU" dirty="0"/>
          </a:p>
        </p:txBody>
      </p:sp>
      <p:sp>
        <p:nvSpPr>
          <p:cNvPr id="20482" name="Содержимое 2"/>
          <p:cNvSpPr>
            <a:spLocks noGrp="1"/>
          </p:cNvSpPr>
          <p:nvPr>
            <p:ph idx="1"/>
          </p:nvPr>
        </p:nvSpPr>
        <p:spPr>
          <a:xfrm>
            <a:off x="250825" y="1196975"/>
            <a:ext cx="4537075" cy="5400675"/>
          </a:xfrm>
        </p:spPr>
        <p:txBody>
          <a:bodyPr/>
          <a:lstStyle/>
          <a:p>
            <a:pPr eaLnBrk="1" hangingPunct="1">
              <a:buFont typeface="Wingdings 2" pitchFamily="18" charset="2"/>
              <a:buNone/>
            </a:pPr>
            <a:r>
              <a:rPr lang="ru-RU" sz="1600" smtClean="0"/>
              <a:t>     Когда Брахма создал небо, и землю, и воздушное пространство и от сыновей его пошли все живые существа во вселенной, сам он, утомленный творением, удалился, а власть над мирами передал своим потомкам — богам и асурам.</a:t>
            </a:r>
          </a:p>
          <a:p>
            <a:pPr eaLnBrk="1" hangingPunct="1">
              <a:buFont typeface="Wingdings 2" pitchFamily="18" charset="2"/>
              <a:buNone/>
            </a:pPr>
            <a:r>
              <a:rPr lang="ru-RU" sz="1600" smtClean="0"/>
              <a:t>      Асуры были старшими братьями богов. Они были могучи и мудры и ведали тайны волшебства — майя, могли принимать различные образы или становиться невидимыми. Им принадлежали несметные сокровища, которые они хранили в своих твердынях в горных пещерах. И было у них три укрепленных города, сначала на небе, потом на земле: один из железа, другой из серебра, третий из золота; впоследствии они соединили эти три города в один, возвышающийся над землею; и они построили себе города в подземном царстве.</a:t>
            </a:r>
          </a:p>
          <a:p>
            <a:pPr eaLnBrk="1" hangingPunct="1"/>
            <a:endParaRPr lang="ru-RU" sz="1600" smtClean="0"/>
          </a:p>
        </p:txBody>
      </p:sp>
      <p:pic>
        <p:nvPicPr>
          <p:cNvPr id="20483" name="Рисунок 3" descr="асуры.jpg"/>
          <p:cNvPicPr>
            <a:picLocks noChangeAspect="1"/>
          </p:cNvPicPr>
          <p:nvPr/>
        </p:nvPicPr>
        <p:blipFill>
          <a:blip r:embed="rId2"/>
          <a:srcRect/>
          <a:stretch>
            <a:fillRect/>
          </a:stretch>
        </p:blipFill>
        <p:spPr bwMode="auto">
          <a:xfrm>
            <a:off x="4932363" y="1341438"/>
            <a:ext cx="4032250" cy="4679950"/>
          </a:xfrm>
          <a:prstGeom prst="rect">
            <a:avLst/>
          </a:prstGeom>
          <a:noFill/>
          <a:ln w="9525">
            <a:noFill/>
            <a:miter lim="800000"/>
            <a:headEnd/>
            <a:tailEnd/>
          </a:ln>
        </p:spPr>
      </p:pic>
      <p:sp>
        <p:nvSpPr>
          <p:cNvPr id="20484" name="TextBox 4"/>
          <p:cNvSpPr txBox="1">
            <a:spLocks noChangeArrowheads="1"/>
          </p:cNvSpPr>
          <p:nvPr/>
        </p:nvSpPr>
        <p:spPr bwMode="auto">
          <a:xfrm>
            <a:off x="6443663" y="6092825"/>
            <a:ext cx="1227137" cy="523875"/>
          </a:xfrm>
          <a:prstGeom prst="rect">
            <a:avLst/>
          </a:prstGeom>
          <a:noFill/>
          <a:ln w="9525">
            <a:noFill/>
            <a:miter lim="800000"/>
            <a:headEnd/>
            <a:tailEnd/>
          </a:ln>
        </p:spPr>
        <p:txBody>
          <a:bodyPr wrap="none">
            <a:spAutoFit/>
          </a:bodyPr>
          <a:lstStyle/>
          <a:p>
            <a:r>
              <a:rPr lang="ru-RU" sz="2800">
                <a:latin typeface="Constantia" pitchFamily="18" charset="0"/>
              </a:rPr>
              <a:t>Асуры</a:t>
            </a:r>
            <a:endParaRPr lang="ru-RU">
              <a:latin typeface="Constant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388" y="620713"/>
            <a:ext cx="4330700" cy="6064250"/>
          </a:xfrm>
        </p:spPr>
        <p:txBody>
          <a:bodyPr>
            <a:normAutofit fontScale="92500" lnSpcReduction="20000"/>
          </a:bodyPr>
          <a:lstStyle/>
          <a:p>
            <a:pPr marL="274320" indent="-274320" eaLnBrk="1" fontAlgn="auto" hangingPunct="1">
              <a:spcAft>
                <a:spcPts val="0"/>
              </a:spcAft>
              <a:buClr>
                <a:schemeClr val="accent3"/>
              </a:buClr>
              <a:buFont typeface="Wingdings 2"/>
              <a:buNone/>
              <a:defRPr/>
            </a:pPr>
            <a:r>
              <a:rPr lang="ru-RU" dirty="0" smtClean="0"/>
              <a:t>    Царем  асуров был </a:t>
            </a:r>
            <a:r>
              <a:rPr lang="ru-RU" dirty="0" err="1" smtClean="0"/>
              <a:t>Хираньякашипу</a:t>
            </a:r>
            <a:r>
              <a:rPr lang="ru-RU" dirty="0" smtClean="0"/>
              <a:t>, могущественный демон. Боги же избрали царем своим Индру. Некогда асуры были благочестивы и добродетельны, они соблюдали священные обряды, и счастье пребывало с ними. Но потом они возгордились своей силой и своей мудростью и склонились к злу; и счастье покинуло их и перешло к богам. Индра, властитель богов, сокрушил в битвах многих могучих асуров. </a:t>
            </a:r>
          </a:p>
          <a:p>
            <a:pPr marL="274320" indent="-274320" algn="just" eaLnBrk="1" fontAlgn="auto" hangingPunct="1">
              <a:spcAft>
                <a:spcPts val="0"/>
              </a:spcAft>
              <a:buClr>
                <a:schemeClr val="accent3"/>
              </a:buClr>
              <a:buFont typeface="Wingdings 2"/>
              <a:buNone/>
              <a:defRPr/>
            </a:pPr>
            <a:endParaRPr lang="ru-RU" dirty="0" smtClean="0"/>
          </a:p>
          <a:p>
            <a:pPr marL="274320" indent="-274320" eaLnBrk="1" fontAlgn="auto" hangingPunct="1">
              <a:spcAft>
                <a:spcPts val="0"/>
              </a:spcAft>
              <a:buClr>
                <a:schemeClr val="accent3"/>
              </a:buClr>
              <a:buFont typeface="Wingdings 2"/>
              <a:buChar char=""/>
              <a:defRPr/>
            </a:pPr>
            <a:endParaRPr lang="ru-RU" dirty="0"/>
          </a:p>
        </p:txBody>
      </p:sp>
      <p:pic>
        <p:nvPicPr>
          <p:cNvPr id="21506" name="Рисунок 3" descr="демон.jpg"/>
          <p:cNvPicPr>
            <a:picLocks noChangeAspect="1"/>
          </p:cNvPicPr>
          <p:nvPr/>
        </p:nvPicPr>
        <p:blipFill>
          <a:blip r:embed="rId2"/>
          <a:srcRect/>
          <a:stretch>
            <a:fillRect/>
          </a:stretch>
        </p:blipFill>
        <p:spPr bwMode="auto">
          <a:xfrm>
            <a:off x="4643438" y="620713"/>
            <a:ext cx="4176712" cy="5545137"/>
          </a:xfrm>
          <a:prstGeom prst="rect">
            <a:avLst/>
          </a:prstGeom>
          <a:noFill/>
          <a:ln w="9525">
            <a:noFill/>
            <a:miter lim="800000"/>
            <a:headEnd/>
            <a:tailEnd/>
          </a:ln>
        </p:spPr>
      </p:pic>
      <p:sp>
        <p:nvSpPr>
          <p:cNvPr id="21507" name="TextBox 4"/>
          <p:cNvSpPr txBox="1">
            <a:spLocks noChangeArrowheads="1"/>
          </p:cNvSpPr>
          <p:nvPr/>
        </p:nvSpPr>
        <p:spPr bwMode="auto">
          <a:xfrm>
            <a:off x="5867400" y="6237288"/>
            <a:ext cx="2073275" cy="400050"/>
          </a:xfrm>
          <a:prstGeom prst="rect">
            <a:avLst/>
          </a:prstGeom>
          <a:noFill/>
          <a:ln w="9525">
            <a:noFill/>
            <a:miter lim="800000"/>
            <a:headEnd/>
            <a:tailEnd/>
          </a:ln>
        </p:spPr>
        <p:txBody>
          <a:bodyPr wrap="none">
            <a:spAutoFit/>
          </a:bodyPr>
          <a:lstStyle/>
          <a:p>
            <a:r>
              <a:rPr lang="ru-RU" sz="2000">
                <a:latin typeface="Constantia" pitchFamily="18" charset="0"/>
              </a:rPr>
              <a:t>Хираньякашипу</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115</TotalTime>
  <Words>246</Words>
  <Application>Microsoft Office PowerPoint</Application>
  <PresentationFormat>Экран (4:3)</PresentationFormat>
  <Paragraphs>46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        </vt:lpstr>
      <vt:lpstr>Цель:</vt:lpstr>
      <vt:lpstr>Задачи:</vt:lpstr>
      <vt:lpstr>Презентация PowerPoint</vt:lpstr>
      <vt:lpstr>Мифы:</vt:lpstr>
      <vt:lpstr>Творение:</vt:lpstr>
      <vt:lpstr>Презентация PowerPoint</vt:lpstr>
      <vt:lpstr>Асуры, старшие братья богов </vt:lpstr>
      <vt:lpstr>Презентация PowerPoint</vt:lpstr>
      <vt:lpstr>Презентация PowerPoint</vt:lpstr>
      <vt:lpstr>Деяния Индры: </vt:lpstr>
      <vt:lpstr>Презентация PowerPoint</vt:lpstr>
      <vt:lpstr>  Сказание о происхождении смерти</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Алексей</dc:creator>
  <cp:lastModifiedBy>Admin</cp:lastModifiedBy>
  <cp:revision>16</cp:revision>
  <dcterms:created xsi:type="dcterms:W3CDTF">2013-05-09T18:57:52Z</dcterms:created>
  <dcterms:modified xsi:type="dcterms:W3CDTF">2015-10-16T07:41:33Z</dcterms:modified>
</cp:coreProperties>
</file>