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7" r:id="rId3"/>
    <p:sldId id="27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9" r:id="rId24"/>
    <p:sldId id="280" r:id="rId25"/>
    <p:sldId id="2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1A8E"/>
    <a:srgbClr val="F2D10E"/>
    <a:srgbClr val="49A939"/>
    <a:srgbClr val="0006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625D-F860-41BD-B6C9-1CADC6892AB5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1F5-5684-4780-9D4E-41DF31911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625D-F860-41BD-B6C9-1CADC6892AB5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1F5-5684-4780-9D4E-41DF31911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625D-F860-41BD-B6C9-1CADC6892AB5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1F5-5684-4780-9D4E-41DF31911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625D-F860-41BD-B6C9-1CADC6892AB5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1F5-5684-4780-9D4E-41DF31911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625D-F860-41BD-B6C9-1CADC6892AB5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1F5-5684-4780-9D4E-41DF31911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625D-F860-41BD-B6C9-1CADC6892AB5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1F5-5684-4780-9D4E-41DF31911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625D-F860-41BD-B6C9-1CADC6892AB5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1F5-5684-4780-9D4E-41DF31911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625D-F860-41BD-B6C9-1CADC6892AB5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1F5-5684-4780-9D4E-41DF31911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625D-F860-41BD-B6C9-1CADC6892AB5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1F5-5684-4780-9D4E-41DF31911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625D-F860-41BD-B6C9-1CADC6892AB5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81F5-5684-4780-9D4E-41DF31911A8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B625D-F860-41BD-B6C9-1CADC6892AB5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0F581F5-5684-4780-9D4E-41DF31911A8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2B625D-F860-41BD-B6C9-1CADC6892AB5}" type="datetimeFigureOut">
              <a:rPr lang="ru-RU" smtClean="0"/>
              <a:pPr/>
              <a:t>15.10.2015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0F581F5-5684-4780-9D4E-41DF31911A8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851648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Segoe Script" pitchFamily="34" charset="0"/>
              </a:rPr>
              <a:t>Деловая игра для педагогов</a:t>
            </a:r>
            <a:endParaRPr lang="ru-RU" dirty="0"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916832"/>
            <a:ext cx="8572560" cy="100811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Segoe Script" pitchFamily="34" charset="0"/>
              </a:rPr>
              <a:t>«Знатоки образования»</a:t>
            </a:r>
            <a:endParaRPr lang="ru-RU" sz="4800" dirty="0">
              <a:solidFill>
                <a:srgbClr val="C00000"/>
              </a:solidFill>
              <a:latin typeface="Segoe Scrip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71600" y="6165304"/>
            <a:ext cx="67129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Презентацию подготовили:  </a:t>
            </a:r>
            <a:r>
              <a:rPr lang="ru-RU" smtClean="0"/>
              <a:t>Корбелайнен Е.А. Кривцова </a:t>
            </a:r>
            <a:r>
              <a:rPr lang="ru-RU" dirty="0" smtClean="0"/>
              <a:t>Н. А.</a:t>
            </a:r>
            <a:endParaRPr lang="ru-RU" dirty="0"/>
          </a:p>
        </p:txBody>
      </p:sp>
      <p:pic>
        <p:nvPicPr>
          <p:cNvPr id="7" name="Picture 2" descr="http://lacomunicazione.myblog.it/media/00/02/15362066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48238" y="2589859"/>
            <a:ext cx="3672408" cy="3579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6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Задание  № 7 </a:t>
            </a:r>
            <a:r>
              <a:rPr lang="ru-RU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/>
            </a:r>
            <a:br>
              <a:rPr lang="ru-RU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</a:br>
            <a:r>
              <a:rPr lang="ru-RU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«Найдите правильный ответ»</a:t>
            </a:r>
            <a:endParaRPr lang="ru-RU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229600" cy="470823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  <a:latin typeface="Segoe Script" pitchFamily="34" charset="0"/>
            </a:endParaRPr>
          </a:p>
          <a:p>
            <a:pPr>
              <a:buNone/>
            </a:pPr>
            <a:r>
              <a:rPr lang="ru-RU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Вопрос 1</a:t>
            </a:r>
            <a:r>
              <a:rPr lang="ru-RU" sz="3200" dirty="0" smtClean="0">
                <a:solidFill>
                  <a:srgbClr val="FF0000"/>
                </a:solidFill>
                <a:latin typeface="Segoe Script" pitchFamily="34" charset="0"/>
              </a:rPr>
              <a:t>:  Какие требования включает в себя ФГОС ДО?</a:t>
            </a:r>
          </a:p>
          <a:p>
            <a:pPr algn="ctr"/>
            <a:endParaRPr lang="ru-RU" sz="3200" dirty="0" smtClean="0">
              <a:solidFill>
                <a:srgbClr val="FF0000"/>
              </a:solidFill>
              <a:latin typeface="Segoe Script" pitchFamily="34" charset="0"/>
            </a:endParaRP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sz="3000" dirty="0" smtClean="0">
                <a:latin typeface="Segoe Script" pitchFamily="34" charset="0"/>
              </a:rPr>
              <a:t>1) Требования к результатам освоения ООП ДО;</a:t>
            </a:r>
          </a:p>
          <a:p>
            <a:pPr lvl="0">
              <a:buNone/>
            </a:pPr>
            <a:r>
              <a:rPr lang="ru-RU" sz="3000" dirty="0" smtClean="0">
                <a:latin typeface="Segoe Script" pitchFamily="34" charset="0"/>
              </a:rPr>
              <a:t> 2) Требования к содержанию ООП ДО;</a:t>
            </a:r>
          </a:p>
          <a:p>
            <a:pPr lvl="0">
              <a:buNone/>
            </a:pPr>
            <a:r>
              <a:rPr lang="ru-RU" sz="3000" dirty="0" smtClean="0">
                <a:latin typeface="Segoe Script" pitchFamily="34" charset="0"/>
              </a:rPr>
              <a:t> 3) Требования к образовательным учреждениям.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Segoe Script" pitchFamily="34" charset="0"/>
              </a:rPr>
              <a:t> </a:t>
            </a:r>
          </a:p>
          <a:p>
            <a:pPr>
              <a:buNone/>
            </a:pPr>
            <a:r>
              <a:rPr lang="ru-RU" sz="3200" dirty="0" smtClean="0">
                <a:solidFill>
                  <a:srgbClr val="FF0000"/>
                </a:solidFill>
                <a:latin typeface="Segoe Script" pitchFamily="34" charset="0"/>
              </a:rPr>
              <a:t> </a:t>
            </a:r>
            <a:r>
              <a:rPr lang="ru-RU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Вопрос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2: </a:t>
            </a:r>
            <a:r>
              <a:rPr lang="ru-RU" sz="3200" dirty="0" smtClean="0">
                <a:solidFill>
                  <a:srgbClr val="FF0000"/>
                </a:solidFill>
                <a:latin typeface="Segoe Script" pitchFamily="34" charset="0"/>
              </a:rPr>
              <a:t>Кто обеспечивает разработку примерной основной образовательной программы дошкольного образования:</a:t>
            </a:r>
          </a:p>
          <a:p>
            <a:pPr algn="ctr">
              <a:buNone/>
            </a:pPr>
            <a:endParaRPr lang="ru-RU" sz="2800" dirty="0" smtClean="0">
              <a:solidFill>
                <a:srgbClr val="FF0000"/>
              </a:solidFill>
              <a:latin typeface="Segoe Script" pitchFamily="34" charset="0"/>
            </a:endParaRPr>
          </a:p>
          <a:p>
            <a:pPr lvl="0">
              <a:buNone/>
            </a:pPr>
            <a:r>
              <a:rPr lang="ru-RU" sz="2800" dirty="0" smtClean="0">
                <a:latin typeface="Segoe Script" pitchFamily="34" charset="0"/>
              </a:rPr>
              <a:t> 1)  Уполномоченные федеральные органы;</a:t>
            </a:r>
          </a:p>
          <a:p>
            <a:pPr lvl="0">
              <a:buNone/>
            </a:pPr>
            <a:r>
              <a:rPr lang="ru-RU" sz="2800" dirty="0" smtClean="0">
                <a:latin typeface="Segoe Script" pitchFamily="34" charset="0"/>
              </a:rPr>
              <a:t> 2)  Уполномоченные региональные органы;</a:t>
            </a:r>
          </a:p>
          <a:p>
            <a:pPr lvl="0">
              <a:buNone/>
            </a:pPr>
            <a:r>
              <a:rPr lang="ru-RU" sz="2800" dirty="0" smtClean="0">
                <a:latin typeface="Segoe Script" pitchFamily="34" charset="0"/>
              </a:rPr>
              <a:t> 3)  Образовательная организация.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857232"/>
            <a:ext cx="8572560" cy="571504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Вопрос 3:</a:t>
            </a:r>
            <a:r>
              <a:rPr lang="ru-RU" sz="3200" dirty="0" smtClean="0">
                <a:solidFill>
                  <a:srgbClr val="FF0000"/>
                </a:solidFill>
                <a:latin typeface="Segoe Script" pitchFamily="34" charset="0"/>
              </a:rPr>
              <a:t>  Как  определяется  среда, которая обеспечивает реализацию различных образовательных программ?</a:t>
            </a:r>
          </a:p>
          <a:p>
            <a:pPr algn="ctr">
              <a:buNone/>
            </a:pPr>
            <a:endParaRPr lang="ru-RU" dirty="0" smtClean="0">
              <a:solidFill>
                <a:srgbClr val="FF0000"/>
              </a:solidFill>
              <a:latin typeface="Segoe Script" pitchFamily="34" charset="0"/>
            </a:endParaRPr>
          </a:p>
          <a:p>
            <a:pPr lvl="0">
              <a:buNone/>
            </a:pPr>
            <a:r>
              <a:rPr lang="ru-RU" sz="3200" dirty="0" smtClean="0">
                <a:latin typeface="Segoe Script" pitchFamily="34" charset="0"/>
              </a:rPr>
              <a:t> </a:t>
            </a:r>
            <a:r>
              <a:rPr lang="ru-RU" sz="2800" dirty="0" smtClean="0">
                <a:latin typeface="Segoe Script" pitchFamily="34" charset="0"/>
              </a:rPr>
              <a:t>1)  Предметно-развивающая</a:t>
            </a:r>
          </a:p>
          <a:p>
            <a:pPr lvl="0">
              <a:buNone/>
            </a:pPr>
            <a:r>
              <a:rPr lang="ru-RU" sz="2800" dirty="0" smtClean="0">
                <a:latin typeface="Segoe Script" pitchFamily="34" charset="0"/>
              </a:rPr>
              <a:t> 2)  Предметно- пространственная;</a:t>
            </a:r>
          </a:p>
          <a:p>
            <a:pPr lvl="0">
              <a:buNone/>
            </a:pPr>
            <a:r>
              <a:rPr lang="ru-RU" sz="2800" dirty="0" smtClean="0">
                <a:latin typeface="Segoe Script" pitchFamily="34" charset="0"/>
              </a:rPr>
              <a:t> 3)  Развивающая   предметно- пространственная.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Вопрос 4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: </a:t>
            </a:r>
            <a:r>
              <a:rPr lang="ru-RU" sz="3200" dirty="0" smtClean="0">
                <a:solidFill>
                  <a:srgbClr val="FF0000"/>
                </a:solidFill>
                <a:latin typeface="Segoe Script" pitchFamily="34" charset="0"/>
              </a:rPr>
              <a:t>Какой должна быть развивающая  предметно-пространственная среда?</a:t>
            </a:r>
          </a:p>
          <a:p>
            <a:pPr algn="ctr">
              <a:buNone/>
            </a:pPr>
            <a:endParaRPr lang="ru-RU" sz="3200" dirty="0" smtClean="0">
              <a:solidFill>
                <a:srgbClr val="FF0000"/>
              </a:solidFill>
              <a:latin typeface="Segoe Script" pitchFamily="34" charset="0"/>
            </a:endParaRPr>
          </a:p>
          <a:p>
            <a:pPr lvl="0">
              <a:buNone/>
            </a:pPr>
            <a:r>
              <a:rPr lang="ru-RU" sz="3200" dirty="0" smtClean="0"/>
              <a:t> </a:t>
            </a:r>
            <a:r>
              <a:rPr lang="ru-RU" sz="2800" dirty="0" smtClean="0">
                <a:latin typeface="Segoe Script" pitchFamily="34" charset="0"/>
              </a:rPr>
              <a:t>1)   Безопасной;</a:t>
            </a:r>
          </a:p>
          <a:p>
            <a:pPr lvl="0">
              <a:buNone/>
            </a:pPr>
            <a:r>
              <a:rPr lang="ru-RU" sz="2800" dirty="0" smtClean="0">
                <a:latin typeface="Segoe Script" pitchFamily="34" charset="0"/>
              </a:rPr>
              <a:t> 2)  Трансформируемой;</a:t>
            </a:r>
          </a:p>
          <a:p>
            <a:pPr lvl="0">
              <a:buNone/>
            </a:pPr>
            <a:r>
              <a:rPr lang="ru-RU" sz="2800" dirty="0" smtClean="0">
                <a:latin typeface="Segoe Script" pitchFamily="34" charset="0"/>
              </a:rPr>
              <a:t> 3)  Доступной.</a:t>
            </a:r>
          </a:p>
          <a:p>
            <a:pPr algn="ctr">
              <a:buNone/>
            </a:pPr>
            <a:endParaRPr lang="ru-RU" sz="3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/>
          <a:lstStyle/>
          <a:p>
            <a:pPr>
              <a:buNone/>
            </a:pPr>
            <a:endParaRPr lang="ru-RU" sz="32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>
              <a:buNone/>
            </a:pPr>
            <a:r>
              <a:rPr lang="ru-RU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Вопрос </a:t>
            </a:r>
            <a:r>
              <a:rPr lang="ru-R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5 : </a:t>
            </a:r>
            <a:r>
              <a:rPr lang="ru-RU" sz="3200" dirty="0" smtClean="0">
                <a:solidFill>
                  <a:srgbClr val="FF0000"/>
                </a:solidFill>
                <a:latin typeface="Segoe Script" pitchFamily="34" charset="0"/>
              </a:rPr>
              <a:t>Сколько образовательных областей предусматривает ФГОС?</a:t>
            </a:r>
          </a:p>
          <a:p>
            <a:pPr>
              <a:buNone/>
            </a:pPr>
            <a:endParaRPr lang="ru-RU" sz="3200" dirty="0" smtClean="0">
              <a:solidFill>
                <a:srgbClr val="FF0000"/>
              </a:solidFill>
              <a:latin typeface="Segoe Script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1) 4;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2) 5;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3) 10.</a:t>
            </a:r>
          </a:p>
          <a:p>
            <a:pPr>
              <a:buNone/>
            </a:pPr>
            <a:endParaRPr lang="ru-RU" dirty="0"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sz="32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>
              <a:buNone/>
            </a:pPr>
            <a:r>
              <a:rPr lang="ru-RU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Вопрос 6</a:t>
            </a:r>
            <a:r>
              <a:rPr lang="ru-RU" sz="3200" dirty="0" smtClean="0">
                <a:solidFill>
                  <a:srgbClr val="FF0000"/>
                </a:solidFill>
                <a:latin typeface="Segoe Script" pitchFamily="34" charset="0"/>
              </a:rPr>
              <a:t>: Назовите недостающее по ФГОС направление развития и образования детей: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1)  социально-коммуникативное развитие;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2)  речевое развитие;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3)  художественно-эстетическое развитие;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4)  физическое развитие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Вопрос 7 : </a:t>
            </a:r>
            <a:r>
              <a:rPr lang="ru-RU" sz="3200" dirty="0" smtClean="0">
                <a:solidFill>
                  <a:srgbClr val="FF0000"/>
                </a:solidFill>
                <a:latin typeface="Segoe Script" pitchFamily="34" charset="0"/>
              </a:rPr>
              <a:t>Что не относится к видам детской деятельности для детей 3-8 лет?</a:t>
            </a:r>
            <a:endParaRPr lang="ru-RU" sz="2800" dirty="0" smtClean="0">
              <a:solidFill>
                <a:srgbClr val="FF0000"/>
              </a:solidFill>
              <a:latin typeface="Segoe Script" pitchFamily="34" charset="0"/>
            </a:endParaRPr>
          </a:p>
          <a:p>
            <a:pPr>
              <a:buNone/>
            </a:pPr>
            <a:endParaRPr lang="ru-RU" sz="2800" dirty="0" smtClean="0">
              <a:latin typeface="Segoe Script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1) манипулирование с предметами;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2) познавательно-исследовательская; 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3) восприятие художественной литературы и фольклора.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7150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8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Вопрос 8:</a:t>
            </a:r>
            <a:r>
              <a:rPr lang="ru-RU" sz="47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3800" dirty="0" smtClean="0">
                <a:solidFill>
                  <a:srgbClr val="FF0000"/>
                </a:solidFill>
                <a:latin typeface="Segoe Script" pitchFamily="34" charset="0"/>
              </a:rPr>
              <a:t>К какой образовательной области относится развитие общения и взаимодействия ребенка со взрослым и сверстниками?</a:t>
            </a:r>
            <a:endParaRPr lang="ru-RU" sz="2800" dirty="0" smtClean="0">
              <a:solidFill>
                <a:srgbClr val="FF0000"/>
              </a:solidFill>
              <a:latin typeface="Segoe Script" pitchFamily="34" charset="0"/>
            </a:endParaRPr>
          </a:p>
          <a:p>
            <a:pPr>
              <a:buNone/>
            </a:pPr>
            <a:r>
              <a:rPr lang="ru-RU" sz="2800" dirty="0" smtClean="0">
                <a:solidFill>
                  <a:srgbClr val="FF0000"/>
                </a:solidFill>
                <a:latin typeface="Segoe Script" pitchFamily="34" charset="0"/>
              </a:rPr>
              <a:t> 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1) социально-коммуникативное развитие;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2) познавательное развитие;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 3) речевое развитие;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4) художественно-эстетическое развитие; 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5) физическое развитие.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70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857916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67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Вопрос  9: </a:t>
            </a:r>
            <a:r>
              <a:rPr lang="ru-RU" sz="5800" dirty="0" smtClean="0">
                <a:solidFill>
                  <a:srgbClr val="FF0000"/>
                </a:solidFill>
                <a:latin typeface="Segoe Script" pitchFamily="34" charset="0"/>
              </a:rPr>
              <a:t>К какой образовательной области относится знакомство с книжной культурой, детской литературой?</a:t>
            </a:r>
          </a:p>
          <a:p>
            <a:pPr>
              <a:buNone/>
            </a:pPr>
            <a:r>
              <a:rPr lang="ru-RU" sz="4500" dirty="0" smtClean="0">
                <a:latin typeface="Segoe Script" pitchFamily="34" charset="0"/>
              </a:rPr>
              <a:t> </a:t>
            </a:r>
          </a:p>
          <a:p>
            <a:pPr>
              <a:buNone/>
            </a:pPr>
            <a:r>
              <a:rPr lang="ru-RU" sz="4500" dirty="0" smtClean="0">
                <a:latin typeface="Segoe Script" pitchFamily="34" charset="0"/>
              </a:rPr>
              <a:t> 1) социально-коммуникативное развитие;</a:t>
            </a:r>
          </a:p>
          <a:p>
            <a:pPr>
              <a:buNone/>
            </a:pPr>
            <a:r>
              <a:rPr lang="ru-RU" sz="4500" dirty="0" smtClean="0">
                <a:latin typeface="Segoe Script" pitchFamily="34" charset="0"/>
              </a:rPr>
              <a:t> </a:t>
            </a:r>
          </a:p>
          <a:p>
            <a:pPr>
              <a:buNone/>
            </a:pPr>
            <a:r>
              <a:rPr lang="ru-RU" sz="4500" dirty="0" smtClean="0">
                <a:latin typeface="Segoe Script" pitchFamily="34" charset="0"/>
              </a:rPr>
              <a:t> 2) познавательное развитие;</a:t>
            </a:r>
          </a:p>
          <a:p>
            <a:pPr>
              <a:buNone/>
            </a:pPr>
            <a:r>
              <a:rPr lang="ru-RU" sz="4500" dirty="0" smtClean="0">
                <a:latin typeface="Segoe Script" pitchFamily="34" charset="0"/>
              </a:rPr>
              <a:t> </a:t>
            </a:r>
          </a:p>
          <a:p>
            <a:pPr>
              <a:buNone/>
            </a:pPr>
            <a:r>
              <a:rPr lang="ru-RU" sz="4500" dirty="0" smtClean="0">
                <a:latin typeface="Segoe Script" pitchFamily="34" charset="0"/>
              </a:rPr>
              <a:t> 3) речевое развитие;</a:t>
            </a:r>
          </a:p>
          <a:p>
            <a:pPr>
              <a:buNone/>
            </a:pPr>
            <a:r>
              <a:rPr lang="ru-RU" sz="4500" dirty="0" smtClean="0">
                <a:latin typeface="Segoe Script" pitchFamily="34" charset="0"/>
              </a:rPr>
              <a:t> </a:t>
            </a:r>
          </a:p>
          <a:p>
            <a:pPr>
              <a:buNone/>
            </a:pPr>
            <a:r>
              <a:rPr lang="ru-RU" sz="4500" dirty="0" smtClean="0">
                <a:latin typeface="Segoe Script" pitchFamily="34" charset="0"/>
              </a:rPr>
              <a:t> 4) художественно-эстетическое развитие;</a:t>
            </a:r>
          </a:p>
          <a:p>
            <a:pPr>
              <a:buNone/>
            </a:pPr>
            <a:r>
              <a:rPr lang="ru-RU" sz="4500" dirty="0" smtClean="0">
                <a:latin typeface="Segoe Script" pitchFamily="34" charset="0"/>
              </a:rPr>
              <a:t> </a:t>
            </a:r>
          </a:p>
          <a:p>
            <a:pPr>
              <a:buNone/>
            </a:pPr>
            <a:r>
              <a:rPr lang="ru-RU" sz="4500" dirty="0" smtClean="0">
                <a:latin typeface="Segoe Script" pitchFamily="34" charset="0"/>
              </a:rPr>
              <a:t> 5) физическое развитие.</a:t>
            </a:r>
            <a:endParaRPr lang="ru-RU" dirty="0" smtClean="0">
              <a:latin typeface="Segoe Script" pitchFamily="34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Вопрос 10: </a:t>
            </a:r>
            <a:r>
              <a:rPr lang="ru-RU" sz="3200" dirty="0" smtClean="0">
                <a:solidFill>
                  <a:srgbClr val="FF0000"/>
                </a:solidFill>
                <a:latin typeface="Segoe Script" pitchFamily="34" charset="0"/>
              </a:rPr>
              <a:t>К какой образовательной области относится восприятие музыки, художественной литературы, фольклора?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1) социально-коммуникативное развитие;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2) познавательное развитие;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3) речевое развитие;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4) художественно-эстетическое развитие;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 5) физическое развитие.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2128"/>
          </a:xfrm>
        </p:spPr>
        <p:txBody>
          <a:bodyPr>
            <a:normAutofit/>
          </a:bodyPr>
          <a:lstStyle/>
          <a:p>
            <a:pPr algn="ctr"/>
            <a:r>
              <a:rPr lang="ru-RU" sz="6000" u="sng" dirty="0" smtClean="0">
                <a:latin typeface="Segoe Script" pitchFamily="34" charset="0"/>
              </a:rPr>
              <a:t>Задание № 1</a:t>
            </a:r>
            <a:endParaRPr lang="ru-RU" sz="6000" u="sng" dirty="0">
              <a:latin typeface="Segoe Script" pitchFamily="34" charset="0"/>
            </a:endParaRPr>
          </a:p>
        </p:txBody>
      </p:sp>
      <p:pic>
        <p:nvPicPr>
          <p:cNvPr id="5" name="Содержимое 4" descr="84tiIReV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3861048"/>
            <a:ext cx="4381500" cy="2831976"/>
          </a:xfrm>
        </p:spPr>
      </p:pic>
      <p:sp>
        <p:nvSpPr>
          <p:cNvPr id="4" name="Прямоугольник 3"/>
          <p:cNvSpPr/>
          <p:nvPr/>
        </p:nvSpPr>
        <p:spPr>
          <a:xfrm>
            <a:off x="650549" y="1340768"/>
            <a:ext cx="784291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solidFill>
                  <a:srgbClr val="C81A8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</a:rPr>
              <a:t>Придумайте название и девиз</a:t>
            </a:r>
          </a:p>
          <a:p>
            <a:pPr algn="ctr"/>
            <a:r>
              <a:rPr lang="ru-RU" sz="5400" b="1" cap="none" spc="50" dirty="0" smtClean="0">
                <a:ln w="11430"/>
                <a:solidFill>
                  <a:srgbClr val="C81A8E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egoe Script" pitchFamily="34" charset="0"/>
              </a:rPr>
              <a:t> своей команде</a:t>
            </a:r>
          </a:p>
          <a:p>
            <a:pPr algn="ctr"/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786478"/>
          </a:xfrm>
        </p:spPr>
        <p:txBody>
          <a:bodyPr/>
          <a:lstStyle/>
          <a:p>
            <a:pPr>
              <a:buNone/>
            </a:pPr>
            <a:endParaRPr lang="ru-RU" sz="3200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pPr>
              <a:buNone/>
            </a:pPr>
            <a:r>
              <a:rPr lang="ru-RU" sz="32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Вопрос 11</a:t>
            </a:r>
            <a:r>
              <a:rPr lang="ru-RU" sz="3200" dirty="0" smtClean="0">
                <a:solidFill>
                  <a:srgbClr val="FF0000"/>
                </a:solidFill>
                <a:latin typeface="Segoe Script" pitchFamily="34" charset="0"/>
              </a:rPr>
              <a:t>: На что не направлена педагогическая диагностика (мониторинг)?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а) индивидуализация образования;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б) итоговая диагностика к школе;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в) оптимизация работы с группой детей.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1510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5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Вопрос 12</a:t>
            </a:r>
            <a:r>
              <a:rPr lang="ru-RU" sz="3500" dirty="0" smtClean="0">
                <a:solidFill>
                  <a:srgbClr val="FF0000"/>
                </a:solidFill>
                <a:latin typeface="Segoe Script" pitchFamily="34" charset="0"/>
              </a:rPr>
              <a:t>:  На что направлена коррекционная работа и/или инклюзивное образование?</a:t>
            </a:r>
            <a:endParaRPr lang="ru-RU" dirty="0" smtClean="0"/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а) обеспечение коррекции нарушений развития различных категорий детей с ограниченными возможностями здоровья, оказание им квалифицированной помощи в освоении Программы;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б) квалифицированное медицинское обслуживание;</a:t>
            </a:r>
          </a:p>
          <a:p>
            <a:pPr>
              <a:buNone/>
            </a:pPr>
            <a:r>
              <a:rPr lang="ru-RU" sz="2800" dirty="0" smtClean="0">
                <a:latin typeface="Segoe Script" pitchFamily="34" charset="0"/>
              </a:rPr>
              <a:t>в) освоение детьми с ограниченными возможностями здоровья Программы, их разностороннее развитие с учетом возрастных и индивидуальных особенностей и особых образовательных потребностей, социальной адаптации.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72819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rgbClr val="C81A8E"/>
                </a:solidFill>
                <a:latin typeface="Segoe Script" pitchFamily="34" charset="0"/>
              </a:rPr>
              <a:t>Задание  № 8</a:t>
            </a:r>
            <a:r>
              <a:rPr lang="ru-RU" sz="4400" dirty="0" smtClean="0">
                <a:solidFill>
                  <a:srgbClr val="C81A8E"/>
                </a:solidFill>
              </a:rPr>
              <a:t> </a:t>
            </a:r>
            <a:r>
              <a:rPr lang="ru-RU" sz="4000" dirty="0" smtClean="0">
                <a:solidFill>
                  <a:srgbClr val="C81A8E"/>
                </a:solidFill>
              </a:rPr>
              <a:t/>
            </a:r>
            <a:br>
              <a:rPr lang="ru-RU" sz="4000" dirty="0" smtClean="0">
                <a:solidFill>
                  <a:srgbClr val="C81A8E"/>
                </a:solidFill>
              </a:rPr>
            </a:br>
            <a:r>
              <a:rPr lang="ru-RU" sz="4000" dirty="0" smtClean="0">
                <a:solidFill>
                  <a:srgbClr val="C81A8E"/>
                </a:solidFill>
                <a:latin typeface="Segoe Script" pitchFamily="34" charset="0"/>
              </a:rPr>
              <a:t>«Разгадайте ребусы»</a:t>
            </a:r>
            <a:r>
              <a:rPr lang="ru-RU" sz="2800" dirty="0" smtClean="0">
                <a:solidFill>
                  <a:srgbClr val="C81A8E"/>
                </a:solidFill>
                <a:latin typeface="Segoe Script" pitchFamily="34" charset="0"/>
              </a:rPr>
              <a:t/>
            </a:r>
            <a:br>
              <a:rPr lang="ru-RU" sz="2800" dirty="0" smtClean="0">
                <a:solidFill>
                  <a:srgbClr val="C81A8E"/>
                </a:solidFill>
                <a:latin typeface="Segoe Script" pitchFamily="34" charset="0"/>
              </a:rPr>
            </a:br>
            <a:endParaRPr lang="ru-RU" sz="2800" dirty="0">
              <a:solidFill>
                <a:srgbClr val="C81A8E"/>
              </a:solidFill>
              <a:latin typeface="Segoe Script" pitchFamily="34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916832"/>
            <a:ext cx="873466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836712"/>
            <a:ext cx="8671701" cy="5638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Segoe Script" pitchFamily="34" charset="0"/>
              </a:rPr>
              <a:t>Правильные ответы:</a:t>
            </a:r>
            <a:endParaRPr lang="ru-RU" sz="4400" dirty="0">
              <a:solidFill>
                <a:srgbClr val="FF0000"/>
              </a:solidFill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ru-RU" dirty="0" smtClean="0"/>
              <a:t>1. </a:t>
            </a:r>
            <a:r>
              <a:rPr lang="ru-RU" dirty="0" err="1" smtClean="0"/>
              <a:t>Асмолов</a:t>
            </a:r>
            <a:endParaRPr lang="ru-RU" dirty="0" smtClean="0"/>
          </a:p>
          <a:p>
            <a:pPr marL="514350" lvl="0" indent="-514350">
              <a:buNone/>
            </a:pPr>
            <a:r>
              <a:rPr lang="ru-RU" dirty="0" smtClean="0"/>
              <a:t>3. </a:t>
            </a:r>
            <a:r>
              <a:rPr lang="ru-RU" dirty="0" err="1" smtClean="0"/>
              <a:t>Скоролупова</a:t>
            </a:r>
            <a:endParaRPr lang="ru-RU" dirty="0" smtClean="0"/>
          </a:p>
          <a:p>
            <a:pPr marL="514350" lvl="0" indent="-514350">
              <a:buNone/>
            </a:pPr>
            <a:r>
              <a:rPr lang="ru-RU" dirty="0" smtClean="0"/>
              <a:t>5. Алиева</a:t>
            </a:r>
          </a:p>
          <a:p>
            <a:pPr marL="514350" lvl="0" indent="-514350">
              <a:buNone/>
            </a:pPr>
            <a:r>
              <a:rPr lang="ru-RU" dirty="0" smtClean="0"/>
              <a:t>7. Кондаков</a:t>
            </a:r>
          </a:p>
          <a:p>
            <a:pPr marL="514350" lvl="0" indent="-514350">
              <a:buNone/>
            </a:pPr>
            <a:r>
              <a:rPr lang="ru-RU" dirty="0" smtClean="0"/>
              <a:t>9. </a:t>
            </a:r>
            <a:r>
              <a:rPr lang="ru-RU" dirty="0" err="1" smtClean="0"/>
              <a:t>Бурлакова</a:t>
            </a:r>
            <a:endParaRPr lang="ru-RU" dirty="0" smtClean="0"/>
          </a:p>
          <a:p>
            <a:pPr marL="514350" lvl="0" indent="-51435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2. </a:t>
            </a:r>
            <a:r>
              <a:rPr lang="ru-RU" dirty="0" err="1" smtClean="0"/>
              <a:t>Волосовец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4. </a:t>
            </a:r>
            <a:r>
              <a:rPr lang="ru-RU" dirty="0" err="1" smtClean="0"/>
              <a:t>Пустыльник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6. Кучма</a:t>
            </a:r>
          </a:p>
          <a:p>
            <a:pPr>
              <a:buNone/>
            </a:pPr>
            <a:r>
              <a:rPr lang="ru-RU" dirty="0" smtClean="0"/>
              <a:t>8. Рубцов</a:t>
            </a:r>
          </a:p>
          <a:p>
            <a:pPr>
              <a:buNone/>
            </a:pPr>
            <a:r>
              <a:rPr lang="ru-RU" dirty="0" smtClean="0"/>
              <a:t>10. </a:t>
            </a:r>
            <a:r>
              <a:rPr lang="ru-RU" dirty="0" err="1" smtClean="0"/>
              <a:t>Загвоздкин</a:t>
            </a:r>
            <a:endParaRPr lang="ru-RU" dirty="0" smtClean="0"/>
          </a:p>
          <a:p>
            <a:pPr lvl="0"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295232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latin typeface="Segoe Script" pitchFamily="34" charset="0"/>
              </a:rPr>
              <a:t/>
            </a:r>
            <a:br>
              <a:rPr lang="ru-RU" sz="5400" dirty="0" smtClean="0">
                <a:latin typeface="Segoe Script" pitchFamily="34" charset="0"/>
              </a:rPr>
            </a:br>
            <a:r>
              <a:rPr lang="ru-RU" sz="5400" dirty="0" smtClean="0">
                <a:latin typeface="Segoe Script" pitchFamily="34" charset="0"/>
              </a:rPr>
              <a:t>Поздравляем!</a:t>
            </a:r>
            <a:br>
              <a:rPr lang="ru-RU" sz="5400" dirty="0" smtClean="0">
                <a:latin typeface="Segoe Script" pitchFamily="34" charset="0"/>
              </a:rPr>
            </a:br>
            <a:r>
              <a:rPr lang="ru-RU" sz="5400" dirty="0" smtClean="0">
                <a:latin typeface="Segoe Script" pitchFamily="34" charset="0"/>
              </a:rPr>
              <a:t>Теперь вы знатоки ФГОС</a:t>
            </a:r>
            <a:endParaRPr lang="ru-RU" sz="5400" dirty="0"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60998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solidFill>
                <a:srgbClr val="92D050"/>
              </a:solidFill>
              <a:latin typeface="Segoe Script" pitchFamily="34" charset="0"/>
            </a:endParaRPr>
          </a:p>
          <a:p>
            <a:pPr algn="ctr">
              <a:buNone/>
            </a:pPr>
            <a:endParaRPr lang="ru-RU" sz="3200" dirty="0">
              <a:solidFill>
                <a:srgbClr val="C81A8E"/>
              </a:solidFill>
              <a:latin typeface="Segoe Script" pitchFamily="34" charset="0"/>
            </a:endParaRPr>
          </a:p>
        </p:txBody>
      </p:sp>
      <p:pic>
        <p:nvPicPr>
          <p:cNvPr id="1026" name="Picture 2" descr="http://radiorivne.com.ua/images/3/4/viktoriny-dlja-detej-ljubiteli-pri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356992"/>
            <a:ext cx="6050667" cy="3168352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пользователь\Новая папка\Desktop\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124744"/>
            <a:ext cx="7028029" cy="5276428"/>
          </a:xfrm>
          <a:prstGeom prst="rect">
            <a:avLst/>
          </a:prstGeom>
          <a:noFill/>
        </p:spPr>
      </p:pic>
      <p:pic>
        <p:nvPicPr>
          <p:cNvPr id="1026" name="Picture 2" descr="C:\Users\пользователь\Новая папка\Desktop\i (1)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4005064"/>
            <a:ext cx="4032448" cy="262980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ru-RU" sz="6000" u="sng" dirty="0" smtClean="0">
                <a:solidFill>
                  <a:schemeClr val="accent5">
                    <a:lumMod val="50000"/>
                  </a:schemeClr>
                </a:solidFill>
                <a:latin typeface="Segoe Script" pitchFamily="34" charset="0"/>
              </a:rPr>
              <a:t>Задание № 2</a:t>
            </a:r>
            <a:endParaRPr lang="ru-RU" sz="6000" u="sng" dirty="0">
              <a:solidFill>
                <a:schemeClr val="accent5">
                  <a:lumMod val="50000"/>
                </a:schemeClr>
              </a:solidFill>
              <a:latin typeface="Segoe Scrip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8"/>
          </a:xfrm>
          <a:ln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6000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Задание № 3</a:t>
            </a:r>
            <a:endParaRPr lang="ru-RU" sz="60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4000" dirty="0" smtClean="0">
              <a:latin typeface="Segoe Script" pitchFamily="34" charset="0"/>
            </a:endParaRPr>
          </a:p>
          <a:p>
            <a:pPr algn="ctr">
              <a:buNone/>
            </a:pPr>
            <a:r>
              <a:rPr lang="ru-RU" sz="4000" dirty="0" smtClean="0">
                <a:latin typeface="Segoe Script" pitchFamily="34" charset="0"/>
              </a:rPr>
              <a:t>Подберите синоним слова</a:t>
            </a:r>
          </a:p>
          <a:p>
            <a:pPr algn="ctr">
              <a:buNone/>
            </a:pPr>
            <a:endParaRPr lang="ru-RU" sz="4000" dirty="0" smtClean="0">
              <a:latin typeface="Segoe Script" pitchFamily="34" charset="0"/>
            </a:endParaRPr>
          </a:p>
          <a:p>
            <a:pPr algn="ctr">
              <a:buNone/>
            </a:pPr>
            <a:endParaRPr lang="ru-RU" dirty="0" smtClean="0">
              <a:latin typeface="Segoe Script" pitchFamily="34" charset="0"/>
            </a:endParaRPr>
          </a:p>
          <a:p>
            <a:pPr algn="ctr">
              <a:buNone/>
            </a:pPr>
            <a:endParaRPr lang="ru-RU" dirty="0">
              <a:latin typeface="Segoe Script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0911370">
            <a:off x="37490" y="3622678"/>
            <a:ext cx="6357118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«СТАНДАРТ»</a:t>
            </a:r>
            <a:endParaRPr lang="ru-RU" sz="5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14942" y="4000504"/>
            <a:ext cx="3714776" cy="25128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6000" u="sng" dirty="0" smtClean="0">
                <a:solidFill>
                  <a:srgbClr val="49A93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Задание  № 4</a:t>
            </a:r>
            <a:endParaRPr lang="ru-RU" sz="6000" u="sng" dirty="0">
              <a:solidFill>
                <a:srgbClr val="49A93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rgbClr val="FF0000"/>
                </a:solidFill>
                <a:latin typeface="Segoe Script" pitchFamily="34" charset="0"/>
              </a:rPr>
              <a:t>Сформулируйте задачу, </a:t>
            </a:r>
            <a:r>
              <a:rPr lang="ru-RU" sz="3200" dirty="0" smtClean="0">
                <a:solidFill>
                  <a:srgbClr val="FF0000"/>
                </a:solidFill>
                <a:latin typeface="Segoe Script" pitchFamily="34" charset="0"/>
              </a:rPr>
              <a:t>определенную стандартом</a:t>
            </a:r>
          </a:p>
        </p:txBody>
      </p:sp>
      <p:sp>
        <p:nvSpPr>
          <p:cNvPr id="20" name="Прямоугольник 19"/>
          <p:cNvSpPr/>
          <p:nvPr/>
        </p:nvSpPr>
        <p:spPr>
          <a:xfrm rot="20643981">
            <a:off x="243709" y="2780898"/>
            <a:ext cx="2646502" cy="5847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rgbClr val="49A939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 том числе</a:t>
            </a:r>
            <a:endParaRPr lang="ru-RU" sz="3200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rgbClr val="49A939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 rot="307305">
            <a:off x="2853853" y="2821259"/>
            <a:ext cx="1875482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их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tx2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096378">
            <a:off x="5213086" y="3024464"/>
            <a:ext cx="3840399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70C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эмоционального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70C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57159" y="3429000"/>
            <a:ext cx="328614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здоровья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0800000" flipV="1">
            <a:off x="3286116" y="3326784"/>
            <a:ext cx="342902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благополучия</a:t>
            </a:r>
            <a:endParaRPr lang="ru-RU" sz="3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105493">
            <a:off x="500034" y="4143380"/>
            <a:ext cx="161896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rgbClr val="7030A0"/>
                </a:solidFill>
                <a:effectLst/>
              </a:rPr>
              <a:t>детей</a:t>
            </a:r>
            <a:endParaRPr lang="ru-RU" sz="3200" b="1" cap="none" spc="0" dirty="0">
              <a:ln w="50800"/>
              <a:solidFill>
                <a:srgbClr val="7030A0"/>
              </a:solidFill>
              <a:effectLst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714612" y="4071942"/>
            <a:ext cx="6383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и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3500430" y="4143380"/>
            <a:ext cx="37987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cap="all" spc="0" dirty="0" smtClean="0">
                <a:ln/>
                <a:solidFill>
                  <a:srgbClr val="FFFF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укрепление</a:t>
            </a:r>
            <a:endParaRPr lang="ru-RU" sz="5400" b="1" cap="all" spc="0" dirty="0">
              <a:ln/>
              <a:solidFill>
                <a:srgbClr val="FFFF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85720" y="5072074"/>
            <a:ext cx="371477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chemeClr val="accent5">
                    <a:lumMod val="7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психического</a:t>
            </a:r>
            <a:endParaRPr lang="ru-RU" sz="5400" b="1" cap="none" spc="0" dirty="0">
              <a:ln w="11430"/>
              <a:solidFill>
                <a:schemeClr val="accent5">
                  <a:lumMod val="7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20523725">
            <a:off x="3285209" y="5217890"/>
            <a:ext cx="29482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Segoe Script" pitchFamily="34" charset="0"/>
              </a:rPr>
              <a:t>охрана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4929190" y="5786454"/>
            <a:ext cx="380450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6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физического</a:t>
            </a:r>
            <a:endParaRPr lang="ru-RU" sz="36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7572396" y="4429132"/>
            <a:ext cx="761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rgbClr val="FFC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</a:t>
            </a:r>
            <a:endParaRPr lang="ru-RU" sz="5400" b="1" cap="all" spc="0" dirty="0">
              <a:ln/>
              <a:solidFill>
                <a:srgbClr val="FFC000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Правильный ответ :</a:t>
            </a:r>
            <a:endParaRPr lang="ru-RU" b="1" u="sng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Segoe Script" pitchFamily="34" charset="0"/>
              </a:rPr>
              <a:t>Охрана и укрепление физического и психического здоровья детей, в том числе их эмоционального благополучия</a:t>
            </a:r>
            <a:endParaRPr lang="ru-RU" sz="44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72560" cy="1347046"/>
          </a:xfrm>
        </p:spPr>
        <p:txBody>
          <a:bodyPr>
            <a:noAutofit/>
          </a:bodyPr>
          <a:lstStyle/>
          <a:p>
            <a:pPr algn="ctr"/>
            <a:r>
              <a:rPr lang="ru-RU" sz="60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Задание  № 5</a:t>
            </a:r>
            <a:r>
              <a:rPr lang="ru-RU" sz="3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/>
            </a:r>
            <a:br>
              <a:rPr lang="ru-RU" sz="3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</a:br>
            <a:r>
              <a:rPr lang="ru-RU" sz="3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3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« Круговорот цифр ».</a:t>
            </a:r>
            <a:endParaRPr lang="ru-RU" sz="3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3328982" cy="4214842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ФГОС ДО</a:t>
            </a:r>
          </a:p>
          <a:p>
            <a:pPr>
              <a:buNone/>
            </a:pPr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САНПИН 2.4.1.3049-13" «Санитарно-эпидемиологические требования к устройству. Содержанию и организации режима работы дошкольных образовательных организаций»</a:t>
            </a:r>
          </a:p>
          <a:p>
            <a:pPr marL="0" indent="0">
              <a:buFont typeface="Wingdings" pitchFamily="2" charset="2"/>
              <a:buChar char="q"/>
            </a:pPr>
            <a:endParaRPr lang="ru-RU" sz="2800" dirty="0" smtClean="0"/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 ФЗ «Об образовании в Российской Федерации»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1785926"/>
            <a:ext cx="4429156" cy="4134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endParaRPr lang="ru-RU" sz="2000" dirty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 </a:t>
            </a:r>
            <a:r>
              <a:rPr lang="en-US" sz="2000" dirty="0" smtClean="0"/>
              <a:t> </a:t>
            </a:r>
            <a:r>
              <a:rPr lang="en-US" sz="2000" dirty="0"/>
              <a:t>29.12.2012 N 273-</a:t>
            </a:r>
            <a:r>
              <a:rPr lang="ru-RU" sz="2000" dirty="0"/>
              <a:t>ФЗ</a:t>
            </a:r>
          </a:p>
          <a:p>
            <a:pPr>
              <a:buFont typeface="Wingdings" pitchFamily="2" charset="2"/>
              <a:buChar char="q"/>
            </a:pPr>
            <a:endParaRPr lang="ru-RU" sz="2000" dirty="0"/>
          </a:p>
          <a:p>
            <a:pPr>
              <a:buFont typeface="Wingdings" pitchFamily="2" charset="2"/>
              <a:buChar char="q"/>
            </a:pPr>
            <a:endParaRPr lang="ru-RU" sz="2000" dirty="0" smtClean="0"/>
          </a:p>
          <a:p>
            <a:pPr>
              <a:buFont typeface="Wingdings" pitchFamily="2" charset="2"/>
              <a:buChar char="q"/>
            </a:pPr>
            <a:endParaRPr lang="ru-RU" sz="2000" dirty="0"/>
          </a:p>
          <a:p>
            <a:pPr>
              <a:buFont typeface="Wingdings" pitchFamily="2" charset="2"/>
              <a:buChar char="q"/>
            </a:pPr>
            <a:r>
              <a:rPr lang="ru-RU" sz="2000" dirty="0" smtClean="0"/>
              <a:t>   15.05.2013 </a:t>
            </a:r>
            <a:r>
              <a:rPr lang="ru-RU" sz="2000" dirty="0"/>
              <a:t>N 26.                                                                  </a:t>
            </a:r>
            <a:r>
              <a:rPr lang="ru-RU" sz="2000" dirty="0" smtClean="0"/>
              <a:t>     </a:t>
            </a:r>
          </a:p>
          <a:p>
            <a:r>
              <a:rPr lang="ru-RU" sz="2000" dirty="0" smtClean="0"/>
              <a:t>      Начало </a:t>
            </a:r>
            <a:r>
              <a:rPr lang="ru-RU" sz="2000" dirty="0"/>
              <a:t>действия документа-  </a:t>
            </a:r>
            <a:endParaRPr lang="ru-RU" sz="2000" dirty="0" smtClean="0"/>
          </a:p>
          <a:p>
            <a:r>
              <a:rPr lang="ru-RU" sz="2000" dirty="0"/>
              <a:t> </a:t>
            </a:r>
            <a:r>
              <a:rPr lang="ru-RU" sz="2000" dirty="0" smtClean="0"/>
              <a:t>      30.07.2013</a:t>
            </a:r>
            <a:endParaRPr lang="ru-RU" sz="2000" dirty="0"/>
          </a:p>
          <a:p>
            <a:pPr>
              <a:buFont typeface="Wingdings" pitchFamily="2" charset="2"/>
              <a:buChar char="q"/>
            </a:pPr>
            <a:endParaRPr lang="ru-RU" sz="2000" dirty="0"/>
          </a:p>
          <a:p>
            <a:pPr>
              <a:buFont typeface="Wingdings" pitchFamily="2" charset="2"/>
              <a:buChar char="q"/>
            </a:pPr>
            <a:endParaRPr lang="ru-RU" sz="2000" dirty="0" smtClean="0"/>
          </a:p>
          <a:p>
            <a:pPr>
              <a:buFont typeface="Wingdings" pitchFamily="2" charset="2"/>
              <a:buChar char="q"/>
            </a:pPr>
            <a:endParaRPr lang="ru-RU" sz="2000" dirty="0"/>
          </a:p>
          <a:p>
            <a:pPr>
              <a:buFont typeface="Wingdings" pitchFamily="2" charset="2"/>
              <a:buChar char="q"/>
            </a:pPr>
            <a:r>
              <a:rPr lang="ru-RU" sz="2000" dirty="0"/>
              <a:t>  </a:t>
            </a:r>
            <a:r>
              <a:rPr lang="ru-RU" sz="2000" dirty="0" smtClean="0"/>
              <a:t> от </a:t>
            </a:r>
            <a:r>
              <a:rPr lang="ru-RU" sz="2000" dirty="0"/>
              <a:t>17.10.2013 </a:t>
            </a:r>
            <a:r>
              <a:rPr lang="en-US" sz="2000" dirty="0"/>
              <a:t>N 1155</a:t>
            </a:r>
            <a:endParaRPr lang="ru-RU" sz="20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572560" cy="1643074"/>
          </a:xfrm>
        </p:spPr>
        <p:txBody>
          <a:bodyPr>
            <a:noAutofit/>
          </a:bodyPr>
          <a:lstStyle/>
          <a:p>
            <a:pPr algn="ctr"/>
            <a:r>
              <a:rPr lang="ru-RU" sz="6000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Задание № 5</a:t>
            </a:r>
            <a: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/>
            </a:r>
            <a:br>
              <a:rPr lang="ru-RU" sz="40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</a:br>
            <a:r>
              <a:rPr lang="ru-RU" sz="480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4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Правильный ответ :</a:t>
            </a:r>
            <a:endParaRPr lang="ru-RU" sz="3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71678"/>
            <a:ext cx="3286148" cy="4143404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sz="2400" dirty="0" smtClean="0"/>
              <a:t>ФГОС ДО</a:t>
            </a:r>
          </a:p>
          <a:p>
            <a:pPr marL="0" indent="0">
              <a:buFont typeface="Wingdings" pitchFamily="2" charset="2"/>
              <a:buChar char="q"/>
            </a:pPr>
            <a:endParaRPr lang="ru-RU" sz="2400" dirty="0" smtClean="0"/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САНПИН 2.4.1.3049-13" «Санитарно-эпидемиологические требования к устройству. Содержанию и организации режима работы дошкольных образовательных организаций»</a:t>
            </a:r>
          </a:p>
          <a:p>
            <a:pPr marL="0" indent="0">
              <a:buFont typeface="Wingdings" pitchFamily="2" charset="2"/>
              <a:buChar char="q"/>
            </a:pPr>
            <a:endParaRPr lang="ru-RU" sz="2400" dirty="0" smtClean="0"/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 ФЗ «Об образовании в Российской Федерации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357686" y="2071678"/>
            <a:ext cx="442915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dirty="0" smtClean="0"/>
              <a:t> 29.12.2012 N 273-</a:t>
            </a:r>
            <a:r>
              <a:rPr lang="ru-RU" dirty="0" smtClean="0"/>
              <a:t>ФЗ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  15.05.2013 N 26.                                                                       </a:t>
            </a:r>
          </a:p>
          <a:p>
            <a:r>
              <a:rPr lang="ru-RU" dirty="0" smtClean="0"/>
              <a:t>      Начало действия документа-  </a:t>
            </a:r>
          </a:p>
          <a:p>
            <a:r>
              <a:rPr lang="ru-RU" dirty="0" smtClean="0"/>
              <a:t>       30.07.2013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  от 17.10.2013 </a:t>
            </a:r>
            <a:r>
              <a:rPr lang="en-US" dirty="0" smtClean="0"/>
              <a:t>N 1155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2107389" y="3178967"/>
            <a:ext cx="3000396" cy="1214446"/>
          </a:xfrm>
          <a:prstGeom prst="straightConnector1">
            <a:avLst/>
          </a:prstGeom>
          <a:ln w="762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 flipH="1" flipV="1">
            <a:off x="2214546" y="3500438"/>
            <a:ext cx="3214710" cy="928694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2714612" y="3857628"/>
            <a:ext cx="1928826" cy="214314"/>
          </a:xfrm>
          <a:prstGeom prst="straightConnector1">
            <a:avLst/>
          </a:prstGeom>
          <a:ln w="762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4899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Задание  № 6</a:t>
            </a:r>
            <a:r>
              <a:rPr lang="ru-RU" sz="6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/>
            </a:r>
            <a:br>
              <a:rPr lang="ru-RU" sz="6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</a:br>
            <a:r>
              <a:rPr lang="ru-RU" sz="6000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«Паутинка ФГОС»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857364"/>
            <a:ext cx="28479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1714488"/>
            <a:ext cx="3071834" cy="2852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74" y="1785926"/>
            <a:ext cx="2643206" cy="26946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85720" y="4643446"/>
            <a:ext cx="2571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- Рассматривание детства как периода значимого самого по себе, без всяких условий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286116" y="4643446"/>
            <a:ext cx="2071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Объединение в единое целое отдельных частей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857884" y="4272677"/>
            <a:ext cx="30718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 </a:t>
            </a:r>
            <a:r>
              <a:rPr lang="ru-RU" dirty="0" smtClean="0"/>
              <a:t>- система </a:t>
            </a:r>
            <a:r>
              <a:rPr lang="ru-RU" dirty="0"/>
              <a:t>взглядов, выражающая определенный способ видения ("точку зрения"), понимания, трактовки каких-либо предметов, явлений, процессов 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388</TotalTime>
  <Words>550</Words>
  <Application>Microsoft Office PowerPoint</Application>
  <PresentationFormat>Экран (4:3)</PresentationFormat>
  <Paragraphs>162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Деловая игра для педагогов</vt:lpstr>
      <vt:lpstr>Задание № 1</vt:lpstr>
      <vt:lpstr>Задание № 2</vt:lpstr>
      <vt:lpstr>Задание № 3</vt:lpstr>
      <vt:lpstr>Задание  № 4</vt:lpstr>
      <vt:lpstr>Правильный ответ :</vt:lpstr>
      <vt:lpstr>Задание  № 5  « Круговорот цифр ».</vt:lpstr>
      <vt:lpstr>Задание № 5  Правильный ответ :</vt:lpstr>
      <vt:lpstr>Задание  № 6 «Паутинка ФГОС»</vt:lpstr>
      <vt:lpstr>Задание  № 7  «Найдите правильный ответ»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Задание  № 8  «Разгадайте ребусы» </vt:lpstr>
      <vt:lpstr>Слайд 23</vt:lpstr>
      <vt:lpstr>Правильные ответы:</vt:lpstr>
      <vt:lpstr> Поздравляем! Теперь вы знатоки ФГОС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Деловая игра для педагогов</dc:title>
  <dc:creator>Катюша</dc:creator>
  <cp:lastModifiedBy>Катюша</cp:lastModifiedBy>
  <cp:revision>43</cp:revision>
  <dcterms:created xsi:type="dcterms:W3CDTF">2015-02-24T16:18:47Z</dcterms:created>
  <dcterms:modified xsi:type="dcterms:W3CDTF">2015-10-15T19:50:51Z</dcterms:modified>
</cp:coreProperties>
</file>