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3" r:id="rId2"/>
    <p:sldId id="276" r:id="rId3"/>
    <p:sldId id="275" r:id="rId4"/>
    <p:sldId id="274" r:id="rId5"/>
    <p:sldId id="273" r:id="rId6"/>
    <p:sldId id="272" r:id="rId7"/>
    <p:sldId id="281" r:id="rId8"/>
    <p:sldId id="280" r:id="rId9"/>
    <p:sldId id="279" r:id="rId10"/>
    <p:sldId id="271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F8AB0-6BA2-4704-BDF0-F4B94BF06456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25795-4FF1-4063-9C90-EB8FD4AB2D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5795-4FF1-4063-9C90-EB8FD4AB2D0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25795-4FF1-4063-9C90-EB8FD4AB2D0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2F85B-852A-4AE5-BEE9-B4D0BFFC56D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F0521-2D15-40CA-8357-86F751E99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arhive.altaypressa.ru/uploads/1246870346.jpg" TargetMode="External"/><Relationship Id="rId7" Type="http://schemas.openxmlformats.org/officeDocument/2006/relationships/hyperlink" Target="http://www.nnov.ru/bt/files/catalog/2009/05/5745_img2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image" Target="../media/image5.jpeg"/><Relationship Id="rId5" Type="http://schemas.openxmlformats.org/officeDocument/2006/relationships/hyperlink" Target="http://www.elec.ru/files/078/1079078538/picture/mzm.jpg" TargetMode="External"/><Relationship Id="rId10" Type="http://schemas.openxmlformats.org/officeDocument/2006/relationships/hyperlink" Target="http://s57.radikal.ru/i155/0809/70/d4b005f0a541.jpg" TargetMode="External"/><Relationship Id="rId4" Type="http://schemas.openxmlformats.org/officeDocument/2006/relationships/image" Target="../media/image1.jpeg"/><Relationship Id="rId9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slando.spb.ru/photos/live/27/nabor_chaynyh_serebryanyh_lozhek_16679627_1_F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b2b-traders.com/pictures/offers/offer1491_f.jpg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uralsantehnik.ru/smeg/88552_img.jp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topi.ru/imgprods3/1881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belarus.shop.by/pics/items/VITEK-VT-1140-300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hyperlink" Target="http://best.co.ua/technics/published/publicdata/BESTHOME/attachments/SC/products_pictures/TEFAL%20FV%205266_enl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013.radikal.ru/0901/8f/c0d1723b0307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://miracleinphoto.ucoz.ru/_pu/0/23899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dic.academic.ru/pictures/wiki/files/83/SMAW_welding_navy_ncs.jpg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polymer-torg.ru/upload/board_photo/nagrevateli_i_holodilniki_ftoroplastovue.jpg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pit.dirty.ru/dirty/1/2009/10/17/17517-175333-3b4c3819c74db7520e47636e0c927474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s57.radikal.ru/i155/0809/70/d4b005f0a541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auram.ru/files/884_74_5_electra_b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785786" y="1285860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14480" y="2500306"/>
            <a:ext cx="7286676" cy="1588"/>
          </a:xfrm>
          <a:prstGeom prst="line">
            <a:avLst/>
          </a:prstGeom>
          <a:ln w="168275" cmpd="tri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2500298" y="285728"/>
            <a:ext cx="6429420" cy="1928826"/>
          </a:xfrm>
          <a:prstGeom prst="snip1Rect">
            <a:avLst>
              <a:gd name="adj" fmla="val 21393"/>
            </a:avLst>
          </a:prstGeom>
          <a:solidFill>
            <a:schemeClr val="bg1">
              <a:lumMod val="85000"/>
            </a:schemeClr>
          </a:solidFill>
          <a:ln w="101600" cmpd="dbl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LLTQCNDBZ </a:t>
            </a:r>
            <a:endParaRPr lang="ru-RU" dirty="0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4214810" y="2928934"/>
            <a:ext cx="4714908" cy="3429024"/>
          </a:xfrm>
          <a:prstGeom prst="snip1Rect">
            <a:avLst>
              <a:gd name="adj" fmla="val 21393"/>
            </a:avLst>
          </a:prstGeom>
          <a:solidFill>
            <a:schemeClr val="bg1">
              <a:lumMod val="85000"/>
            </a:schemeClr>
          </a:solidFill>
          <a:ln w="101600" cmpd="dbl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357554" y="357166"/>
            <a:ext cx="46769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ДЕЙСТВИЯ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ЭЛЕКТРИЧЕСКОГО</a:t>
            </a:r>
            <a:r>
              <a:rPr lang="ru-RU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ТОКА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4" descr="Картинка 2 из 1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71736" y="3357562"/>
            <a:ext cx="1423953" cy="2891274"/>
          </a:xfrm>
          <a:prstGeom prst="rect">
            <a:avLst/>
          </a:prstGeom>
          <a:noFill/>
          <a:ln w="63500" cmpd="dbl">
            <a:solidFill>
              <a:schemeClr val="accent5">
                <a:lumMod val="75000"/>
              </a:schemeClr>
            </a:solidFill>
          </a:ln>
        </p:spPr>
      </p:pic>
      <p:pic>
        <p:nvPicPr>
          <p:cNvPr id="14" name="Picture 2" descr="Картинка 88 из 1953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5286388"/>
            <a:ext cx="1428760" cy="1399602"/>
          </a:xfrm>
          <a:prstGeom prst="snip1Rect">
            <a:avLst>
              <a:gd name="adj" fmla="val 0"/>
            </a:avLst>
          </a:prstGeom>
          <a:noFill/>
          <a:ln w="60325" cmpd="dbl">
            <a:solidFill>
              <a:schemeClr val="accent5">
                <a:lumMod val="75000"/>
              </a:schemeClr>
            </a:solidFill>
          </a:ln>
        </p:spPr>
      </p:pic>
      <p:pic>
        <p:nvPicPr>
          <p:cNvPr id="17" name="Picture 2" descr="Картинка 10 из 141399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1" y="2857496"/>
            <a:ext cx="1453327" cy="2214578"/>
          </a:xfrm>
          <a:prstGeom prst="rect">
            <a:avLst/>
          </a:prstGeom>
          <a:noFill/>
          <a:ln w="60325" cmpd="dbl">
            <a:solidFill>
              <a:schemeClr val="accent5">
                <a:lumMod val="75000"/>
              </a:schemeClr>
            </a:solidFill>
          </a:ln>
        </p:spPr>
      </p:pic>
      <p:pic>
        <p:nvPicPr>
          <p:cNvPr id="12" name="Picture 2" descr="C:\Documents and Settings\Admin\Рабочий стол\electrician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571480"/>
            <a:ext cx="2136946" cy="1357322"/>
          </a:xfrm>
          <a:prstGeom prst="rect">
            <a:avLst/>
          </a:prstGeom>
          <a:noFill/>
        </p:spPr>
      </p:pic>
      <p:pic>
        <p:nvPicPr>
          <p:cNvPr id="18" name="Picture 8" descr="Картинка 1 из 5768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43438" y="3143248"/>
            <a:ext cx="3643338" cy="30968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43108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143272" cy="457203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857620" y="1214422"/>
            <a:ext cx="5000660" cy="1857388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3857620" y="3357562"/>
            <a:ext cx="5000660" cy="3214710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889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4" descr="Картинка 8 из 9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3786190"/>
            <a:ext cx="1928826" cy="2571768"/>
          </a:xfrm>
          <a:prstGeom prst="rect">
            <a:avLst/>
          </a:prstGeom>
          <a:noFill/>
        </p:spPr>
      </p:pic>
      <p:pic>
        <p:nvPicPr>
          <p:cNvPr id="20" name="Picture 2" descr="Картинка 35 из 78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2214554"/>
            <a:ext cx="2428892" cy="2428892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500034" y="214311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Хромированный кран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472" y="6000768"/>
            <a:ext cx="25003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Позолоченные  ложки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4" name="Picture 2" descr="Картинка 4 из 95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429124" y="3500438"/>
            <a:ext cx="3857652" cy="289504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5072066" y="6000768"/>
            <a:ext cx="25003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Гальваническая ванна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9058" y="1285860"/>
            <a:ext cx="48577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Химическое действие тока используют для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выделения чистых металлов из растворов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солей.</a:t>
            </a:r>
          </a:p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 судостроении специальными составами покрывают корпус корабля для защиты от коррозии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9" grpId="0" animBg="1"/>
      <p:bldP spid="22" grpId="0"/>
      <p:bldP spid="23" grpId="0" animBg="1"/>
      <p:bldP spid="25" grpId="0" animBg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00232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 rot="10800000">
            <a:off x="3714712" y="1285860"/>
            <a:ext cx="5072130" cy="528641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357686" y="1357298"/>
            <a:ext cx="40259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медицине широкое 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применение находит</a:t>
            </a: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лечение электрическим током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Admin\Рабочий стол\110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3167372" cy="1643074"/>
          </a:xfrm>
          <a:prstGeom prst="rect">
            <a:avLst/>
          </a:prstGeom>
          <a:noFill/>
          <a:ln w="60325" cmpd="dbl"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3643306" y="2428868"/>
            <a:ext cx="52149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Электрошок</a:t>
            </a:r>
            <a:r>
              <a:rPr lang="ru-RU" dirty="0" smtClean="0"/>
              <a:t> - </a:t>
            </a:r>
            <a:r>
              <a:rPr lang="ru-RU" dirty="0" smtClean="0"/>
              <a:t>с </a:t>
            </a:r>
            <a:r>
              <a:rPr lang="ru-RU" dirty="0" smtClean="0"/>
              <a:t>помощью которого лечат </a:t>
            </a:r>
          </a:p>
          <a:p>
            <a:pPr algn="ctr"/>
            <a:r>
              <a:rPr lang="ru-RU" dirty="0" smtClean="0"/>
              <a:t>некоторые психические заболевания.</a:t>
            </a:r>
          </a:p>
          <a:p>
            <a:pPr algn="ctr"/>
            <a:r>
              <a:rPr lang="ru-RU" b="1" dirty="0" smtClean="0"/>
              <a:t>Дефибрилляторы</a:t>
            </a:r>
            <a:r>
              <a:rPr lang="ru-RU" dirty="0" smtClean="0"/>
              <a:t> - электрические медицинские </a:t>
            </a:r>
          </a:p>
          <a:p>
            <a:pPr algn="ctr"/>
            <a:r>
              <a:rPr lang="ru-RU" dirty="0" smtClean="0"/>
              <a:t>приборы, используемые </a:t>
            </a:r>
          </a:p>
          <a:p>
            <a:pPr algn="ctr"/>
            <a:r>
              <a:rPr lang="ru-RU" dirty="0" smtClean="0"/>
              <a:t>при восстановлении </a:t>
            </a:r>
          </a:p>
          <a:p>
            <a:pPr algn="ctr"/>
            <a:r>
              <a:rPr lang="ru-RU" dirty="0" smtClean="0"/>
              <a:t>нарушений ритма сердечной деятельности </a:t>
            </a:r>
          </a:p>
          <a:p>
            <a:pPr algn="ctr"/>
            <a:r>
              <a:rPr lang="ru-RU" dirty="0" smtClean="0"/>
              <a:t>. </a:t>
            </a:r>
            <a:r>
              <a:rPr lang="ru-RU" b="1" dirty="0" smtClean="0"/>
              <a:t>Гальванизация</a:t>
            </a:r>
            <a:r>
              <a:rPr lang="ru-RU" dirty="0" smtClean="0"/>
              <a:t> </a:t>
            </a:r>
            <a:r>
              <a:rPr lang="ru-RU" dirty="0" smtClean="0"/>
              <a:t>- пропускание через организм</a:t>
            </a:r>
          </a:p>
          <a:p>
            <a:pPr algn="ctr"/>
            <a:r>
              <a:rPr lang="ru-RU" dirty="0" smtClean="0"/>
              <a:t> слабого постоянного тока, оказывающего </a:t>
            </a:r>
          </a:p>
          <a:p>
            <a:pPr algn="ctr"/>
            <a:r>
              <a:rPr lang="ru-RU" dirty="0" smtClean="0"/>
              <a:t>болеутоляющий эффект и улучшающий </a:t>
            </a:r>
          </a:p>
          <a:p>
            <a:pPr algn="ctr"/>
            <a:r>
              <a:rPr lang="ru-RU" dirty="0" smtClean="0"/>
              <a:t>кровообращение. </a:t>
            </a:r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71670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ДЕЙСТВИЯ  ТОКА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000364" y="1357298"/>
            <a:ext cx="5857916" cy="5214974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Заключается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357554" y="1428737"/>
            <a:ext cx="5357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ТЕПЛОВОЕ </a:t>
            </a:r>
          </a:p>
          <a:p>
            <a:pPr algn="ctr"/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ДЕЙСТВИЕ ТОКА</a:t>
            </a:r>
            <a:endParaRPr lang="ru-RU" sz="28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0364" y="2500306"/>
            <a:ext cx="57864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заключается в том, что проводник, по которому протекает электрический ток нагревается</a:t>
            </a:r>
          </a:p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Объясняется это тем, что движущиеся под действием сил электрического поля заряженный частицы взаимодействуют с ионами или атомами вещества и передают им часть своей энергии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с одним вырезанным углом 19"/>
          <p:cNvSpPr/>
          <p:nvPr/>
        </p:nvSpPr>
        <p:spPr>
          <a:xfrm>
            <a:off x="285720" y="2214554"/>
            <a:ext cx="2428892" cy="421484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" name="Picture 4" descr="Картинка 26 из 18975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2643182"/>
            <a:ext cx="2250297" cy="3000396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571472" y="571501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калорифер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 animBg="1"/>
      <p:bldP spid="18" grpId="0"/>
      <p:bldP spid="20" grpId="0" animBg="1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43042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143272" cy="457203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857620" y="1357298"/>
            <a:ext cx="5000660" cy="2571768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широко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429124" y="1428736"/>
            <a:ext cx="4143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домашних условиях</a:t>
            </a:r>
            <a:endParaRPr lang="ru-RU" sz="28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3857620" y="4286256"/>
            <a:ext cx="5000660" cy="2286016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889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357686" y="4500570"/>
            <a:ext cx="392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При создании таких приборов основная задача сводится к тому, чтобы тепловое действие  проявилось максимально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2000240"/>
            <a:ext cx="48096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широко применяют электрические плитки, утюги, чайники, кипятильники, калориферы, фены и другие приборы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2" descr="Картинка 14 из 265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643182"/>
            <a:ext cx="2921100" cy="3357586"/>
          </a:xfrm>
          <a:prstGeom prst="rect">
            <a:avLst/>
          </a:prstGeom>
          <a:noFill/>
        </p:spPr>
      </p:pic>
      <p:pic>
        <p:nvPicPr>
          <p:cNvPr id="23" name="Picture 4" descr="Картинка 2 из 120555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2571744"/>
            <a:ext cx="2863057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/>
      <p:bldP spid="19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43042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143272" cy="457203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714744" y="1142984"/>
            <a:ext cx="5143536" cy="3214710"/>
          </a:xfrm>
          <a:prstGeom prst="snip1Rect">
            <a:avLst>
              <a:gd name="adj" fmla="val 17615"/>
            </a:avLst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3929058" y="4572008"/>
            <a:ext cx="4857784" cy="1857388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889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929058" y="4643446"/>
            <a:ext cx="485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В настоящее время многие  дома  имеют теплицы для выращивания овощей, фруктов, разведения цветов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Картинка 8 из 2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1357298"/>
            <a:ext cx="4696096" cy="2643206"/>
          </a:xfrm>
          <a:prstGeom prst="rect">
            <a:avLst/>
          </a:prstGeom>
          <a:noFill/>
        </p:spPr>
      </p:pic>
      <p:pic>
        <p:nvPicPr>
          <p:cNvPr id="17" name="Picture 2" descr="Картинка 15 из 3118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58" y="2143116"/>
            <a:ext cx="2669976" cy="3286124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285720" y="5500703"/>
            <a:ext cx="30003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без настольной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лампы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дома не обойтись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9" grpId="0" animBg="1"/>
      <p:bldP spid="21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00232" y="142852"/>
            <a:ext cx="6357982" cy="830997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214710" cy="4643470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857620" y="1357298"/>
            <a:ext cx="5000660" cy="4357718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4" descr="Картинка 3 из 180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1571612"/>
            <a:ext cx="4677106" cy="334329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5214942" y="5000636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электросварка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158" y="2285992"/>
            <a:ext cx="2884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в  промышленности</a:t>
            </a:r>
            <a:endParaRPr lang="ru-RU" sz="2400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282" y="2786058"/>
            <a:ext cx="32106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тепловое  действие тока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используют для выплавки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специальных сортов стали,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для электросварки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158" y="4143380"/>
            <a:ext cx="2987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сельском хозяйстве</a:t>
            </a:r>
            <a:endParaRPr lang="ru-RU" sz="20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158" y="4643446"/>
            <a:ext cx="303140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 помощью 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электрического тока 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обогревают теплицы, 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инкубаторы,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сушат зерно </a:t>
            </a:r>
          </a:p>
          <a:p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20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28794" y="142852"/>
            <a:ext cx="6357982" cy="156966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ДЕЙСТВИЯ  ТОКА</a:t>
            </a:r>
          </a:p>
          <a:p>
            <a:pPr algn="ctr"/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71678"/>
            <a:ext cx="3286148" cy="4500594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857620" y="1357298"/>
            <a:ext cx="5000660" cy="528641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+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429124" y="3500438"/>
            <a:ext cx="4143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МАГНИТНОЕ ДЕЙСТВИЕ</a:t>
            </a:r>
          </a:p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ТОКА</a:t>
            </a:r>
            <a:endParaRPr lang="ru-RU" sz="2400" b="1" u="sng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Admin\Рабочий стол\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14620"/>
            <a:ext cx="2286016" cy="2353253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14282" y="5286388"/>
            <a:ext cx="3320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Поворот рамки с током</a:t>
            </a:r>
          </a:p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 магнитном поле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8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28794" y="142852"/>
            <a:ext cx="6286544" cy="2308324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ИСПОЛЬЗОВАНИЕ</a:t>
            </a:r>
          </a:p>
          <a:p>
            <a:pPr algn="ctr"/>
            <a:endParaRPr lang="ru-RU" sz="4800" dirty="0" smtClean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428596" y="2071678"/>
            <a:ext cx="4214842" cy="4500594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5286380" y="1428736"/>
            <a:ext cx="3571900" cy="478632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2" descr="Картинка 2 из 15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48" y="2500306"/>
            <a:ext cx="3571900" cy="347630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428728" y="6000768"/>
            <a:ext cx="2175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электромагнит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14942" y="1428736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Электромагниты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находят широкое применение  в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технике.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20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28794" y="142852"/>
            <a:ext cx="6357982" cy="156966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ИСПОЛЬЗОВАНИЕ</a:t>
            </a:r>
          </a:p>
          <a:p>
            <a:pPr algn="ctr"/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143272" cy="457203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3714744" y="1142984"/>
            <a:ext cx="5214974" cy="1143008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с одним вырезанным углом 18"/>
          <p:cNvSpPr/>
          <p:nvPr/>
        </p:nvSpPr>
        <p:spPr>
          <a:xfrm>
            <a:off x="3643306" y="3500438"/>
            <a:ext cx="5214974" cy="3143272"/>
          </a:xfrm>
          <a:prstGeom prst="snip1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889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4" descr="Картинка 10 из 3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643314"/>
            <a:ext cx="4552950" cy="2457451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286248" y="6143644"/>
            <a:ext cx="3907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Электромагнитная ловушка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" name="Picture 8" descr="Картинка 1 из 576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357430"/>
            <a:ext cx="2605385" cy="2214578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57158" y="4714884"/>
            <a:ext cx="2928958" cy="1643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настоящее время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ученые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часто используют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электронный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микроскоп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57620" y="1357298"/>
            <a:ext cx="4857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</a:rPr>
              <a:t>Магнитное действие тока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9" grpId="0" animBg="1"/>
      <p:bldP spid="20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42844" y="500042"/>
            <a:ext cx="1428760" cy="100013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58" y="1214422"/>
            <a:ext cx="1000132" cy="642942"/>
          </a:xfrm>
          <a:prstGeom prst="ellipse">
            <a:avLst/>
          </a:prstGeom>
          <a:solidFill>
            <a:schemeClr val="bg1">
              <a:lumMod val="65000"/>
              <a:alpha val="66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643042" y="1000108"/>
            <a:ext cx="7286676" cy="1588"/>
          </a:xfrm>
          <a:prstGeom prst="line">
            <a:avLst/>
          </a:prstGeom>
          <a:ln w="168275" cmpd="tri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28794" y="142852"/>
            <a:ext cx="6357982" cy="156966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ДЕЙСТВИЯ  ТОКА</a:t>
            </a:r>
          </a:p>
          <a:p>
            <a:pPr algn="ctr"/>
            <a:endParaRPr lang="ru-RU" sz="4800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214282" y="2000240"/>
            <a:ext cx="3571900" cy="4572032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одним вырезанным углом 15"/>
          <p:cNvSpPr/>
          <p:nvPr/>
        </p:nvSpPr>
        <p:spPr>
          <a:xfrm rot="10800000">
            <a:off x="4071934" y="1142984"/>
            <a:ext cx="4714908" cy="2571768"/>
          </a:xfrm>
          <a:prstGeom prst="snip1Rect">
            <a:avLst/>
          </a:prstGeom>
          <a:solidFill>
            <a:schemeClr val="bg1">
              <a:lumMod val="85000"/>
            </a:schemeClr>
          </a:solidFill>
          <a:ln w="101600" cmpd="dbl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071934" y="1500174"/>
            <a:ext cx="4714908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ХИМИЧЕСКОЕ ДЕЙСТВИЕ  ТОКА</a:t>
            </a:r>
          </a:p>
          <a:p>
            <a:endParaRPr lang="ru-RU" sz="2400" dirty="0"/>
          </a:p>
        </p:txBody>
      </p:sp>
      <p:pic>
        <p:nvPicPr>
          <p:cNvPr id="20" name="Picture 4" descr="Картинка 15 из 95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643182"/>
            <a:ext cx="3204887" cy="2643206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14282" y="5429264"/>
            <a:ext cx="3618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Медицинская гальваническая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ванна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5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275</Words>
  <Application>Microsoft Office PowerPoint</Application>
  <PresentationFormat>Экран (4:3)</PresentationFormat>
  <Paragraphs>81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User2007</dc:creator>
  <cp:lastModifiedBy>xxx</cp:lastModifiedBy>
  <cp:revision>64</cp:revision>
  <dcterms:created xsi:type="dcterms:W3CDTF">2010-02-04T12:18:40Z</dcterms:created>
  <dcterms:modified xsi:type="dcterms:W3CDTF">2015-01-25T14:04:15Z</dcterms:modified>
</cp:coreProperties>
</file>