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8" r:id="rId3"/>
    <p:sldId id="257" r:id="rId4"/>
    <p:sldId id="263" r:id="rId5"/>
    <p:sldId id="287" r:id="rId6"/>
    <p:sldId id="271" r:id="rId7"/>
    <p:sldId id="272" r:id="rId8"/>
    <p:sldId id="273" r:id="rId9"/>
    <p:sldId id="276" r:id="rId10"/>
    <p:sldId id="288" r:id="rId11"/>
    <p:sldId id="274" r:id="rId12"/>
    <p:sldId id="28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6429" autoAdjust="0"/>
  </p:normalViewPr>
  <p:slideViewPr>
    <p:cSldViewPr>
      <p:cViewPr varScale="1">
        <p:scale>
          <a:sx n="105" d="100"/>
          <a:sy n="105" d="100"/>
        </p:scale>
        <p:origin x="-144"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0B36AD-F96C-490F-9753-37E9946154D2}" type="datetimeFigureOut">
              <a:rPr lang="ru-RU" smtClean="0"/>
              <a:pPr/>
              <a:t>30.09.2015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89CB1D-587D-4C73-8EB7-68043FB123F0}" type="slidenum">
              <a:rPr lang="ru-RU" smtClean="0"/>
              <a:pPr/>
              <a:t>‹#›</a:t>
            </a:fld>
            <a:endParaRPr lang="ru-RU"/>
          </a:p>
        </p:txBody>
      </p:sp>
    </p:spTree>
    <p:extLst>
      <p:ext uri="{BB962C8B-B14F-4D97-AF65-F5344CB8AC3E}">
        <p14:creationId xmlns:p14="http://schemas.microsoft.com/office/powerpoint/2010/main" val="1986997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4A8AF9-06AE-4601-B235-A348EC66BD60}" type="datetimeFigureOut">
              <a:rPr lang="ru-RU" smtClean="0"/>
              <a:pPr/>
              <a:t>30.09.2015</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B9F2EF-8B64-4C9A-BC6F-E9F61C280DAA}" type="slidenum">
              <a:rPr lang="ru-RU" smtClean="0"/>
              <a:pPr/>
              <a:t>‹#›</a:t>
            </a:fld>
            <a:endParaRPr lang="ru-RU" dirty="0"/>
          </a:p>
        </p:txBody>
      </p:sp>
    </p:spTree>
    <p:extLst>
      <p:ext uri="{BB962C8B-B14F-4D97-AF65-F5344CB8AC3E}">
        <p14:creationId xmlns:p14="http://schemas.microsoft.com/office/powerpoint/2010/main" val="32665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9B9F2EF-8B64-4C9A-BC6F-E9F61C280DAA}" type="slidenum">
              <a:rPr lang="ru-RU" smtClean="0"/>
              <a:pPr/>
              <a:t>1</a:t>
            </a:fld>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9B9F2EF-8B64-4C9A-BC6F-E9F61C280DAA}" type="slidenum">
              <a:rPr lang="ru-RU" smtClean="0"/>
              <a:pPr/>
              <a:t>11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9B9F2EF-8B64-4C9A-BC6F-E9F61C280DAA}"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9B9F2EF-8B64-4C9A-BC6F-E9F61C280DAA}" type="slidenum">
              <a:rPr lang="ru-RU" smtClean="0"/>
              <a:pPr/>
              <a:t>3</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9B9F2EF-8B64-4C9A-BC6F-E9F61C280DAA}" type="slidenum">
              <a:rPr lang="ru-RU" smtClean="0"/>
              <a:pPr/>
              <a:t>4</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9B9F2EF-8B64-4C9A-BC6F-E9F61C280DAA}" type="slidenum">
              <a:rPr lang="ru-RU" smtClean="0"/>
              <a:pPr/>
              <a:t>6</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9B9F2EF-8B64-4C9A-BC6F-E9F61C280DAA}" type="slidenum">
              <a:rPr lang="ru-RU" smtClean="0"/>
              <a:pPr/>
              <a:t>7</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9B9F2EF-8B64-4C9A-BC6F-E9F61C280DAA}" type="slidenum">
              <a:rPr lang="ru-RU" smtClean="0"/>
              <a:pPr/>
              <a:t>8</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9B9F2EF-8B64-4C9A-BC6F-E9F61C280DAA}" type="slidenum">
              <a:rPr lang="ru-RU" smtClean="0"/>
              <a:pPr/>
              <a:t>9</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9B9F2EF-8B64-4C9A-BC6F-E9F61C280DAA}" type="slidenum">
              <a:rPr lang="ru-RU" smtClean="0"/>
              <a:pPr/>
              <a:t>10</a:t>
            </a:fld>
            <a:endParaRPr lang="ru-RU" dirty="0"/>
          </a:p>
        </p:txBody>
      </p:sp>
    </p:spTree>
    <p:extLst>
      <p:ext uri="{BB962C8B-B14F-4D97-AF65-F5344CB8AC3E}">
        <p14:creationId xmlns:p14="http://schemas.microsoft.com/office/powerpoint/2010/main" val="545720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6AA512E3-8032-48F7-A84A-D97B1E71DDD2}" type="datetimeFigureOut">
              <a:rPr lang="ru-RU" smtClean="0"/>
              <a:pPr/>
              <a:t>30.09.2015</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0B097A69-C236-4E5B-B49C-7E35D6B42163}"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AA512E3-8032-48F7-A84A-D97B1E71DDD2}" type="datetimeFigureOut">
              <a:rPr lang="ru-RU" smtClean="0"/>
              <a:pPr/>
              <a:t>30.09.2015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AA512E3-8032-48F7-A84A-D97B1E71DDD2}" type="datetimeFigureOut">
              <a:rPr lang="ru-RU" smtClean="0"/>
              <a:pPr/>
              <a:t>30.09.2015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AA512E3-8032-48F7-A84A-D97B1E71DDD2}" type="datetimeFigureOut">
              <a:rPr lang="ru-RU" smtClean="0"/>
              <a:pPr/>
              <a:t>30.09.2015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AA512E3-8032-48F7-A84A-D97B1E71DDD2}" type="datetimeFigureOut">
              <a:rPr lang="ru-RU" smtClean="0"/>
              <a:pPr/>
              <a:t>30.09.2015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0B097A69-C236-4E5B-B49C-7E35D6B42163}"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AA512E3-8032-48F7-A84A-D97B1E71DDD2}" type="datetimeFigureOut">
              <a:rPr lang="ru-RU" smtClean="0"/>
              <a:pPr/>
              <a:t>30.09.2015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AA512E3-8032-48F7-A84A-D97B1E71DDD2}" type="datetimeFigureOut">
              <a:rPr lang="ru-RU" smtClean="0"/>
              <a:pPr/>
              <a:t>30.09.2015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AA512E3-8032-48F7-A84A-D97B1E71DDD2}" type="datetimeFigureOut">
              <a:rPr lang="ru-RU" smtClean="0"/>
              <a:pPr/>
              <a:t>30.09.2015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AA512E3-8032-48F7-A84A-D97B1E71DDD2}" type="datetimeFigureOut">
              <a:rPr lang="ru-RU" smtClean="0"/>
              <a:pPr/>
              <a:t>30.09.2015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AA512E3-8032-48F7-A84A-D97B1E71DDD2}" type="datetimeFigureOut">
              <a:rPr lang="ru-RU" smtClean="0"/>
              <a:pPr/>
              <a:t>30.09.2015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AA512E3-8032-48F7-A84A-D97B1E71DDD2}" type="datetimeFigureOut">
              <a:rPr lang="ru-RU" smtClean="0"/>
              <a:pPr/>
              <a:t>30.09.2015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B097A69-C236-4E5B-B49C-7E35D6B42163}"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AA512E3-8032-48F7-A84A-D97B1E71DDD2}" type="datetimeFigureOut">
              <a:rPr lang="ru-RU" smtClean="0"/>
              <a:pPr/>
              <a:t>30.09.2015</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097A69-C236-4E5B-B49C-7E35D6B42163}"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900ig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428736"/>
            <a:ext cx="7558086" cy="3143272"/>
          </a:xfrm>
        </p:spPr>
        <p:txBody>
          <a:bodyPr>
            <a:normAutofit/>
          </a:bodyPr>
          <a:lstStyle/>
          <a:p>
            <a:r>
              <a:rPr lang="ru-RU" sz="6000" dirty="0" smtClean="0"/>
              <a:t>Урок: «Электрические явления»</a:t>
            </a:r>
            <a:endParaRPr lang="ru-RU" sz="6000" dirty="0"/>
          </a:p>
        </p:txBody>
      </p:sp>
      <p:sp>
        <p:nvSpPr>
          <p:cNvPr id="3" name="Скругленный прямоугольник 2">
            <a:hlinkClick r:id="rId3" tooltip=" Каталог презентаций "/>
          </p:cNvPr>
          <p:cNvSpPr/>
          <p:nvPr/>
        </p:nvSpPr>
        <p:spPr>
          <a:xfrm>
            <a:off x="3898900" y="6477000"/>
            <a:ext cx="1346200" cy="355600"/>
          </a:xfrm>
          <a:prstGeom prst="roundRect">
            <a:avLst/>
          </a:prstGeom>
          <a:gradFill flip="none" rotWithShape="1">
            <a:gsLst>
              <a:gs pos="0">
                <a:srgbClr val="FFFFFF"/>
              </a:gs>
              <a:gs pos="100000">
                <a:srgbClr val="FFFFFF">
                  <a:shade val="88000"/>
                </a:srgbClr>
              </a:gs>
            </a:gsLst>
            <a:lin ang="5400000" scaled="1"/>
            <a:tileRect/>
          </a:gradFill>
          <a:ln w="12700">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lIns="88900" tIns="25400" rIns="88900" bIns="50800" rtlCol="0" anchor="ctr"/>
          <a:lstStyle/>
          <a:p>
            <a:pPr algn="ctr"/>
            <a:r>
              <a:rPr lang="en-US" sz="2000" u="sng" smtClean="0">
                <a:solidFill>
                  <a:srgbClr val="3333CC"/>
                </a:solidFill>
                <a:latin typeface="Arial"/>
              </a:rPr>
              <a:t>900igr.net</a:t>
            </a:r>
            <a:endParaRPr lang="ru-RU" sz="2000" u="sng">
              <a:solidFill>
                <a:srgbClr val="3333CC"/>
              </a:solidFill>
              <a:latin typeface="Aria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a:effectLst/>
              </a:rPr>
              <a:t> </a:t>
            </a:r>
            <a:r>
              <a:rPr lang="ru-RU" dirty="0">
                <a:effectLst/>
              </a:rPr>
              <a:t/>
            </a:r>
            <a:br>
              <a:rPr lang="ru-RU" dirty="0">
                <a:effectLst/>
              </a:rPr>
            </a:br>
            <a:r>
              <a:rPr lang="ru-RU" dirty="0">
                <a:solidFill>
                  <a:srgbClr val="FF0000"/>
                </a:solidFill>
                <a:effectLst/>
              </a:rPr>
              <a:t>ОПАСНОЕ ЭЛЕКТРИЧЕСТВО!!!!</a:t>
            </a:r>
            <a:r>
              <a:rPr lang="ru-RU" dirty="0">
                <a:effectLst/>
              </a:rPr>
              <a:t/>
            </a:r>
            <a:br>
              <a:rPr lang="ru-RU" dirty="0">
                <a:effectLst/>
              </a:rPr>
            </a:br>
            <a:endParaRPr lang="ru-RU" dirty="0"/>
          </a:p>
        </p:txBody>
      </p:sp>
      <p:sp>
        <p:nvSpPr>
          <p:cNvPr id="3" name="Объект 2"/>
          <p:cNvSpPr>
            <a:spLocks noGrp="1"/>
          </p:cNvSpPr>
          <p:nvPr>
            <p:ph idx="1"/>
          </p:nvPr>
        </p:nvSpPr>
        <p:spPr/>
        <p:txBody>
          <a:bodyPr/>
          <a:lstStyle/>
          <a:p>
            <a:pPr marL="137160" indent="0">
              <a:buNone/>
            </a:pPr>
            <a:r>
              <a:rPr lang="ru-RU" b="1" dirty="0">
                <a:solidFill>
                  <a:srgbClr val="002060"/>
                </a:solidFill>
              </a:rPr>
              <a:t>1.Почему в сырых помещениях возможно поражение человека электрическим током даже в случае, если он прикоснётся к стеклянному баллону электрической лампочки?</a:t>
            </a:r>
            <a:endParaRPr lang="ru-RU" dirty="0">
              <a:solidFill>
                <a:srgbClr val="002060"/>
              </a:solidFill>
            </a:endParaRPr>
          </a:p>
          <a:p>
            <a:pPr marL="137160" indent="0">
              <a:buNone/>
            </a:pPr>
            <a:r>
              <a:rPr lang="ru-RU" b="1" dirty="0"/>
              <a:t> </a:t>
            </a:r>
            <a:endParaRPr lang="ru-RU" dirty="0"/>
          </a:p>
          <a:p>
            <a:pPr marL="137160" indent="0">
              <a:buNone/>
            </a:pPr>
            <a:r>
              <a:rPr lang="ru-RU" b="1" dirty="0">
                <a:solidFill>
                  <a:schemeClr val="bg1"/>
                </a:solidFill>
              </a:rPr>
              <a:t>2. Почему вблизи того места, где оборванный провод высокого напряжения соприкасается с землёй, рекомендуется перемещаться маленькими шажками?</a:t>
            </a:r>
            <a:endParaRPr lang="ru-RU" dirty="0">
              <a:solidFill>
                <a:schemeClr val="bg1"/>
              </a:solidFill>
            </a:endParaRPr>
          </a:p>
          <a:p>
            <a:endParaRPr lang="ru-RU" dirty="0"/>
          </a:p>
        </p:txBody>
      </p:sp>
    </p:spTree>
    <p:extLst>
      <p:ext uri="{BB962C8B-B14F-4D97-AF65-F5344CB8AC3E}">
        <p14:creationId xmlns:p14="http://schemas.microsoft.com/office/powerpoint/2010/main" val="653836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1426170"/>
          </a:xfrm>
        </p:spPr>
        <p:txBody>
          <a:bodyPr>
            <a:normAutofit fontScale="90000"/>
          </a:bodyPr>
          <a:lstStyle/>
          <a:p>
            <a:pPr algn="l"/>
            <a:r>
              <a:rPr lang="ru-RU" sz="3200" smtClean="0">
                <a:solidFill>
                  <a:srgbClr val="0070C0"/>
                </a:solidFill>
                <a:latin typeface="+mn-lt"/>
              </a:rPr>
              <a:t>Домашнее задание:  </a:t>
            </a:r>
            <a:r>
              <a:rPr lang="ru-RU" sz="3200" smtClean="0">
                <a:latin typeface="+mn-lt"/>
              </a:rPr>
              <a:t/>
            </a:r>
            <a:br>
              <a:rPr lang="ru-RU" sz="3200" smtClean="0">
                <a:latin typeface="+mn-lt"/>
              </a:rPr>
            </a:br>
            <a:r>
              <a:rPr lang="ru-RU" sz="2200" smtClean="0">
                <a:solidFill>
                  <a:srgbClr val="002060"/>
                </a:solidFill>
                <a:latin typeface="+mn-lt"/>
              </a:rPr>
              <a:t>Презентация</a:t>
            </a:r>
            <a:r>
              <a:rPr lang="ru-RU" sz="3200" smtClean="0">
                <a:solidFill>
                  <a:srgbClr val="002060"/>
                </a:solidFill>
                <a:latin typeface="+mn-lt"/>
              </a:rPr>
              <a:t>: </a:t>
            </a:r>
            <a:r>
              <a:rPr lang="ru-RU" sz="3200" smtClean="0">
                <a:solidFill>
                  <a:schemeClr val="tx1"/>
                </a:solidFill>
                <a:latin typeface="+mn-lt"/>
              </a:rPr>
              <a:t>«История развития электрического                 освещения»</a:t>
            </a:r>
            <a:endParaRPr lang="ru-RU" sz="3200" dirty="0">
              <a:solidFill>
                <a:schemeClr val="tx1"/>
              </a:solidFill>
              <a:latin typeface="+mn-lt"/>
            </a:endParaRPr>
          </a:p>
        </p:txBody>
      </p:sp>
      <p:sp>
        <p:nvSpPr>
          <p:cNvPr id="4" name="Содержимое 3"/>
          <p:cNvSpPr>
            <a:spLocks noGrp="1"/>
          </p:cNvSpPr>
          <p:nvPr>
            <p:ph idx="1"/>
          </p:nvPr>
        </p:nvSpPr>
        <p:spPr/>
        <p:txBody>
          <a:bodyPr/>
          <a:lstStyle/>
          <a:p>
            <a:pPr>
              <a:buNone/>
            </a:pPr>
            <a:endParaRPr lang="ru-RU" smtClean="0">
              <a:solidFill>
                <a:srgbClr val="002060"/>
              </a:solidFill>
            </a:endParaRPr>
          </a:p>
          <a:p>
            <a:pPr>
              <a:buNone/>
            </a:pPr>
            <a:r>
              <a:rPr lang="ru-RU" smtClean="0">
                <a:solidFill>
                  <a:srgbClr val="002060"/>
                </a:solidFill>
              </a:rPr>
              <a:t>Итог урока: </a:t>
            </a:r>
            <a:r>
              <a:rPr lang="ru-RU" sz="2000" smtClean="0">
                <a:solidFill>
                  <a:srgbClr val="002060"/>
                </a:solidFill>
              </a:rPr>
              <a:t>(рефлексия</a:t>
            </a:r>
            <a:r>
              <a:rPr lang="ru-RU" smtClean="0">
                <a:solidFill>
                  <a:srgbClr val="002060"/>
                </a:solidFill>
              </a:rPr>
              <a:t>)</a:t>
            </a:r>
          </a:p>
          <a:p>
            <a:pPr>
              <a:buNone/>
            </a:pPr>
            <a:r>
              <a:rPr lang="ru-RU" sz="2400" smtClean="0"/>
              <a:t>Проведём анализ своей деятельности по итогам не только урока, но и по итогам изученной темы «Электрические явления»:</a:t>
            </a:r>
          </a:p>
          <a:p>
            <a:pPr>
              <a:buNone/>
            </a:pPr>
            <a:r>
              <a:rPr lang="ru-RU" sz="2400" smtClean="0">
                <a:solidFill>
                  <a:schemeClr val="accent6">
                    <a:lumMod val="50000"/>
                  </a:schemeClr>
                </a:solidFill>
              </a:rPr>
              <a:t>-что вы можете делать сами без помощи учителя?</a:t>
            </a:r>
          </a:p>
          <a:p>
            <a:pPr>
              <a:buNone/>
            </a:pPr>
            <a:r>
              <a:rPr lang="ru-RU" sz="2400" smtClean="0">
                <a:solidFill>
                  <a:srgbClr val="002060"/>
                </a:solidFill>
              </a:rPr>
              <a:t>-какие трудности вы испытывали в процессе работы?</a:t>
            </a:r>
          </a:p>
          <a:p>
            <a:pPr>
              <a:buNone/>
            </a:pPr>
            <a:r>
              <a:rPr lang="ru-RU" sz="2400" smtClean="0">
                <a:solidFill>
                  <a:srgbClr val="7030A0"/>
                </a:solidFill>
              </a:rPr>
              <a:t>-теперь я знаю, понимаю…….</a:t>
            </a:r>
          </a:p>
          <a:p>
            <a:pPr>
              <a:buNone/>
            </a:pPr>
            <a:r>
              <a:rPr lang="ru-RU" sz="2400" smtClean="0">
                <a:solidFill>
                  <a:srgbClr val="002060"/>
                </a:solidFill>
              </a:rPr>
              <a:t>-теперь я могу объяснить как……., почему…..?</a:t>
            </a:r>
          </a:p>
          <a:p>
            <a:pPr>
              <a:buNone/>
            </a:pPr>
            <a:r>
              <a:rPr lang="ru-RU" sz="2400" smtClean="0">
                <a:solidFill>
                  <a:srgbClr val="7030A0"/>
                </a:solidFill>
              </a:rPr>
              <a:t>-теперь я могу применить ……….</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571527"/>
            <a:ext cx="8229600" cy="571528"/>
          </a:xfrm>
        </p:spPr>
        <p:txBody>
          <a:bodyPr>
            <a:normAutofit fontScale="90000"/>
          </a:bodyPr>
          <a:lstStyle/>
          <a:p>
            <a:endParaRPr lang="ru-RU" dirty="0"/>
          </a:p>
        </p:txBody>
      </p:sp>
      <p:sp>
        <p:nvSpPr>
          <p:cNvPr id="3" name="Содержимое 2"/>
          <p:cNvSpPr>
            <a:spLocks noGrp="1"/>
          </p:cNvSpPr>
          <p:nvPr>
            <p:ph idx="1"/>
          </p:nvPr>
        </p:nvSpPr>
        <p:spPr>
          <a:xfrm>
            <a:off x="323528" y="188640"/>
            <a:ext cx="8568952" cy="6955136"/>
          </a:xfrm>
        </p:spPr>
        <p:txBody>
          <a:bodyPr>
            <a:normAutofit/>
          </a:bodyPr>
          <a:lstStyle/>
          <a:p>
            <a:endParaRPr lang="ru-RU" sz="2600" dirty="0" smtClean="0"/>
          </a:p>
          <a:p>
            <a:endParaRPr lang="ru-RU" sz="2600" dirty="0"/>
          </a:p>
          <a:p>
            <a:r>
              <a:rPr lang="ru-RU" sz="2600" dirty="0" smtClean="0"/>
              <a:t>Литература</a:t>
            </a:r>
            <a:r>
              <a:rPr lang="ru-RU" sz="2600" dirty="0"/>
              <a:t>:</a:t>
            </a:r>
          </a:p>
          <a:p>
            <a:r>
              <a:rPr lang="ru-RU" sz="2600" dirty="0"/>
              <a:t>В.А. Орлов «Тематические тесты по физике 7 – 8 классы»,</a:t>
            </a:r>
          </a:p>
          <a:p>
            <a:r>
              <a:rPr lang="ru-RU" sz="2600" dirty="0"/>
              <a:t>Г.Н. Степанова, А.П. Степанов «Сборник вопросов и задач по физике 5-9 классы»,</a:t>
            </a:r>
          </a:p>
          <a:p>
            <a:r>
              <a:rPr lang="ru-RU" sz="2600" dirty="0" err="1" smtClean="0"/>
              <a:t>А.В.Перышкин</a:t>
            </a:r>
            <a:r>
              <a:rPr lang="ru-RU" sz="2600" dirty="0"/>
              <a:t> </a:t>
            </a:r>
            <a:r>
              <a:rPr lang="ru-RU" sz="2600" dirty="0" smtClean="0"/>
              <a:t>учебник «Физика» 8 класс</a:t>
            </a:r>
          </a:p>
          <a:p>
            <a:r>
              <a:rPr lang="ru-RU" sz="2600" dirty="0" smtClean="0"/>
              <a:t>В.И. </a:t>
            </a:r>
            <a:r>
              <a:rPr lang="ru-RU" sz="2600" dirty="0" err="1" smtClean="0"/>
              <a:t>Лукашик</a:t>
            </a:r>
            <a:r>
              <a:rPr lang="ru-RU" sz="2600" dirty="0"/>
              <a:t> «Сборник задач по физике 7 – 9 классы».</a:t>
            </a:r>
          </a:p>
          <a:p>
            <a:r>
              <a:rPr lang="ru-RU" sz="2600" dirty="0"/>
              <a:t>Интернет- ресурсы:    </a:t>
            </a:r>
            <a:r>
              <a:rPr lang="en-US" sz="2600" dirty="0"/>
              <a:t>Znanija.com; mysha.red.ru;      hht4web.ru;  </a:t>
            </a:r>
            <a:r>
              <a:rPr lang="en-US" sz="2600" dirty="0" err="1"/>
              <a:t>yandex.ru.imades</a:t>
            </a:r>
            <a:r>
              <a:rPr lang="en-US" sz="2600" dirty="0"/>
              <a:t>;    infourok.ru; nsportal.ru. </a:t>
            </a:r>
          </a:p>
          <a:p>
            <a:endParaRPr lang="ru-RU" sz="19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8473" y="-1616203"/>
            <a:ext cx="9144000" cy="80945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ru-RU" sz="3200" dirty="0" smtClean="0">
                <a:solidFill>
                  <a:schemeClr val="accent6">
                    <a:lumMod val="50000"/>
                  </a:schemeClr>
                </a:solidFill>
                <a:latin typeface="Arial" pitchFamily="34" charset="0"/>
                <a:ea typeface="Calibri" pitchFamily="34" charset="0"/>
                <a:cs typeface="Times New Roman" pitchFamily="18" charset="0"/>
              </a:rPr>
              <a:t>              </a:t>
            </a:r>
            <a:endParaRPr kumimoji="0" lang="ru-RU" sz="3200" b="0" i="0" u="none" strike="noStrike" cap="none" normalizeH="0" baseline="0" dirty="0" smtClean="0">
              <a:ln>
                <a:noFill/>
              </a:ln>
              <a:solidFill>
                <a:schemeClr val="accent6">
                  <a:lumMod val="50000"/>
                </a:schemeClr>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ru-RU" sz="2000" dirty="0" smtClean="0">
                <a:solidFill>
                  <a:schemeClr val="accent6">
                    <a:lumMod val="50000"/>
                  </a:schemeClr>
                </a:solidFill>
                <a:cs typeface="Times New Roman" pitchFamily="18" charset="0"/>
              </a:rPr>
              <a:t>                </a:t>
            </a:r>
            <a:endParaRPr kumimoji="0" lang="ru-RU" sz="2000" b="0" i="0" u="none" strike="noStrike" cap="none" normalizeH="0" baseline="0" dirty="0" smtClean="0">
              <a:ln>
                <a:noFill/>
              </a:ln>
              <a:solidFill>
                <a:schemeClr val="accent6">
                  <a:lumMod val="50000"/>
                </a:schemeClr>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000" dirty="0" smtClean="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000" dirty="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smtClean="0">
                <a:solidFill>
                  <a:srgbClr val="FF0000"/>
                </a:solidFill>
                <a:cs typeface="Arial" pitchFamily="34" charset="0"/>
              </a:rPr>
              <a:t>Ц</a:t>
            </a:r>
            <a:r>
              <a:rPr kumimoji="0" lang="ru-RU" sz="2000" b="0" i="0" u="none" strike="noStrike" cap="none" normalizeH="0" baseline="0" dirty="0" smtClean="0">
                <a:ln>
                  <a:noFill/>
                </a:ln>
                <a:solidFill>
                  <a:srgbClr val="FF0000"/>
                </a:solidFill>
                <a:effectLst/>
                <a:cs typeface="Arial" pitchFamily="34" charset="0"/>
              </a:rPr>
              <a:t>ель урока</a:t>
            </a:r>
            <a:r>
              <a:rPr kumimoji="0" lang="ru-RU" sz="2000" b="0" i="0" u="none" strike="noStrike" cap="none" normalizeH="0" dirty="0" smtClean="0">
                <a:ln>
                  <a:noFill/>
                </a:ln>
                <a:solidFill>
                  <a:srgbClr val="002060"/>
                </a:solidFill>
                <a:effectLst/>
                <a:cs typeface="Arial" pitchFamily="34" charset="0"/>
              </a:rPr>
              <a:t> – выяснить уровень ваших знаний по данной теме, проверить, как вы научились применять полученные знания, умения, навыки работы с электрическими приборами и применять эти знания  на практике в стандартной и нестандартной ситуации, соблюдая технику безопасности.</a:t>
            </a:r>
          </a:p>
          <a:p>
            <a:pPr marL="0" marR="0" lvl="0" indent="0" algn="l" defTabSz="914400" rtl="0" eaLnBrk="0" fontAlgn="base" latinLnBrk="0" hangingPunct="0">
              <a:lnSpc>
                <a:spcPct val="100000"/>
              </a:lnSpc>
              <a:spcBef>
                <a:spcPct val="0"/>
              </a:spcBef>
              <a:spcAft>
                <a:spcPct val="0"/>
              </a:spcAft>
              <a:buClrTx/>
              <a:buSzTx/>
              <a:buFontTx/>
              <a:buNone/>
              <a:tabLst/>
            </a:pPr>
            <a:r>
              <a:rPr lang="ru-RU" sz="2000" baseline="0" dirty="0" smtClean="0">
                <a:solidFill>
                  <a:srgbClr val="FF0000"/>
                </a:solidFill>
                <a:cs typeface="Arial" pitchFamily="34" charset="0"/>
              </a:rPr>
              <a:t>План урока:</a:t>
            </a: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a:cs typeface="Arial" pitchFamily="34" charset="0"/>
              </a:rPr>
              <a:t> </a:t>
            </a:r>
            <a:r>
              <a:rPr lang="ru-RU" sz="2000" dirty="0" smtClean="0">
                <a:cs typeface="Arial" pitchFamily="34" charset="0"/>
              </a:rPr>
              <a:t> </a:t>
            </a:r>
            <a:r>
              <a:rPr lang="ru-RU" sz="2000" dirty="0" smtClean="0">
                <a:solidFill>
                  <a:srgbClr val="002060"/>
                </a:solidFill>
                <a:cs typeface="Arial" pitchFamily="34" charset="0"/>
              </a:rPr>
              <a:t>1 ЭТАП -  «Электризация тел»</a:t>
            </a:r>
            <a:endParaRPr lang="ru-RU" sz="2000" baseline="0" dirty="0" smtClean="0">
              <a:solidFill>
                <a:srgbClr val="002060"/>
              </a:solidFill>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smtClean="0">
                <a:cs typeface="Arial" pitchFamily="34" charset="0"/>
              </a:rPr>
              <a:t>     - теоритическое обоснование явления  «Электризация тел»;</a:t>
            </a:r>
            <a:endParaRPr lang="ru-RU" sz="2000" baseline="0" dirty="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dirty="0" smtClean="0">
                <a:ln>
                  <a:noFill/>
                </a:ln>
                <a:solidFill>
                  <a:schemeClr val="tx1"/>
                </a:solidFill>
                <a:effectLst/>
                <a:cs typeface="Arial" pitchFamily="34" charset="0"/>
              </a:rPr>
              <a:t>     - экспериментальное доказательство способов электризации тел; </a:t>
            </a: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a:cs typeface="Arial" pitchFamily="34" charset="0"/>
              </a:rPr>
              <a:t> </a:t>
            </a:r>
            <a:r>
              <a:rPr lang="ru-RU" sz="2000" dirty="0" smtClean="0">
                <a:cs typeface="Arial" pitchFamily="34" charset="0"/>
              </a:rPr>
              <a:t>    </a:t>
            </a:r>
            <a:r>
              <a:rPr lang="ru-RU" sz="2000" dirty="0" smtClean="0">
                <a:solidFill>
                  <a:srgbClr val="7030A0"/>
                </a:solidFill>
                <a:cs typeface="Arial" pitchFamily="34" charset="0"/>
              </a:rPr>
              <a:t>- презентация: </a:t>
            </a:r>
            <a:r>
              <a:rPr lang="ru-RU" sz="2000" dirty="0" smtClean="0">
                <a:cs typeface="Arial" pitchFamily="34" charset="0"/>
              </a:rPr>
              <a:t>«Электризация на службе человека»</a:t>
            </a:r>
            <a:endParaRPr kumimoji="0" lang="ru-RU" sz="2000" b="0" i="0" u="none" strike="noStrike" cap="none" normalizeH="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a:solidFill>
                  <a:srgbClr val="7030A0"/>
                </a:solidFill>
                <a:cs typeface="Arial" pitchFamily="34" charset="0"/>
              </a:rPr>
              <a:t> </a:t>
            </a:r>
            <a:r>
              <a:rPr lang="ru-RU" sz="2000" dirty="0" smtClean="0">
                <a:solidFill>
                  <a:srgbClr val="7030A0"/>
                </a:solidFill>
                <a:cs typeface="Arial" pitchFamily="34" charset="0"/>
              </a:rPr>
              <a:t>    - сообщение: </a:t>
            </a:r>
            <a:r>
              <a:rPr lang="ru-RU" sz="2000" dirty="0" smtClean="0">
                <a:cs typeface="Arial" pitchFamily="34" charset="0"/>
              </a:rPr>
              <a:t>«Правила поведения человека во время грозы».</a:t>
            </a:r>
            <a:endParaRPr kumimoji="0" lang="ru-RU" sz="2000" b="0" i="0" u="none" strike="noStrike" cap="none" normalizeH="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cs typeface="Arial" pitchFamily="34" charset="0"/>
              </a:rPr>
              <a:t>    </a:t>
            </a:r>
            <a:r>
              <a:rPr kumimoji="0" lang="ru-RU" sz="2000" b="0" i="0" u="none" strike="noStrike" cap="none" normalizeH="0" baseline="0" dirty="0" smtClean="0">
                <a:ln>
                  <a:noFill/>
                </a:ln>
                <a:solidFill>
                  <a:srgbClr val="002060"/>
                </a:solidFill>
                <a:effectLst/>
                <a:cs typeface="Arial" pitchFamily="34" charset="0"/>
              </a:rPr>
              <a:t>2</a:t>
            </a:r>
            <a:r>
              <a:rPr kumimoji="0" lang="ru-RU" sz="2000" b="0" i="0" u="none" strike="noStrike" cap="none" normalizeH="0" dirty="0" smtClean="0">
                <a:ln>
                  <a:noFill/>
                </a:ln>
                <a:solidFill>
                  <a:srgbClr val="002060"/>
                </a:solidFill>
                <a:effectLst/>
                <a:cs typeface="Arial" pitchFamily="34" charset="0"/>
              </a:rPr>
              <a:t> ЭТАП -   «</a:t>
            </a:r>
            <a:r>
              <a:rPr kumimoji="0" lang="ru-RU" sz="2000" b="0" i="0" u="none" strike="noStrike" cap="none" normalizeH="0" baseline="0" dirty="0" smtClean="0">
                <a:ln>
                  <a:noFill/>
                </a:ln>
                <a:solidFill>
                  <a:srgbClr val="002060"/>
                </a:solidFill>
                <a:effectLst/>
                <a:cs typeface="Arial" pitchFamily="34" charset="0"/>
              </a:rPr>
              <a:t>Электрический ток и его действия»</a:t>
            </a:r>
            <a:endParaRPr kumimoji="0" lang="ru-RU"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a:cs typeface="Arial" pitchFamily="34" charset="0"/>
              </a:rPr>
              <a:t> </a:t>
            </a:r>
            <a:r>
              <a:rPr lang="ru-RU" sz="2000" dirty="0" smtClean="0">
                <a:cs typeface="Arial" pitchFamily="34" charset="0"/>
              </a:rPr>
              <a:t>   - </a:t>
            </a:r>
            <a:r>
              <a:rPr lang="ru-RU" sz="2000" dirty="0">
                <a:cs typeface="Arial" pitchFamily="34" charset="0"/>
              </a:rPr>
              <a:t>т</a:t>
            </a:r>
            <a:r>
              <a:rPr lang="ru-RU" sz="2000" dirty="0" smtClean="0">
                <a:cs typeface="Arial" pitchFamily="34" charset="0"/>
              </a:rPr>
              <a:t>еоретическое обоснование (</a:t>
            </a:r>
            <a:r>
              <a:rPr lang="ru-RU" sz="1400" dirty="0" smtClean="0">
                <a:cs typeface="Arial" pitchFamily="34" charset="0"/>
              </a:rPr>
              <a:t>основные понятия, физические величины, измерительные приборы);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a:ln>
                  <a:noFill/>
                </a:ln>
                <a:solidFill>
                  <a:schemeClr val="tx1"/>
                </a:solidFill>
                <a:effectLst/>
                <a:cs typeface="Arial" pitchFamily="34" charset="0"/>
              </a:rPr>
              <a:t> </a:t>
            </a:r>
            <a:r>
              <a:rPr kumimoji="0" lang="ru-RU" sz="2000" b="0" i="0" u="none" strike="noStrike" cap="none" normalizeH="0" baseline="0" dirty="0" smtClean="0">
                <a:ln>
                  <a:noFill/>
                </a:ln>
                <a:solidFill>
                  <a:schemeClr val="tx1"/>
                </a:solidFill>
                <a:effectLst/>
                <a:cs typeface="Arial" pitchFamily="34" charset="0"/>
              </a:rPr>
              <a:t>   </a:t>
            </a:r>
            <a:r>
              <a:rPr kumimoji="0" lang="ru-RU" sz="2000" b="0" i="0" u="none" strike="noStrike" cap="none" normalizeH="0" baseline="0" dirty="0" smtClean="0">
                <a:ln>
                  <a:noFill/>
                </a:ln>
                <a:solidFill>
                  <a:srgbClr val="7030A0"/>
                </a:solidFill>
                <a:effectLst/>
                <a:cs typeface="Arial" pitchFamily="34" charset="0"/>
              </a:rPr>
              <a:t>-</a:t>
            </a:r>
            <a:r>
              <a:rPr kumimoji="0" lang="ru-RU" sz="2000" b="0" i="0" u="none" strike="noStrike" cap="none" normalizeH="0" dirty="0" smtClean="0">
                <a:ln>
                  <a:noFill/>
                </a:ln>
                <a:solidFill>
                  <a:srgbClr val="7030A0"/>
                </a:solidFill>
                <a:effectLst/>
                <a:cs typeface="Arial" pitchFamily="34" charset="0"/>
              </a:rPr>
              <a:t> презентация </a:t>
            </a:r>
            <a:r>
              <a:rPr kumimoji="0" lang="ru-RU" sz="2000" b="0" i="0" u="none" strike="noStrike" cap="none" normalizeH="0" dirty="0" smtClean="0">
                <a:ln>
                  <a:noFill/>
                </a:ln>
                <a:solidFill>
                  <a:schemeClr val="tx1"/>
                </a:solidFill>
                <a:effectLst/>
                <a:cs typeface="Arial" pitchFamily="34" charset="0"/>
              </a:rPr>
              <a:t>– «Электрический ток на службе человека»</a:t>
            </a:r>
          </a:p>
          <a:p>
            <a:pPr marL="0" marR="0" lvl="0" indent="0" algn="l" defTabSz="914400" rtl="0" eaLnBrk="0" fontAlgn="base" latinLnBrk="0" hangingPunct="0">
              <a:lnSpc>
                <a:spcPct val="100000"/>
              </a:lnSpc>
              <a:spcBef>
                <a:spcPct val="0"/>
              </a:spcBef>
              <a:spcAft>
                <a:spcPct val="0"/>
              </a:spcAft>
              <a:buClrTx/>
              <a:buSzTx/>
              <a:buFontTx/>
              <a:buNone/>
              <a:tabLst/>
            </a:pPr>
            <a:r>
              <a:rPr lang="ru-RU" sz="2000" baseline="0" dirty="0">
                <a:cs typeface="Arial" pitchFamily="34" charset="0"/>
              </a:rPr>
              <a:t> </a:t>
            </a:r>
            <a:r>
              <a:rPr lang="ru-RU" sz="2000" baseline="0" dirty="0" smtClean="0">
                <a:cs typeface="Arial" pitchFamily="34" charset="0"/>
              </a:rPr>
              <a:t>   </a:t>
            </a:r>
            <a:r>
              <a:rPr lang="ru-RU" sz="2000" baseline="0" dirty="0" smtClean="0">
                <a:solidFill>
                  <a:srgbClr val="7030A0"/>
                </a:solidFill>
                <a:cs typeface="Arial" pitchFamily="34" charset="0"/>
              </a:rPr>
              <a:t>- защита мини-проекта- </a:t>
            </a:r>
            <a:r>
              <a:rPr lang="ru-RU" sz="2000" baseline="0" dirty="0" smtClean="0">
                <a:cs typeface="Arial" pitchFamily="34" charset="0"/>
              </a:rPr>
              <a:t>«Электробезопасность.</a:t>
            </a:r>
            <a:r>
              <a:rPr lang="ru-RU" sz="2000" dirty="0" smtClean="0">
                <a:cs typeface="Arial" pitchFamily="34" charset="0"/>
              </a:rPr>
              <a:t> Ты должен знать»                 </a:t>
            </a: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smtClean="0">
                <a:solidFill>
                  <a:srgbClr val="FF0000"/>
                </a:solidFill>
                <a:cs typeface="Arial" pitchFamily="34" charset="0"/>
              </a:rPr>
              <a:t>                   </a:t>
            </a:r>
            <a:r>
              <a:rPr lang="ru-RU" sz="1400" dirty="0" smtClean="0">
                <a:solidFill>
                  <a:srgbClr val="FF0000"/>
                </a:solidFill>
                <a:cs typeface="Arial" pitchFamily="34" charset="0"/>
              </a:rPr>
              <a:t>(техника безопасности при обращении с электроприборами)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a:ln>
                  <a:noFill/>
                </a:ln>
                <a:solidFill>
                  <a:schemeClr val="tx1"/>
                </a:solidFill>
                <a:effectLst/>
                <a:cs typeface="Arial" pitchFamily="34" charset="0"/>
              </a:rPr>
              <a:t> </a:t>
            </a:r>
            <a:r>
              <a:rPr kumimoji="0" lang="ru-RU" sz="1400" b="0" i="0" u="none" strike="noStrike" cap="none" normalizeH="0" baseline="0" dirty="0" smtClean="0">
                <a:ln>
                  <a:noFill/>
                </a:ln>
                <a:solidFill>
                  <a:schemeClr val="tx1"/>
                </a:solidFill>
                <a:effectLst/>
                <a:cs typeface="Arial" pitchFamily="34" charset="0"/>
              </a:rPr>
              <a:t>  </a:t>
            </a:r>
            <a:r>
              <a:rPr kumimoji="0" lang="ru-RU" sz="2000" b="0" i="0" u="none" strike="noStrike" cap="none" normalizeH="0" baseline="0" dirty="0" smtClean="0">
                <a:ln>
                  <a:noFill/>
                </a:ln>
                <a:solidFill>
                  <a:srgbClr val="002060"/>
                </a:solidFill>
                <a:effectLst/>
                <a:cs typeface="Arial" pitchFamily="34" charset="0"/>
              </a:rPr>
              <a:t>3</a:t>
            </a:r>
            <a:r>
              <a:rPr kumimoji="0" lang="ru-RU" sz="2000" b="0" i="0" u="none" strike="noStrike" cap="none" normalizeH="0" dirty="0" smtClean="0">
                <a:ln>
                  <a:noFill/>
                </a:ln>
                <a:solidFill>
                  <a:srgbClr val="002060"/>
                </a:solidFill>
                <a:effectLst/>
                <a:cs typeface="Arial" pitchFamily="34" charset="0"/>
              </a:rPr>
              <a:t> ЭТАП - </a:t>
            </a:r>
            <a:r>
              <a:rPr kumimoji="0" lang="ru-RU" sz="2000" b="0" i="0" u="none" strike="noStrike" cap="none" normalizeH="0" baseline="0" dirty="0" smtClean="0">
                <a:ln>
                  <a:noFill/>
                </a:ln>
                <a:solidFill>
                  <a:srgbClr val="002060"/>
                </a:solidFill>
                <a:effectLst/>
                <a:cs typeface="Arial" pitchFamily="34" charset="0"/>
              </a:rPr>
              <a:t> Защита мини-проекта исследовательского характера. </a:t>
            </a:r>
            <a:r>
              <a:rPr kumimoji="0" lang="ru-RU" sz="2000" b="0" i="0" u="none" strike="noStrike" cap="none" normalizeH="0" baseline="0" dirty="0" smtClean="0">
                <a:ln>
                  <a:noFill/>
                </a:ln>
                <a:effectLst/>
                <a:cs typeface="Arial" pitchFamily="34" charset="0"/>
              </a:rPr>
              <a:t>(индивидуально)</a:t>
            </a: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a:solidFill>
                  <a:srgbClr val="002060"/>
                </a:solidFill>
                <a:cs typeface="Arial" pitchFamily="34" charset="0"/>
              </a:rPr>
              <a:t> </a:t>
            </a:r>
            <a:r>
              <a:rPr lang="ru-RU" sz="2000" dirty="0" smtClean="0">
                <a:solidFill>
                  <a:srgbClr val="002060"/>
                </a:solidFill>
                <a:cs typeface="Arial" pitchFamily="34" charset="0"/>
              </a:rPr>
              <a:t> 4 ЭТАП -  «Помоги себе сам!» </a:t>
            </a:r>
            <a:r>
              <a:rPr lang="ru-RU" sz="2000" dirty="0" smtClean="0">
                <a:cs typeface="Arial" pitchFamily="34" charset="0"/>
              </a:rPr>
              <a:t>– </a:t>
            </a:r>
            <a:r>
              <a:rPr lang="ru-RU" sz="1600" dirty="0" smtClean="0">
                <a:cs typeface="Arial" pitchFamily="34" charset="0"/>
              </a:rPr>
              <a:t>применение знаний, умений и навыков в нестандартной    </a:t>
            </a:r>
          </a:p>
          <a:p>
            <a:pPr marL="0" marR="0" lvl="0" indent="0" algn="l" defTabSz="914400" rtl="0" eaLnBrk="0" fontAlgn="base" latinLnBrk="0" hangingPunct="0">
              <a:lnSpc>
                <a:spcPct val="100000"/>
              </a:lnSpc>
              <a:spcBef>
                <a:spcPct val="0"/>
              </a:spcBef>
              <a:spcAft>
                <a:spcPct val="0"/>
              </a:spcAft>
              <a:buClrTx/>
              <a:buSzTx/>
              <a:buFontTx/>
              <a:buNone/>
              <a:tabLst/>
            </a:pPr>
            <a:r>
              <a:rPr lang="ru-RU" sz="1600" dirty="0" smtClean="0">
                <a:cs typeface="Arial" pitchFamily="34" charset="0"/>
              </a:rPr>
              <a:t>                                                                            ситуации.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cs typeface="Arial" pitchFamily="34" charset="0"/>
              </a:rPr>
              <a:t> </a:t>
            </a:r>
            <a:r>
              <a:rPr kumimoji="0" lang="ru-RU" sz="1600" b="0" i="0" u="none" strike="noStrike" cap="none" normalizeH="0" baseline="0" dirty="0" smtClean="0">
                <a:ln>
                  <a:noFill/>
                </a:ln>
                <a:solidFill>
                  <a:schemeClr val="tx1"/>
                </a:solidFill>
                <a:effectLst/>
                <a:cs typeface="Arial" pitchFamily="34" charset="0"/>
              </a:rPr>
              <a:t>  </a:t>
            </a:r>
            <a:r>
              <a:rPr kumimoji="0" lang="ru-RU" sz="2000" b="0" i="0" u="none" strike="noStrike" cap="none" normalizeH="0" baseline="0" dirty="0" smtClean="0">
                <a:ln>
                  <a:noFill/>
                </a:ln>
                <a:solidFill>
                  <a:srgbClr val="C00000"/>
                </a:solidFill>
                <a:effectLst/>
                <a:cs typeface="Arial" pitchFamily="34" charset="0"/>
              </a:rPr>
              <a:t>5)Домашнее</a:t>
            </a:r>
            <a:r>
              <a:rPr kumimoji="0" lang="ru-RU" sz="2000" b="0" i="0" u="none" strike="noStrike" cap="none" normalizeH="0" dirty="0" smtClean="0">
                <a:ln>
                  <a:noFill/>
                </a:ln>
                <a:solidFill>
                  <a:srgbClr val="C00000"/>
                </a:solidFill>
                <a:effectLst/>
                <a:cs typeface="Arial" pitchFamily="34" charset="0"/>
              </a:rPr>
              <a:t> задание.</a:t>
            </a:r>
          </a:p>
          <a:p>
            <a:pPr marL="0" marR="0" lvl="0" indent="0" algn="l" defTabSz="914400" rtl="0" eaLnBrk="0" fontAlgn="base" latinLnBrk="0" hangingPunct="0">
              <a:lnSpc>
                <a:spcPct val="100000"/>
              </a:lnSpc>
              <a:spcBef>
                <a:spcPct val="0"/>
              </a:spcBef>
              <a:spcAft>
                <a:spcPct val="0"/>
              </a:spcAft>
              <a:buClrTx/>
              <a:buSzTx/>
              <a:buFontTx/>
              <a:buNone/>
              <a:tabLst/>
            </a:pPr>
            <a:r>
              <a:rPr lang="ru-RU" sz="2000" dirty="0">
                <a:cs typeface="Arial" pitchFamily="34" charset="0"/>
              </a:rPr>
              <a:t> </a:t>
            </a:r>
            <a:r>
              <a:rPr lang="ru-RU" sz="2000" dirty="0" smtClean="0">
                <a:cs typeface="Arial" pitchFamily="34" charset="0"/>
              </a:rPr>
              <a:t> </a:t>
            </a:r>
            <a:r>
              <a:rPr lang="ru-RU" sz="2000" dirty="0" smtClean="0">
                <a:solidFill>
                  <a:srgbClr val="FF0000"/>
                </a:solidFill>
                <a:cs typeface="Arial" pitchFamily="34" charset="0"/>
              </a:rPr>
              <a:t>6)Подведение итогов</a:t>
            </a:r>
            <a:r>
              <a:rPr lang="ru-RU" sz="2000" dirty="0" smtClean="0">
                <a:cs typeface="Arial" pitchFamily="34" charset="0"/>
              </a:rPr>
              <a:t>. </a:t>
            </a:r>
            <a:r>
              <a:rPr lang="ru-RU" dirty="0" smtClean="0">
                <a:cs typeface="Arial" pitchFamily="34" charset="0"/>
              </a:rPr>
              <a:t>(рефлексия</a:t>
            </a:r>
            <a:r>
              <a:rPr lang="ru-RU" sz="2000" dirty="0" smtClean="0">
                <a:cs typeface="Arial" pitchFamily="34" charset="0"/>
              </a:rPr>
              <a:t>)</a:t>
            </a:r>
            <a:endParaRPr kumimoji="0" lang="ru-RU" sz="16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Effect transition="in" filter="fade">
                                      <p:cBhvr>
                                        <p:cTn id="7" dur="2000"/>
                                        <p:tgtEl>
                                          <p:spTgt spid="307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4">
                                            <p:txEl>
                                              <p:pRg st="1" end="1"/>
                                            </p:txEl>
                                          </p:spTgt>
                                        </p:tgtEl>
                                        <p:attrNameLst>
                                          <p:attrName>style.visibility</p:attrName>
                                        </p:attrNameLst>
                                      </p:cBhvr>
                                      <p:to>
                                        <p:strVal val="visible"/>
                                      </p:to>
                                    </p:set>
                                    <p:animEffect transition="in" filter="fade">
                                      <p:cBhvr>
                                        <p:cTn id="10" dur="2000"/>
                                        <p:tgtEl>
                                          <p:spTgt spid="307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4">
                                            <p:txEl>
                                              <p:pRg st="2" end="2"/>
                                            </p:txEl>
                                          </p:spTgt>
                                        </p:tgtEl>
                                        <p:attrNameLst>
                                          <p:attrName>style.visibility</p:attrName>
                                        </p:attrNameLst>
                                      </p:cBhvr>
                                      <p:to>
                                        <p:strVal val="visible"/>
                                      </p:to>
                                    </p:set>
                                    <p:animEffect transition="in" filter="fade">
                                      <p:cBhvr>
                                        <p:cTn id="13" dur="2000"/>
                                        <p:tgtEl>
                                          <p:spTgt spid="307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074">
                                            <p:txEl>
                                              <p:pRg st="5" end="5"/>
                                            </p:txEl>
                                          </p:spTgt>
                                        </p:tgtEl>
                                        <p:attrNameLst>
                                          <p:attrName>style.visibility</p:attrName>
                                        </p:attrNameLst>
                                      </p:cBhvr>
                                      <p:to>
                                        <p:strVal val="visible"/>
                                      </p:to>
                                    </p:set>
                                    <p:animEffect transition="in" filter="fade">
                                      <p:cBhvr>
                                        <p:cTn id="16" dur="2000"/>
                                        <p:tgtEl>
                                          <p:spTgt spid="3074">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074">
                                            <p:txEl>
                                              <p:pRg st="6" end="6"/>
                                            </p:txEl>
                                          </p:spTgt>
                                        </p:tgtEl>
                                        <p:attrNameLst>
                                          <p:attrName>style.visibility</p:attrName>
                                        </p:attrNameLst>
                                      </p:cBhvr>
                                      <p:to>
                                        <p:strVal val="visible"/>
                                      </p:to>
                                    </p:set>
                                    <p:animEffect transition="in" filter="fade">
                                      <p:cBhvr>
                                        <p:cTn id="19" dur="2000"/>
                                        <p:tgtEl>
                                          <p:spTgt spid="3074">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074">
                                            <p:txEl>
                                              <p:pRg st="7" end="7"/>
                                            </p:txEl>
                                          </p:spTgt>
                                        </p:tgtEl>
                                        <p:attrNameLst>
                                          <p:attrName>style.visibility</p:attrName>
                                        </p:attrNameLst>
                                      </p:cBhvr>
                                      <p:to>
                                        <p:strVal val="visible"/>
                                      </p:to>
                                    </p:set>
                                    <p:animEffect transition="in" filter="fade">
                                      <p:cBhvr>
                                        <p:cTn id="22" dur="2000"/>
                                        <p:tgtEl>
                                          <p:spTgt spid="3074">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4">
                                            <p:txEl>
                                              <p:pRg st="8" end="8"/>
                                            </p:txEl>
                                          </p:spTgt>
                                        </p:tgtEl>
                                        <p:attrNameLst>
                                          <p:attrName>style.visibility</p:attrName>
                                        </p:attrNameLst>
                                      </p:cBhvr>
                                      <p:to>
                                        <p:strVal val="visible"/>
                                      </p:to>
                                    </p:set>
                                    <p:animEffect transition="in" filter="fade">
                                      <p:cBhvr>
                                        <p:cTn id="25" dur="2000"/>
                                        <p:tgtEl>
                                          <p:spTgt spid="3074">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074">
                                            <p:txEl>
                                              <p:pRg st="9" end="9"/>
                                            </p:txEl>
                                          </p:spTgt>
                                        </p:tgtEl>
                                        <p:attrNameLst>
                                          <p:attrName>style.visibility</p:attrName>
                                        </p:attrNameLst>
                                      </p:cBhvr>
                                      <p:to>
                                        <p:strVal val="visible"/>
                                      </p:to>
                                    </p:set>
                                    <p:animEffect transition="in" filter="fade">
                                      <p:cBhvr>
                                        <p:cTn id="28" dur="2000"/>
                                        <p:tgtEl>
                                          <p:spTgt spid="3074">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074">
                                            <p:txEl>
                                              <p:pRg st="10" end="10"/>
                                            </p:txEl>
                                          </p:spTgt>
                                        </p:tgtEl>
                                        <p:attrNameLst>
                                          <p:attrName>style.visibility</p:attrName>
                                        </p:attrNameLst>
                                      </p:cBhvr>
                                      <p:to>
                                        <p:strVal val="visible"/>
                                      </p:to>
                                    </p:set>
                                    <p:animEffect transition="in" filter="fade">
                                      <p:cBhvr>
                                        <p:cTn id="31" dur="2000"/>
                                        <p:tgtEl>
                                          <p:spTgt spid="3074">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074">
                                            <p:txEl>
                                              <p:pRg st="11" end="11"/>
                                            </p:txEl>
                                          </p:spTgt>
                                        </p:tgtEl>
                                        <p:attrNameLst>
                                          <p:attrName>style.visibility</p:attrName>
                                        </p:attrNameLst>
                                      </p:cBhvr>
                                      <p:to>
                                        <p:strVal val="visible"/>
                                      </p:to>
                                    </p:set>
                                    <p:animEffect transition="in" filter="fade">
                                      <p:cBhvr>
                                        <p:cTn id="34" dur="2000"/>
                                        <p:tgtEl>
                                          <p:spTgt spid="3074">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074">
                                            <p:txEl>
                                              <p:pRg st="12" end="12"/>
                                            </p:txEl>
                                          </p:spTgt>
                                        </p:tgtEl>
                                        <p:attrNameLst>
                                          <p:attrName>style.visibility</p:attrName>
                                        </p:attrNameLst>
                                      </p:cBhvr>
                                      <p:to>
                                        <p:strVal val="visible"/>
                                      </p:to>
                                    </p:set>
                                    <p:animEffect transition="in" filter="fade">
                                      <p:cBhvr>
                                        <p:cTn id="37" dur="2000"/>
                                        <p:tgtEl>
                                          <p:spTgt spid="3074">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074">
                                            <p:txEl>
                                              <p:pRg st="13" end="13"/>
                                            </p:txEl>
                                          </p:spTgt>
                                        </p:tgtEl>
                                        <p:attrNameLst>
                                          <p:attrName>style.visibility</p:attrName>
                                        </p:attrNameLst>
                                      </p:cBhvr>
                                      <p:to>
                                        <p:strVal val="visible"/>
                                      </p:to>
                                    </p:set>
                                    <p:animEffect transition="in" filter="fade">
                                      <p:cBhvr>
                                        <p:cTn id="40" dur="2000"/>
                                        <p:tgtEl>
                                          <p:spTgt spid="3074">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074">
                                            <p:txEl>
                                              <p:pRg st="14" end="14"/>
                                            </p:txEl>
                                          </p:spTgt>
                                        </p:tgtEl>
                                        <p:attrNameLst>
                                          <p:attrName>style.visibility</p:attrName>
                                        </p:attrNameLst>
                                      </p:cBhvr>
                                      <p:to>
                                        <p:strVal val="visible"/>
                                      </p:to>
                                    </p:set>
                                    <p:animEffect transition="in" filter="fade">
                                      <p:cBhvr>
                                        <p:cTn id="43" dur="2000"/>
                                        <p:tgtEl>
                                          <p:spTgt spid="3074">
                                            <p:txEl>
                                              <p:pRg st="14" end="1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074">
                                            <p:txEl>
                                              <p:pRg st="15" end="15"/>
                                            </p:txEl>
                                          </p:spTgt>
                                        </p:tgtEl>
                                        <p:attrNameLst>
                                          <p:attrName>style.visibility</p:attrName>
                                        </p:attrNameLst>
                                      </p:cBhvr>
                                      <p:to>
                                        <p:strVal val="visible"/>
                                      </p:to>
                                    </p:set>
                                    <p:animEffect transition="in" filter="fade">
                                      <p:cBhvr>
                                        <p:cTn id="46" dur="2000"/>
                                        <p:tgtEl>
                                          <p:spTgt spid="3074">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074">
                                            <p:txEl>
                                              <p:pRg st="16" end="16"/>
                                            </p:txEl>
                                          </p:spTgt>
                                        </p:tgtEl>
                                        <p:attrNameLst>
                                          <p:attrName>style.visibility</p:attrName>
                                        </p:attrNameLst>
                                      </p:cBhvr>
                                      <p:to>
                                        <p:strVal val="visible"/>
                                      </p:to>
                                    </p:set>
                                    <p:animEffect transition="in" filter="fade">
                                      <p:cBhvr>
                                        <p:cTn id="49" dur="2000"/>
                                        <p:tgtEl>
                                          <p:spTgt spid="3074">
                                            <p:txEl>
                                              <p:pRg st="16" end="16"/>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074">
                                            <p:txEl>
                                              <p:pRg st="17" end="17"/>
                                            </p:txEl>
                                          </p:spTgt>
                                        </p:tgtEl>
                                        <p:attrNameLst>
                                          <p:attrName>style.visibility</p:attrName>
                                        </p:attrNameLst>
                                      </p:cBhvr>
                                      <p:to>
                                        <p:strVal val="visible"/>
                                      </p:to>
                                    </p:set>
                                    <p:animEffect transition="in" filter="fade">
                                      <p:cBhvr>
                                        <p:cTn id="52" dur="2000"/>
                                        <p:tgtEl>
                                          <p:spTgt spid="3074">
                                            <p:txEl>
                                              <p:pRg st="17" end="17"/>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074">
                                            <p:txEl>
                                              <p:pRg st="18" end="18"/>
                                            </p:txEl>
                                          </p:spTgt>
                                        </p:tgtEl>
                                        <p:attrNameLst>
                                          <p:attrName>style.visibility</p:attrName>
                                        </p:attrNameLst>
                                      </p:cBhvr>
                                      <p:to>
                                        <p:strVal val="visible"/>
                                      </p:to>
                                    </p:set>
                                    <p:animEffect transition="in" filter="fade">
                                      <p:cBhvr>
                                        <p:cTn id="55" dur="2000"/>
                                        <p:tgtEl>
                                          <p:spTgt spid="3074">
                                            <p:txEl>
                                              <p:pRg st="18" end="18"/>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074">
                                            <p:txEl>
                                              <p:pRg st="19" end="19"/>
                                            </p:txEl>
                                          </p:spTgt>
                                        </p:tgtEl>
                                        <p:attrNameLst>
                                          <p:attrName>style.visibility</p:attrName>
                                        </p:attrNameLst>
                                      </p:cBhvr>
                                      <p:to>
                                        <p:strVal val="visible"/>
                                      </p:to>
                                    </p:set>
                                    <p:animEffect transition="in" filter="fade">
                                      <p:cBhvr>
                                        <p:cTn id="58" dur="2000"/>
                                        <p:tgtEl>
                                          <p:spTgt spid="3074">
                                            <p:txEl>
                                              <p:pRg st="19" end="19"/>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074">
                                            <p:txEl>
                                              <p:pRg st="20" end="20"/>
                                            </p:txEl>
                                          </p:spTgt>
                                        </p:tgtEl>
                                        <p:attrNameLst>
                                          <p:attrName>style.visibility</p:attrName>
                                        </p:attrNameLst>
                                      </p:cBhvr>
                                      <p:to>
                                        <p:strVal val="visible"/>
                                      </p:to>
                                    </p:set>
                                    <p:animEffect transition="in" filter="fade">
                                      <p:cBhvr>
                                        <p:cTn id="61" dur="2000"/>
                                        <p:tgtEl>
                                          <p:spTgt spid="3074">
                                            <p:txEl>
                                              <p:pRg st="20" end="20"/>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074">
                                            <p:txEl>
                                              <p:pRg st="21" end="21"/>
                                            </p:txEl>
                                          </p:spTgt>
                                        </p:tgtEl>
                                        <p:attrNameLst>
                                          <p:attrName>style.visibility</p:attrName>
                                        </p:attrNameLst>
                                      </p:cBhvr>
                                      <p:to>
                                        <p:strVal val="visible"/>
                                      </p:to>
                                    </p:set>
                                    <p:animEffect transition="in" filter="fade">
                                      <p:cBhvr>
                                        <p:cTn id="64" dur="2000"/>
                                        <p:tgtEl>
                                          <p:spTgt spid="3074">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solidFill>
                  <a:srgbClr val="FF0000"/>
                </a:solidFill>
                <a:latin typeface="+mn-lt"/>
              </a:rPr>
              <a:t>Электризация тел</a:t>
            </a:r>
            <a:endParaRPr lang="ru-RU" sz="4000" dirty="0">
              <a:solidFill>
                <a:srgbClr val="FF0000"/>
              </a:solidFill>
              <a:latin typeface="+mn-lt"/>
            </a:endParaRPr>
          </a:p>
        </p:txBody>
      </p:sp>
      <p:sp>
        <p:nvSpPr>
          <p:cNvPr id="6" name="Содержимое 5"/>
          <p:cNvSpPr>
            <a:spLocks noGrp="1"/>
          </p:cNvSpPr>
          <p:nvPr>
            <p:ph idx="1"/>
          </p:nvPr>
        </p:nvSpPr>
        <p:spPr>
          <a:xfrm>
            <a:off x="457200" y="1628800"/>
            <a:ext cx="8229600" cy="4680560"/>
          </a:xfrm>
        </p:spPr>
        <p:txBody>
          <a:bodyPr/>
          <a:lstStyle/>
          <a:p>
            <a:pPr marL="137160" indent="0">
              <a:buNone/>
            </a:pPr>
            <a:r>
              <a:rPr lang="ru-RU" dirty="0" smtClean="0">
                <a:solidFill>
                  <a:srgbClr val="002060"/>
                </a:solidFill>
              </a:rPr>
              <a:t>1.Блиц – опрос.  </a:t>
            </a:r>
            <a:r>
              <a:rPr lang="ru-RU" dirty="0" smtClean="0"/>
              <a:t>(</a:t>
            </a:r>
            <a:r>
              <a:rPr lang="ru-RU" sz="2400" dirty="0" smtClean="0"/>
              <a:t>повторение и контроль знаний основных физических терминов и законов).</a:t>
            </a:r>
          </a:p>
          <a:p>
            <a:pPr marL="137160" indent="0">
              <a:buNone/>
            </a:pPr>
            <a:r>
              <a:rPr lang="ru-RU" sz="2400" dirty="0" smtClean="0">
                <a:solidFill>
                  <a:srgbClr val="002060"/>
                </a:solidFill>
              </a:rPr>
              <a:t>2.Эксперементальные индивидуальные задания.</a:t>
            </a:r>
          </a:p>
          <a:p>
            <a:pPr marL="137160" indent="0">
              <a:buNone/>
            </a:pPr>
            <a:r>
              <a:rPr lang="ru-RU" sz="2400" dirty="0"/>
              <a:t> </a:t>
            </a:r>
            <a:r>
              <a:rPr lang="ru-RU" sz="2400" dirty="0" smtClean="0"/>
              <a:t>    </a:t>
            </a:r>
            <a:r>
              <a:rPr lang="ru-RU" sz="2400" dirty="0" smtClean="0">
                <a:solidFill>
                  <a:srgbClr val="7030A0"/>
                </a:solidFill>
              </a:rPr>
              <a:t>Провести опыты, которые доказывают:</a:t>
            </a:r>
          </a:p>
          <a:p>
            <a:pPr marL="137160" indent="0">
              <a:buNone/>
            </a:pPr>
            <a:r>
              <a:rPr lang="ru-RU" sz="2400" dirty="0" smtClean="0"/>
              <a:t>    - электризацию тел при трении;</a:t>
            </a:r>
          </a:p>
          <a:p>
            <a:pPr marL="137160" indent="0">
              <a:buNone/>
            </a:pPr>
            <a:r>
              <a:rPr lang="ru-RU" sz="2400" dirty="0"/>
              <a:t> </a:t>
            </a:r>
            <a:r>
              <a:rPr lang="ru-RU" sz="2400" dirty="0" smtClean="0"/>
              <a:t>   - электризацию тел при соприкосновении;</a:t>
            </a:r>
          </a:p>
          <a:p>
            <a:pPr marL="137160" indent="0">
              <a:buNone/>
            </a:pPr>
            <a:r>
              <a:rPr lang="ru-RU" sz="2400" dirty="0"/>
              <a:t> </a:t>
            </a:r>
            <a:r>
              <a:rPr lang="ru-RU" sz="2400" dirty="0" smtClean="0"/>
              <a:t>   - проводники и непроводники (диэлектрики)                       </a:t>
            </a:r>
          </a:p>
          <a:p>
            <a:pPr marL="137160" indent="0">
              <a:buNone/>
            </a:pPr>
            <a:r>
              <a:rPr lang="ru-RU" sz="2400" dirty="0"/>
              <a:t> </a:t>
            </a:r>
            <a:r>
              <a:rPr lang="ru-RU" sz="2400" dirty="0" smtClean="0"/>
              <a:t>        электрических зарядов;</a:t>
            </a:r>
          </a:p>
          <a:p>
            <a:pPr marL="137160" indent="0">
              <a:buNone/>
            </a:pPr>
            <a:r>
              <a:rPr lang="ru-RU" sz="2400" dirty="0"/>
              <a:t> </a:t>
            </a:r>
            <a:r>
              <a:rPr lang="ru-RU" sz="2400" dirty="0" smtClean="0"/>
              <a:t>   - влияние электрического поля на заряженные тела.</a:t>
            </a: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467544" y="260648"/>
            <a:ext cx="8111752" cy="1800200"/>
          </a:xfrm>
        </p:spPr>
        <p:txBody>
          <a:bodyPr>
            <a:normAutofit fontScale="92500" lnSpcReduction="20000"/>
          </a:bodyPr>
          <a:lstStyle/>
          <a:p>
            <a:endParaRPr lang="ru-RU" sz="3600" dirty="0" smtClean="0"/>
          </a:p>
          <a:p>
            <a:r>
              <a:rPr lang="ru-RU" sz="4600" dirty="0" smtClean="0"/>
              <a:t> </a:t>
            </a:r>
            <a:r>
              <a:rPr lang="ru-RU" sz="4600" dirty="0" smtClean="0">
                <a:solidFill>
                  <a:srgbClr val="FF0000"/>
                </a:solidFill>
              </a:rPr>
              <a:t>Презентация:  </a:t>
            </a:r>
            <a:r>
              <a:rPr lang="ru-RU" sz="4600" dirty="0" smtClean="0"/>
              <a:t>Электризация      на службе человека».</a:t>
            </a:r>
          </a:p>
          <a:p>
            <a:endParaRPr lang="ru-RU" dirty="0"/>
          </a:p>
        </p:txBody>
      </p:sp>
      <p:sp>
        <p:nvSpPr>
          <p:cNvPr id="2" name="Заголовок 1"/>
          <p:cNvSpPr>
            <a:spLocks noGrp="1"/>
          </p:cNvSpPr>
          <p:nvPr>
            <p:ph type="title"/>
          </p:nvPr>
        </p:nvSpPr>
        <p:spPr>
          <a:xfrm>
            <a:off x="107504" y="1556792"/>
            <a:ext cx="8579296" cy="4464496"/>
          </a:xfrm>
        </p:spPr>
        <p:txBody>
          <a:bodyPr/>
          <a:lstStyle/>
          <a:p>
            <a:r>
              <a:rPr lang="ru-RU" sz="3200" dirty="0" smtClean="0">
                <a:solidFill>
                  <a:srgbClr val="FF0000"/>
                </a:solidFill>
                <a:latin typeface="+mn-lt"/>
              </a:rPr>
              <a:t>Опыт: </a:t>
            </a:r>
            <a:r>
              <a:rPr lang="ru-RU" sz="3200" dirty="0" smtClean="0">
                <a:solidFill>
                  <a:schemeClr val="tx1"/>
                </a:solidFill>
                <a:latin typeface="+mn-lt"/>
              </a:rPr>
              <a:t>«Получение разряда с помощью </a:t>
            </a:r>
            <a:r>
              <a:rPr lang="ru-RU" sz="3200" dirty="0" err="1" smtClean="0">
                <a:solidFill>
                  <a:schemeClr val="tx1"/>
                </a:solidFill>
                <a:latin typeface="+mn-lt"/>
              </a:rPr>
              <a:t>электрофорной</a:t>
            </a:r>
            <a:r>
              <a:rPr lang="ru-RU" sz="3200" dirty="0" smtClean="0">
                <a:solidFill>
                  <a:schemeClr val="tx1"/>
                </a:solidFill>
                <a:latin typeface="+mn-lt"/>
              </a:rPr>
              <a:t> машины»</a:t>
            </a:r>
            <a:r>
              <a:rPr lang="ru-RU" sz="3200" dirty="0" smtClean="0">
                <a:latin typeface="+mn-lt"/>
              </a:rPr>
              <a:t/>
            </a:r>
            <a:br>
              <a:rPr lang="ru-RU" sz="3200" dirty="0" smtClean="0">
                <a:latin typeface="+mn-lt"/>
              </a:rPr>
            </a:br>
            <a:r>
              <a:rPr lang="ru-RU" sz="3200" dirty="0" smtClean="0">
                <a:latin typeface="+mn-lt"/>
              </a:rPr>
              <a:t/>
            </a:r>
            <a:br>
              <a:rPr lang="ru-RU" sz="3200" dirty="0" smtClean="0">
                <a:latin typeface="+mn-lt"/>
              </a:rPr>
            </a:br>
            <a:r>
              <a:rPr lang="ru-RU" sz="3200" dirty="0" smtClean="0">
                <a:solidFill>
                  <a:srgbClr val="FF0000"/>
                </a:solidFill>
                <a:latin typeface="+mn-lt"/>
              </a:rPr>
              <a:t>Сообщение:  </a:t>
            </a:r>
            <a:r>
              <a:rPr lang="ru-RU" sz="3200" dirty="0" smtClean="0">
                <a:solidFill>
                  <a:schemeClr val="tx1"/>
                </a:solidFill>
                <a:latin typeface="+mn-lt"/>
              </a:rPr>
              <a:t>«Правила поведения человека во время грозы»   </a:t>
            </a:r>
            <a:r>
              <a:rPr lang="ru-RU" sz="3200" dirty="0" smtClean="0">
                <a:solidFill>
                  <a:srgbClr val="C00000"/>
                </a:solidFill>
                <a:latin typeface="+mn-lt"/>
              </a:rPr>
              <a:t>Почему?</a:t>
            </a:r>
            <a:r>
              <a:rPr lang="ru-RU" sz="1800" dirty="0" smtClean="0"/>
              <a:t/>
            </a:r>
            <a:br>
              <a:rPr lang="ru-RU" sz="1800" dirty="0" smtClean="0"/>
            </a:br>
            <a:r>
              <a:rPr lang="ru-RU" sz="1800" dirty="0">
                <a:effectLst/>
              </a:rPr>
              <a:t/>
            </a:r>
            <a:br>
              <a:rPr lang="ru-RU" sz="1800" dirty="0">
                <a:effectLst/>
              </a:rPr>
            </a:br>
            <a:r>
              <a:rPr lang="ru-RU" sz="1800" dirty="0" smtClean="0"/>
              <a:t/>
            </a:r>
            <a:br>
              <a:rPr lang="ru-RU" sz="1800" dirty="0" smtClean="0"/>
            </a:br>
            <a:r>
              <a:rPr lang="ru-RU" sz="1800" dirty="0"/>
              <a:t> </a:t>
            </a:r>
            <a:r>
              <a:rPr lang="ru-RU" sz="1800" dirty="0" smtClean="0"/>
              <a:t>    </a:t>
            </a:r>
            <a:br>
              <a:rPr lang="ru-RU" sz="1800" dirty="0" smtClean="0"/>
            </a:br>
            <a:r>
              <a:rPr lang="ru-RU" sz="1800" dirty="0" smtClean="0"/>
              <a:t> </a:t>
            </a:r>
            <a:endParaRPr lang="ru-RU"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336704"/>
          </a:xfrm>
        </p:spPr>
        <p:txBody>
          <a:bodyPr>
            <a:noAutofit/>
          </a:bodyPr>
          <a:lstStyle/>
          <a:p>
            <a:pPr algn="l"/>
            <a:r>
              <a:rPr lang="ru-RU" sz="1600" dirty="0" smtClean="0">
                <a:effectLst/>
                <a:latin typeface="+mn-lt"/>
              </a:rPr>
              <a:t/>
            </a:r>
            <a:br>
              <a:rPr lang="ru-RU" sz="1600" dirty="0" smtClean="0">
                <a:effectLst/>
                <a:latin typeface="+mn-lt"/>
              </a:rPr>
            </a:br>
            <a:r>
              <a:rPr lang="ru-RU" sz="2000" dirty="0" smtClean="0">
                <a:effectLst/>
                <a:latin typeface="+mn-lt"/>
              </a:rPr>
              <a:t>                                  </a:t>
            </a:r>
            <a:r>
              <a:rPr lang="ru-RU" sz="2000" dirty="0" smtClean="0">
                <a:solidFill>
                  <a:srgbClr val="FF0000"/>
                </a:solidFill>
                <a:effectLst/>
                <a:latin typeface="+mn-lt"/>
              </a:rPr>
              <a:t>Правила поведения человека во время грозы.</a:t>
            </a:r>
            <a:r>
              <a:rPr lang="ru-RU" sz="1600" dirty="0">
                <a:effectLst/>
                <a:latin typeface="+mn-lt"/>
              </a:rPr>
              <a:t/>
            </a:r>
            <a:br>
              <a:rPr lang="ru-RU" sz="1600" dirty="0">
                <a:effectLst/>
                <a:latin typeface="+mn-lt"/>
              </a:rPr>
            </a:br>
            <a:r>
              <a:rPr lang="ru-RU" sz="1600" dirty="0" smtClean="0">
                <a:solidFill>
                  <a:srgbClr val="7030A0"/>
                </a:solidFill>
                <a:effectLst/>
                <a:latin typeface="+mn-lt"/>
              </a:rPr>
              <a:t>-Находясь </a:t>
            </a:r>
            <a:r>
              <a:rPr lang="ru-RU" sz="1600" dirty="0">
                <a:solidFill>
                  <a:srgbClr val="7030A0"/>
                </a:solidFill>
                <a:effectLst/>
                <a:latin typeface="+mn-lt"/>
              </a:rPr>
              <a:t>на улице, в парковой зоне или в лесу нельзя прятаться под высокорослыми деревьями, лучше удалиться от них метров на 30-40. </a:t>
            </a:r>
            <a:br>
              <a:rPr lang="ru-RU" sz="1600" dirty="0">
                <a:solidFill>
                  <a:srgbClr val="7030A0"/>
                </a:solidFill>
                <a:effectLst/>
                <a:latin typeface="+mn-lt"/>
              </a:rPr>
            </a:br>
            <a:r>
              <a:rPr lang="ru-RU" sz="1600" dirty="0">
                <a:solidFill>
                  <a:srgbClr val="7030A0"/>
                </a:solidFill>
                <a:effectLst/>
                <a:latin typeface="+mn-lt"/>
              </a:rPr>
              <a:t> </a:t>
            </a:r>
            <a:r>
              <a:rPr lang="ru-RU" sz="1600" dirty="0" smtClean="0">
                <a:solidFill>
                  <a:srgbClr val="7030A0"/>
                </a:solidFill>
                <a:effectLst/>
                <a:latin typeface="+mn-lt"/>
              </a:rPr>
              <a:t>-Особенно</a:t>
            </a:r>
            <a:r>
              <a:rPr lang="ru-RU" sz="1600" dirty="0">
                <a:solidFill>
                  <a:srgbClr val="7030A0"/>
                </a:solidFill>
                <a:effectLst/>
                <a:latin typeface="+mn-lt"/>
              </a:rPr>
              <a:t>, как говорят в народе, «притягивают молнию» тополя, дубы, сосны и ели. </a:t>
            </a:r>
            <a:br>
              <a:rPr lang="ru-RU" sz="1600" dirty="0">
                <a:solidFill>
                  <a:srgbClr val="7030A0"/>
                </a:solidFill>
                <a:effectLst/>
                <a:latin typeface="+mn-lt"/>
              </a:rPr>
            </a:br>
            <a:r>
              <a:rPr lang="ru-RU" sz="1600" dirty="0" smtClean="0">
                <a:solidFill>
                  <a:srgbClr val="7030A0"/>
                </a:solidFill>
                <a:effectLst/>
                <a:latin typeface="+mn-lt"/>
              </a:rPr>
              <a:t>-Берёзы</a:t>
            </a:r>
            <a:r>
              <a:rPr lang="ru-RU" sz="1600" dirty="0">
                <a:solidFill>
                  <a:srgbClr val="7030A0"/>
                </a:solidFill>
                <a:effectLst/>
                <a:latin typeface="+mn-lt"/>
              </a:rPr>
              <a:t>, клёны, орешник практически не подвергаются ударам молнии. </a:t>
            </a:r>
            <a:r>
              <a:rPr lang="ru-RU" sz="1600" dirty="0">
                <a:effectLst/>
                <a:latin typeface="+mn-lt"/>
              </a:rPr>
              <a:t/>
            </a:r>
            <a:br>
              <a:rPr lang="ru-RU" sz="1600" dirty="0">
                <a:effectLst/>
                <a:latin typeface="+mn-lt"/>
              </a:rPr>
            </a:br>
            <a:r>
              <a:rPr lang="ru-RU" sz="1600" dirty="0" smtClean="0">
                <a:solidFill>
                  <a:schemeClr val="bg1">
                    <a:lumMod val="95000"/>
                    <a:lumOff val="5000"/>
                  </a:schemeClr>
                </a:solidFill>
                <a:effectLst/>
                <a:latin typeface="+mn-lt"/>
              </a:rPr>
              <a:t>-Опасность </a:t>
            </a:r>
            <a:r>
              <a:rPr lang="ru-RU" sz="1600" dirty="0">
                <a:solidFill>
                  <a:schemeClr val="bg1">
                    <a:lumMod val="95000"/>
                    <a:lumOff val="5000"/>
                  </a:schemeClr>
                </a:solidFill>
                <a:effectLst/>
                <a:latin typeface="+mn-lt"/>
              </a:rPr>
              <a:t>возрастает, если поблизости уже есть деревья, ранее пораженные молнией.</a:t>
            </a:r>
            <a:br>
              <a:rPr lang="ru-RU" sz="1600" dirty="0">
                <a:solidFill>
                  <a:schemeClr val="bg1">
                    <a:lumMod val="95000"/>
                    <a:lumOff val="5000"/>
                  </a:schemeClr>
                </a:solidFill>
                <a:effectLst/>
                <a:latin typeface="+mn-lt"/>
              </a:rPr>
            </a:br>
            <a:r>
              <a:rPr lang="ru-RU" sz="1600" dirty="0">
                <a:solidFill>
                  <a:schemeClr val="bg1">
                    <a:lumMod val="95000"/>
                    <a:lumOff val="5000"/>
                  </a:schemeClr>
                </a:solidFill>
                <a:effectLst/>
                <a:latin typeface="+mn-lt"/>
              </a:rPr>
              <a:t> </a:t>
            </a:r>
            <a:r>
              <a:rPr lang="ru-RU" sz="1600" dirty="0" smtClean="0">
                <a:solidFill>
                  <a:schemeClr val="bg1">
                    <a:lumMod val="95000"/>
                    <a:lumOff val="5000"/>
                  </a:schemeClr>
                </a:solidFill>
                <a:effectLst/>
                <a:latin typeface="+mn-lt"/>
              </a:rPr>
              <a:t>-В </a:t>
            </a:r>
            <a:r>
              <a:rPr lang="ru-RU" sz="1600" dirty="0">
                <a:solidFill>
                  <a:schemeClr val="bg1">
                    <a:lumMod val="95000"/>
                    <a:lumOff val="5000"/>
                  </a:schemeClr>
                </a:solidFill>
                <a:effectLst/>
                <a:latin typeface="+mn-lt"/>
              </a:rPr>
              <a:t>городе постарайтесь как можно скорее укрыться в магазине или жилом доме, они имеют надежную молнии защиту.</a:t>
            </a:r>
            <a:br>
              <a:rPr lang="ru-RU" sz="1600" dirty="0">
                <a:solidFill>
                  <a:schemeClr val="bg1">
                    <a:lumMod val="95000"/>
                    <a:lumOff val="5000"/>
                  </a:schemeClr>
                </a:solidFill>
                <a:effectLst/>
                <a:latin typeface="+mn-lt"/>
              </a:rPr>
            </a:br>
            <a:r>
              <a:rPr lang="ru-RU" sz="1600" dirty="0">
                <a:solidFill>
                  <a:schemeClr val="bg1">
                    <a:lumMod val="95000"/>
                    <a:lumOff val="5000"/>
                  </a:schemeClr>
                </a:solidFill>
                <a:effectLst/>
                <a:latin typeface="+mn-lt"/>
              </a:rPr>
              <a:t> </a:t>
            </a:r>
            <a:r>
              <a:rPr lang="ru-RU" sz="1600" dirty="0" smtClean="0">
                <a:solidFill>
                  <a:schemeClr val="bg1">
                    <a:lumMod val="95000"/>
                    <a:lumOff val="5000"/>
                  </a:schemeClr>
                </a:solidFill>
                <a:effectLst/>
                <a:latin typeface="+mn-lt"/>
              </a:rPr>
              <a:t>-Если </a:t>
            </a:r>
            <a:r>
              <a:rPr lang="ru-RU" sz="1600" dirty="0">
                <a:solidFill>
                  <a:schemeClr val="bg1">
                    <a:lumMod val="95000"/>
                    <a:lumOff val="5000"/>
                  </a:schemeClr>
                </a:solidFill>
                <a:effectLst/>
                <a:latin typeface="+mn-lt"/>
              </a:rPr>
              <a:t>таких вариантов нет, нужно переждать грозу, присев на корточки под невысокими насаждениями.</a:t>
            </a:r>
            <a:r>
              <a:rPr lang="ru-RU" sz="1600" dirty="0">
                <a:effectLst/>
                <a:latin typeface="+mn-lt"/>
              </a:rPr>
              <a:t/>
            </a:r>
            <a:br>
              <a:rPr lang="ru-RU" sz="1600" dirty="0">
                <a:effectLst/>
                <a:latin typeface="+mn-lt"/>
              </a:rPr>
            </a:br>
            <a:r>
              <a:rPr lang="ru-RU" sz="1600" dirty="0">
                <a:effectLst/>
                <a:latin typeface="+mn-lt"/>
              </a:rPr>
              <a:t> </a:t>
            </a:r>
            <a:r>
              <a:rPr lang="ru-RU" sz="1600" dirty="0" smtClean="0">
                <a:solidFill>
                  <a:srgbClr val="7030A0"/>
                </a:solidFill>
                <a:effectLst/>
                <a:latin typeface="+mn-lt"/>
              </a:rPr>
              <a:t>-Сотовый </a:t>
            </a:r>
            <a:r>
              <a:rPr lang="ru-RU" sz="1600" dirty="0">
                <a:solidFill>
                  <a:srgbClr val="7030A0"/>
                </a:solidFill>
                <a:effectLst/>
                <a:latin typeface="+mn-lt"/>
              </a:rPr>
              <a:t>телефон при нахождении на улице лучше отключить.</a:t>
            </a:r>
            <a:br>
              <a:rPr lang="ru-RU" sz="1600" dirty="0">
                <a:solidFill>
                  <a:srgbClr val="7030A0"/>
                </a:solidFill>
                <a:effectLst/>
                <a:latin typeface="+mn-lt"/>
              </a:rPr>
            </a:br>
            <a:r>
              <a:rPr lang="ru-RU" sz="1600" dirty="0" smtClean="0">
                <a:solidFill>
                  <a:srgbClr val="7030A0"/>
                </a:solidFill>
                <a:effectLst/>
                <a:latin typeface="+mn-lt"/>
              </a:rPr>
              <a:t>-А </a:t>
            </a:r>
            <a:r>
              <a:rPr lang="ru-RU" sz="1600" dirty="0">
                <a:solidFill>
                  <a:srgbClr val="7030A0"/>
                </a:solidFill>
                <a:effectLst/>
                <a:latin typeface="+mn-lt"/>
              </a:rPr>
              <a:t>вот автомобиль является безопасным убежищем и во время грозы лучше его не покидать. Нужно закрыть окна и опустить автомобильную антенну, прекратить движение и переждать непогоду на обочине или на автостоянке, расположившись подальше от высоких деревьев. </a:t>
            </a:r>
            <a:r>
              <a:rPr lang="ru-RU" sz="1600" dirty="0" smtClean="0">
                <a:effectLst/>
                <a:latin typeface="+mn-lt"/>
              </a:rPr>
              <a:t/>
            </a:r>
            <a:br>
              <a:rPr lang="ru-RU" sz="1600" dirty="0" smtClean="0">
                <a:effectLst/>
                <a:latin typeface="+mn-lt"/>
              </a:rPr>
            </a:br>
            <a:r>
              <a:rPr lang="ru-RU" sz="1600" dirty="0">
                <a:solidFill>
                  <a:schemeClr val="bg1">
                    <a:lumMod val="95000"/>
                    <a:lumOff val="5000"/>
                  </a:schemeClr>
                </a:solidFill>
                <a:effectLst/>
                <a:latin typeface="+mn-lt"/>
              </a:rPr>
              <a:t>-</a:t>
            </a:r>
            <a:r>
              <a:rPr lang="ru-RU" sz="1600" dirty="0" smtClean="0">
                <a:solidFill>
                  <a:schemeClr val="bg1">
                    <a:lumMod val="95000"/>
                    <a:lumOff val="5000"/>
                  </a:schemeClr>
                </a:solidFill>
                <a:effectLst/>
                <a:latin typeface="+mn-lt"/>
              </a:rPr>
              <a:t>Велосипед </a:t>
            </a:r>
            <a:r>
              <a:rPr lang="ru-RU" sz="1600" dirty="0">
                <a:solidFill>
                  <a:schemeClr val="bg1">
                    <a:lumMod val="95000"/>
                    <a:lumOff val="5000"/>
                  </a:schemeClr>
                </a:solidFill>
                <a:effectLst/>
                <a:latin typeface="+mn-lt"/>
              </a:rPr>
              <a:t>и мотоцикл, наоборот, являются в это время потенциально опасными. Их нужно оставить подальше, уложив на землю и удалившись от них на время грозы на расстояние не меньше 30 метров.</a:t>
            </a:r>
            <a:br>
              <a:rPr lang="ru-RU" sz="1600" dirty="0">
                <a:solidFill>
                  <a:schemeClr val="bg1">
                    <a:lumMod val="95000"/>
                    <a:lumOff val="5000"/>
                  </a:schemeClr>
                </a:solidFill>
                <a:effectLst/>
                <a:latin typeface="+mn-lt"/>
              </a:rPr>
            </a:br>
            <a:r>
              <a:rPr lang="ru-RU" sz="1600" dirty="0">
                <a:solidFill>
                  <a:schemeClr val="bg1">
                    <a:lumMod val="95000"/>
                    <a:lumOff val="5000"/>
                  </a:schemeClr>
                </a:solidFill>
                <a:effectLst/>
                <a:latin typeface="+mn-lt"/>
              </a:rPr>
              <a:t> </a:t>
            </a:r>
            <a:r>
              <a:rPr lang="ru-RU" sz="1600" dirty="0" smtClean="0">
                <a:solidFill>
                  <a:schemeClr val="bg1">
                    <a:lumMod val="95000"/>
                    <a:lumOff val="5000"/>
                  </a:schemeClr>
                </a:solidFill>
                <a:effectLst/>
                <a:latin typeface="+mn-lt"/>
              </a:rPr>
              <a:t>-Ещё </a:t>
            </a:r>
            <a:r>
              <a:rPr lang="ru-RU" sz="1600" dirty="0">
                <a:solidFill>
                  <a:schemeClr val="bg1">
                    <a:lumMod val="95000"/>
                    <a:lumOff val="5000"/>
                  </a:schemeClr>
                </a:solidFill>
                <a:effectLst/>
                <a:latin typeface="+mn-lt"/>
              </a:rPr>
              <a:t>более опасно находиться в тракторе в открытом поле!</a:t>
            </a:r>
            <a:r>
              <a:rPr lang="ru-RU" sz="1600" dirty="0">
                <a:effectLst/>
                <a:latin typeface="+mn-lt"/>
              </a:rPr>
              <a:t/>
            </a:r>
            <a:br>
              <a:rPr lang="ru-RU" sz="1600" dirty="0">
                <a:effectLst/>
                <a:latin typeface="+mn-lt"/>
              </a:rPr>
            </a:br>
            <a:r>
              <a:rPr lang="ru-RU" sz="1600" dirty="0" smtClean="0">
                <a:solidFill>
                  <a:srgbClr val="7030A0"/>
                </a:solidFill>
                <a:effectLst/>
                <a:latin typeface="+mn-lt"/>
              </a:rPr>
              <a:t>-Любителям </a:t>
            </a:r>
            <a:r>
              <a:rPr lang="ru-RU" sz="1600" dirty="0">
                <a:solidFill>
                  <a:srgbClr val="7030A0"/>
                </a:solidFill>
                <a:effectLst/>
                <a:latin typeface="+mn-lt"/>
              </a:rPr>
              <a:t>купаться и рыбачить рекомендуется с приближением грозы не только немедленно прекратить эти занятия, но и отойти подальше от водоёма. Не вздумайте искать укрытие в пойменных кустах! Если вокруг чистое поле, нужно как можно скорее (но не бегом, если гроза уже началась) добраться до ближайшего леса (но не кучки деревьев на открытой местности) или до деревни. При этом стараться обходить стороной, метрах в двухстах, отдельно стоящие деревья и прочие высокие предметы.</a:t>
            </a:r>
            <a:r>
              <a:rPr lang="ru-RU" sz="1600" dirty="0">
                <a:effectLst/>
                <a:latin typeface="+mn-lt"/>
              </a:rPr>
              <a:t/>
            </a:r>
            <a:br>
              <a:rPr lang="ru-RU" sz="1600" dirty="0">
                <a:effectLst/>
                <a:latin typeface="+mn-lt"/>
              </a:rPr>
            </a:br>
            <a:endParaRPr lang="ru-RU" sz="1600" dirty="0">
              <a:latin typeface="+mn-lt"/>
            </a:endParaRPr>
          </a:p>
        </p:txBody>
      </p:sp>
    </p:spTree>
    <p:extLst>
      <p:ext uri="{BB962C8B-B14F-4D97-AF65-F5344CB8AC3E}">
        <p14:creationId xmlns:p14="http://schemas.microsoft.com/office/powerpoint/2010/main" val="297606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30626"/>
          </a:xfrm>
        </p:spPr>
        <p:txBody>
          <a:bodyPr>
            <a:normAutofit/>
          </a:bodyPr>
          <a:lstStyle/>
          <a:p>
            <a:pPr algn="l"/>
            <a:r>
              <a:rPr lang="ru-RU" sz="2800" dirty="0" smtClean="0">
                <a:latin typeface="+mn-lt"/>
              </a:rPr>
              <a:t>                          </a:t>
            </a:r>
            <a:br>
              <a:rPr lang="ru-RU" sz="2800" dirty="0" smtClean="0">
                <a:latin typeface="+mn-lt"/>
              </a:rPr>
            </a:br>
            <a:r>
              <a:rPr lang="ru-RU" sz="2800" dirty="0" smtClean="0">
                <a:latin typeface="+mn-lt"/>
              </a:rPr>
              <a:t>                         </a:t>
            </a:r>
            <a:r>
              <a:rPr lang="ru-RU" sz="2800" dirty="0" smtClean="0">
                <a:solidFill>
                  <a:srgbClr val="FF0000"/>
                </a:solidFill>
                <a:latin typeface="+mn-lt"/>
              </a:rPr>
              <a:t>Электрический ток.</a:t>
            </a:r>
            <a:r>
              <a:rPr lang="ru-RU" sz="2800" dirty="0" smtClean="0">
                <a:latin typeface="+mn-lt"/>
              </a:rPr>
              <a:t/>
            </a:r>
            <a:br>
              <a:rPr lang="ru-RU" sz="2800" dirty="0" smtClean="0">
                <a:latin typeface="+mn-lt"/>
              </a:rPr>
            </a:br>
            <a:r>
              <a:rPr lang="ru-RU" sz="2800" dirty="0" smtClean="0">
                <a:solidFill>
                  <a:srgbClr val="7030A0"/>
                </a:solidFill>
                <a:latin typeface="+mn-lt"/>
              </a:rPr>
              <a:t>Блиц – опрос:</a:t>
            </a:r>
            <a:r>
              <a:rPr lang="ru-RU" sz="2800" dirty="0" smtClean="0">
                <a:latin typeface="+mn-lt"/>
              </a:rPr>
              <a:t/>
            </a:r>
            <a:br>
              <a:rPr lang="ru-RU" sz="2800" dirty="0" smtClean="0">
                <a:latin typeface="+mn-lt"/>
              </a:rPr>
            </a:br>
            <a:r>
              <a:rPr lang="ru-RU" sz="2800" dirty="0" smtClean="0">
                <a:solidFill>
                  <a:srgbClr val="002060"/>
                </a:solidFill>
                <a:latin typeface="+mn-lt"/>
              </a:rPr>
              <a:t>Презентация: </a:t>
            </a:r>
            <a:br>
              <a:rPr lang="ru-RU" sz="2800" dirty="0" smtClean="0">
                <a:solidFill>
                  <a:srgbClr val="002060"/>
                </a:solidFill>
                <a:latin typeface="+mn-lt"/>
              </a:rPr>
            </a:br>
            <a:r>
              <a:rPr lang="ru-RU" sz="2800" dirty="0" smtClean="0">
                <a:solidFill>
                  <a:schemeClr val="tx1"/>
                </a:solidFill>
                <a:latin typeface="+mn-lt"/>
              </a:rPr>
              <a:t>«Электрический ток на службе человека»  </a:t>
            </a:r>
            <a:br>
              <a:rPr lang="ru-RU" sz="2800" dirty="0" smtClean="0">
                <a:solidFill>
                  <a:schemeClr val="tx1"/>
                </a:solidFill>
                <a:latin typeface="+mn-lt"/>
              </a:rPr>
            </a:br>
            <a:r>
              <a:rPr lang="ru-RU" sz="2800" dirty="0">
                <a:solidFill>
                  <a:schemeClr val="tx1"/>
                </a:solidFill>
                <a:latin typeface="+mn-lt"/>
              </a:rPr>
              <a:t> </a:t>
            </a:r>
            <a:r>
              <a:rPr lang="ru-RU" sz="2800" dirty="0" smtClean="0">
                <a:solidFill>
                  <a:schemeClr val="tx1"/>
                </a:solidFill>
                <a:latin typeface="+mn-lt"/>
              </a:rPr>
              <a:t>                      </a:t>
            </a:r>
            <a:r>
              <a:rPr lang="ru-RU" sz="2200" dirty="0" smtClean="0">
                <a:solidFill>
                  <a:srgbClr val="002060"/>
                </a:solidFill>
                <a:latin typeface="+mn-lt"/>
              </a:rPr>
              <a:t>(действия электрического тока)</a:t>
            </a:r>
            <a:r>
              <a:rPr lang="ru-RU" sz="2800" dirty="0" smtClean="0">
                <a:latin typeface="+mn-lt"/>
              </a:rPr>
              <a:t/>
            </a:r>
            <a:br>
              <a:rPr lang="ru-RU" sz="2800" dirty="0" smtClean="0">
                <a:latin typeface="+mn-lt"/>
              </a:rPr>
            </a:br>
            <a:r>
              <a:rPr lang="ru-RU" sz="2800" dirty="0">
                <a:latin typeface="+mn-lt"/>
              </a:rPr>
              <a:t/>
            </a:r>
            <a:br>
              <a:rPr lang="ru-RU" sz="2800" dirty="0">
                <a:latin typeface="+mn-lt"/>
              </a:rPr>
            </a:br>
            <a:r>
              <a:rPr lang="ru-RU" sz="2800" dirty="0" smtClean="0">
                <a:latin typeface="+mn-lt"/>
              </a:rPr>
              <a:t/>
            </a:r>
            <a:br>
              <a:rPr lang="ru-RU" sz="2800" dirty="0" smtClean="0">
                <a:latin typeface="+mn-lt"/>
              </a:rPr>
            </a:br>
            <a:r>
              <a:rPr lang="ru-RU" sz="2800" dirty="0" smtClean="0">
                <a:solidFill>
                  <a:srgbClr val="002060"/>
                </a:solidFill>
                <a:latin typeface="+mn-lt"/>
              </a:rPr>
              <a:t>Защита мини – проекта: </a:t>
            </a:r>
            <a:br>
              <a:rPr lang="ru-RU" sz="2800" dirty="0" smtClean="0">
                <a:solidFill>
                  <a:srgbClr val="002060"/>
                </a:solidFill>
                <a:latin typeface="+mn-lt"/>
              </a:rPr>
            </a:br>
            <a:r>
              <a:rPr lang="ru-RU" sz="2800" dirty="0" smtClean="0">
                <a:solidFill>
                  <a:schemeClr val="tx1"/>
                </a:solidFill>
                <a:latin typeface="+mn-lt"/>
              </a:rPr>
              <a:t>«Электробезопасность. Ты должен знать!!!»  </a:t>
            </a:r>
            <a:br>
              <a:rPr lang="ru-RU" sz="2800" dirty="0" smtClean="0">
                <a:solidFill>
                  <a:schemeClr val="tx1"/>
                </a:solidFill>
                <a:latin typeface="+mn-lt"/>
              </a:rPr>
            </a:br>
            <a:r>
              <a:rPr lang="ru-RU" sz="2800" dirty="0" smtClean="0">
                <a:solidFill>
                  <a:srgbClr val="FF0000"/>
                </a:solidFill>
                <a:latin typeface="+mn-lt"/>
              </a:rPr>
              <a:t>(</a:t>
            </a:r>
            <a:r>
              <a:rPr lang="ru-RU" sz="2000" dirty="0" smtClean="0">
                <a:solidFill>
                  <a:srgbClr val="FF0000"/>
                </a:solidFill>
                <a:latin typeface="+mn-lt"/>
              </a:rPr>
              <a:t>техника безопасности при обращении с электроприборами)</a:t>
            </a:r>
            <a:r>
              <a:rPr lang="ru-RU" sz="2800" dirty="0" smtClean="0">
                <a:solidFill>
                  <a:srgbClr val="FF0000"/>
                </a:solidFill>
                <a:latin typeface="+mn-lt"/>
              </a:rPr>
              <a:t> </a:t>
            </a:r>
            <a:r>
              <a:rPr lang="ru-RU" sz="2800" dirty="0" smtClean="0">
                <a:latin typeface="+mn-lt"/>
              </a:rPr>
              <a:t/>
            </a:r>
            <a:br>
              <a:rPr lang="ru-RU" sz="2800" dirty="0" smtClean="0">
                <a:latin typeface="+mn-lt"/>
              </a:rPr>
            </a:br>
            <a:endParaRPr lang="ru-RU" sz="28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188640"/>
            <a:ext cx="8517632" cy="6480720"/>
          </a:xfrm>
        </p:spPr>
        <p:txBody>
          <a:bodyPr>
            <a:normAutofit fontScale="90000"/>
          </a:bodyPr>
          <a:lstStyle/>
          <a:p>
            <a:pPr algn="l"/>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solidFill>
                  <a:srgbClr val="C00000"/>
                </a:solidFill>
                <a:latin typeface="+mn-lt"/>
              </a:rPr>
              <a:t>Ученик во время работы должен:     </a:t>
            </a:r>
            <a:r>
              <a:rPr lang="ru-RU" sz="2400" dirty="0" smtClean="0">
                <a:solidFill>
                  <a:srgbClr val="FF0000"/>
                </a:solidFill>
                <a:latin typeface="+mn-lt"/>
              </a:rPr>
              <a:t>-ЗАЧЕМ?</a:t>
            </a:r>
            <a:r>
              <a:rPr lang="ru-RU" sz="2400" dirty="0" smtClean="0">
                <a:latin typeface="+mn-lt"/>
              </a:rPr>
              <a:t/>
            </a:r>
            <a:br>
              <a:rPr lang="ru-RU" sz="2400" dirty="0" smtClean="0">
                <a:latin typeface="+mn-lt"/>
              </a:rPr>
            </a:br>
            <a:r>
              <a:rPr lang="ru-RU" sz="2400" dirty="0" smtClean="0">
                <a:solidFill>
                  <a:srgbClr val="002060"/>
                </a:solidFill>
                <a:latin typeface="+mn-lt"/>
              </a:rPr>
              <a:t/>
            </a:r>
            <a:br>
              <a:rPr lang="ru-RU" sz="2400" dirty="0" smtClean="0">
                <a:solidFill>
                  <a:srgbClr val="002060"/>
                </a:solidFill>
                <a:latin typeface="+mn-lt"/>
              </a:rPr>
            </a:br>
            <a:r>
              <a:rPr lang="ru-RU" sz="2400" dirty="0" smtClean="0">
                <a:solidFill>
                  <a:srgbClr val="002060"/>
                </a:solidFill>
                <a:latin typeface="+mn-lt"/>
              </a:rPr>
              <a:t> -быть внимательным, дисциплинированным, осторожным,</a:t>
            </a:r>
            <a:br>
              <a:rPr lang="ru-RU" sz="2400" dirty="0" smtClean="0">
                <a:solidFill>
                  <a:srgbClr val="002060"/>
                </a:solidFill>
                <a:latin typeface="+mn-lt"/>
              </a:rPr>
            </a:br>
            <a:r>
              <a:rPr lang="ru-RU" sz="2400" dirty="0" smtClean="0">
                <a:solidFill>
                  <a:srgbClr val="002060"/>
                </a:solidFill>
                <a:latin typeface="+mn-lt"/>
              </a:rPr>
              <a:t>точно выполнять указания учителя;</a:t>
            </a:r>
            <a:r>
              <a:rPr lang="ru-RU" sz="2400" dirty="0" smtClean="0">
                <a:latin typeface="+mn-lt"/>
              </a:rPr>
              <a:t/>
            </a:r>
            <a:br>
              <a:rPr lang="ru-RU" sz="2400" dirty="0" smtClean="0">
                <a:latin typeface="+mn-lt"/>
              </a:rPr>
            </a:br>
            <a:r>
              <a:rPr lang="ru-RU" sz="2400" dirty="0">
                <a:latin typeface="+mn-lt"/>
              </a:rPr>
              <a:t> </a:t>
            </a:r>
            <a:r>
              <a:rPr lang="ru-RU" sz="2400" dirty="0" smtClean="0">
                <a:solidFill>
                  <a:srgbClr val="7030A0"/>
                </a:solidFill>
                <a:latin typeface="+mn-lt"/>
              </a:rPr>
              <a:t>-перед включением тока пригласить учителя;</a:t>
            </a:r>
            <a:r>
              <a:rPr lang="ru-RU" sz="2400" dirty="0" smtClean="0">
                <a:latin typeface="+mn-lt"/>
              </a:rPr>
              <a:t/>
            </a:r>
            <a:br>
              <a:rPr lang="ru-RU" sz="2400" dirty="0" smtClean="0">
                <a:latin typeface="+mn-lt"/>
              </a:rPr>
            </a:br>
            <a:r>
              <a:rPr lang="ru-RU" sz="2400" dirty="0">
                <a:latin typeface="+mn-lt"/>
              </a:rPr>
              <a:t> </a:t>
            </a:r>
            <a:r>
              <a:rPr lang="ru-RU" sz="2400" dirty="0" smtClean="0">
                <a:solidFill>
                  <a:srgbClr val="0070C0"/>
                </a:solidFill>
                <a:latin typeface="+mn-lt"/>
              </a:rPr>
              <a:t>-не допускать «</a:t>
            </a:r>
            <a:r>
              <a:rPr lang="ru-RU" sz="2400" dirty="0" err="1" smtClean="0">
                <a:solidFill>
                  <a:srgbClr val="0070C0"/>
                </a:solidFill>
                <a:latin typeface="+mn-lt"/>
              </a:rPr>
              <a:t>зашкаливания</a:t>
            </a:r>
            <a:r>
              <a:rPr lang="ru-RU" sz="2400" dirty="0" smtClean="0">
                <a:solidFill>
                  <a:srgbClr val="0070C0"/>
                </a:solidFill>
                <a:latin typeface="+mn-lt"/>
              </a:rPr>
              <a:t>» приборов;</a:t>
            </a:r>
            <a:r>
              <a:rPr lang="ru-RU" sz="2400" dirty="0" smtClean="0">
                <a:latin typeface="+mn-lt"/>
              </a:rPr>
              <a:t/>
            </a:r>
            <a:br>
              <a:rPr lang="ru-RU" sz="2400" dirty="0" smtClean="0">
                <a:latin typeface="+mn-lt"/>
              </a:rPr>
            </a:br>
            <a:r>
              <a:rPr lang="ru-RU" sz="2400" dirty="0">
                <a:latin typeface="+mn-lt"/>
              </a:rPr>
              <a:t> </a:t>
            </a:r>
            <a:r>
              <a:rPr lang="ru-RU" sz="2400" dirty="0" smtClean="0">
                <a:solidFill>
                  <a:srgbClr val="002060"/>
                </a:solidFill>
                <a:latin typeface="+mn-lt"/>
              </a:rPr>
              <a:t>-включать установку лишь для измерений, наблюдений, а после этого отключить её;</a:t>
            </a:r>
            <a:r>
              <a:rPr lang="ru-RU" sz="2400" dirty="0" smtClean="0">
                <a:latin typeface="+mn-lt"/>
              </a:rPr>
              <a:t/>
            </a:r>
            <a:br>
              <a:rPr lang="ru-RU" sz="2400" dirty="0" smtClean="0">
                <a:latin typeface="+mn-lt"/>
              </a:rPr>
            </a:br>
            <a:r>
              <a:rPr lang="ru-RU" sz="2400" dirty="0" smtClean="0">
                <a:solidFill>
                  <a:srgbClr val="7030A0"/>
                </a:solidFill>
                <a:latin typeface="+mn-lt"/>
              </a:rPr>
              <a:t>-для включения и выключения тока в цепи использовать только выключатели.</a:t>
            </a: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solidFill>
                  <a:srgbClr val="C00000"/>
                </a:solidFill>
                <a:latin typeface="+mn-lt"/>
              </a:rPr>
              <a:t>Более уязвимые участки тела, страдающие от действия электрического тока:    </a:t>
            </a:r>
            <a:r>
              <a:rPr lang="ru-RU" sz="2400" dirty="0" smtClean="0">
                <a:solidFill>
                  <a:srgbClr val="FF0000"/>
                </a:solidFill>
                <a:latin typeface="+mn-lt"/>
              </a:rPr>
              <a:t>- ПОЧЕМУ?</a:t>
            </a: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solidFill>
                  <a:srgbClr val="7030A0"/>
                </a:solidFill>
                <a:latin typeface="+mn-lt"/>
              </a:rPr>
              <a:t>-боковые поверхности шеи, виски;</a:t>
            </a:r>
            <a:r>
              <a:rPr lang="ru-RU" sz="2400" dirty="0" smtClean="0">
                <a:latin typeface="+mn-lt"/>
              </a:rPr>
              <a:t/>
            </a:r>
            <a:br>
              <a:rPr lang="ru-RU" sz="2400" dirty="0" smtClean="0">
                <a:latin typeface="+mn-lt"/>
              </a:rPr>
            </a:br>
            <a:r>
              <a:rPr lang="ru-RU" sz="2400" dirty="0" smtClean="0">
                <a:solidFill>
                  <a:srgbClr val="002060"/>
                </a:solidFill>
                <a:latin typeface="+mn-lt"/>
              </a:rPr>
              <a:t>-тыльная сторона ладони, поверхность ладони между большим и указательным пальцами;</a:t>
            </a:r>
            <a:r>
              <a:rPr lang="ru-RU" sz="2400" dirty="0" smtClean="0">
                <a:latin typeface="+mn-lt"/>
              </a:rPr>
              <a:t/>
            </a:r>
            <a:br>
              <a:rPr lang="ru-RU" sz="2400" dirty="0" smtClean="0">
                <a:latin typeface="+mn-lt"/>
              </a:rPr>
            </a:br>
            <a:r>
              <a:rPr lang="ru-RU" sz="2400" dirty="0" smtClean="0">
                <a:solidFill>
                  <a:srgbClr val="7030A0"/>
                </a:solidFill>
                <a:latin typeface="+mn-lt"/>
              </a:rPr>
              <a:t>-рука на участке выше руки, плечо, спина, передняя часть ноги.</a:t>
            </a: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endParaRPr lang="ru-RU" sz="240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2844" y="274638"/>
            <a:ext cx="8858312" cy="6583362"/>
          </a:xfrm>
        </p:spPr>
        <p:txBody>
          <a:bodyPr>
            <a:normAutofit/>
          </a:bodyPr>
          <a:lstStyle/>
          <a:p>
            <a:pPr algn="l"/>
            <a:r>
              <a:rPr lang="ru-RU" sz="3200" dirty="0" smtClean="0">
                <a:solidFill>
                  <a:srgbClr val="002060"/>
                </a:solidFill>
                <a:latin typeface="+mn-lt"/>
              </a:rPr>
              <a:t>Защита мини-проекта </a:t>
            </a:r>
            <a:r>
              <a:rPr lang="ru-RU" sz="2000" dirty="0" smtClean="0">
                <a:solidFill>
                  <a:schemeClr val="tx1"/>
                </a:solidFill>
                <a:latin typeface="+mn-lt"/>
              </a:rPr>
              <a:t>исследовательского характера.</a:t>
            </a:r>
            <a:r>
              <a:rPr lang="ru-RU" sz="2000" dirty="0" smtClean="0">
                <a:latin typeface="+mn-lt"/>
              </a:rPr>
              <a:t/>
            </a:r>
            <a:br>
              <a:rPr lang="ru-RU" sz="2000" dirty="0" smtClean="0">
                <a:latin typeface="+mn-lt"/>
              </a:rPr>
            </a:br>
            <a:r>
              <a:rPr lang="ru-RU" sz="2000" dirty="0" smtClean="0">
                <a:solidFill>
                  <a:srgbClr val="FF0000"/>
                </a:solidFill>
                <a:latin typeface="+mn-lt"/>
              </a:rPr>
              <a:t>Проблемный вопрос </a:t>
            </a:r>
            <a:r>
              <a:rPr lang="ru-RU" sz="2000" dirty="0" smtClean="0">
                <a:latin typeface="+mn-lt"/>
              </a:rPr>
              <a:t/>
            </a:r>
            <a:br>
              <a:rPr lang="ru-RU" sz="2000" dirty="0" smtClean="0">
                <a:latin typeface="+mn-lt"/>
              </a:rPr>
            </a:br>
            <a:r>
              <a:rPr lang="ru-RU" sz="2000" dirty="0" smtClean="0">
                <a:latin typeface="+mn-lt"/>
              </a:rPr>
              <a:t>                </a:t>
            </a:r>
            <a:r>
              <a:rPr lang="ru-RU" sz="2000" dirty="0" smtClean="0">
                <a:solidFill>
                  <a:schemeClr val="accent5">
                    <a:lumMod val="50000"/>
                  </a:schemeClr>
                </a:solidFill>
                <a:latin typeface="+mn-lt"/>
              </a:rPr>
              <a:t>-</a:t>
            </a:r>
            <a:r>
              <a:rPr lang="ru-RU" sz="2000" dirty="0" smtClean="0">
                <a:latin typeface="+mn-lt"/>
              </a:rPr>
              <a:t>  </a:t>
            </a:r>
            <a:r>
              <a:rPr lang="ru-RU" sz="2000" dirty="0" smtClean="0">
                <a:solidFill>
                  <a:srgbClr val="002060"/>
                </a:solidFill>
                <a:latin typeface="+mn-lt"/>
              </a:rPr>
              <a:t>какие факторы влияют на значение силы тока в цепи?</a:t>
            </a:r>
            <a:r>
              <a:rPr lang="ru-RU" sz="2000" dirty="0" smtClean="0">
                <a:latin typeface="+mn-lt"/>
              </a:rPr>
              <a:t/>
            </a:r>
            <a:br>
              <a:rPr lang="ru-RU" sz="2000" dirty="0" smtClean="0">
                <a:latin typeface="+mn-lt"/>
              </a:rPr>
            </a:br>
            <a:r>
              <a:rPr lang="ru-RU" sz="2000" dirty="0" smtClean="0">
                <a:solidFill>
                  <a:srgbClr val="7030A0"/>
                </a:solidFill>
                <a:latin typeface="+mn-lt"/>
              </a:rPr>
              <a:t>Возможные предположения учащихся…</a:t>
            </a:r>
            <a:br>
              <a:rPr lang="ru-RU" sz="2000" dirty="0" smtClean="0">
                <a:solidFill>
                  <a:srgbClr val="7030A0"/>
                </a:solidFill>
                <a:latin typeface="+mn-lt"/>
              </a:rPr>
            </a:br>
            <a:r>
              <a:rPr lang="ru-RU" sz="1800" dirty="0">
                <a:solidFill>
                  <a:srgbClr val="002060"/>
                </a:solidFill>
                <a:effectLst/>
                <a:latin typeface="+mn-lt"/>
              </a:rPr>
              <a:t>Цели исследования: </a:t>
            </a:r>
            <a:r>
              <a:rPr lang="ru-RU" sz="1800" dirty="0">
                <a:effectLst/>
                <a:latin typeface="+mn-lt"/>
              </a:rPr>
              <a:t/>
            </a:r>
            <a:br>
              <a:rPr lang="ru-RU" sz="1800" dirty="0">
                <a:effectLst/>
                <a:latin typeface="+mn-lt"/>
              </a:rPr>
            </a:br>
            <a:r>
              <a:rPr lang="ru-RU" sz="1800" i="1" dirty="0">
                <a:solidFill>
                  <a:schemeClr val="accent1">
                    <a:lumMod val="50000"/>
                  </a:schemeClr>
                </a:solidFill>
                <a:effectLst/>
                <a:latin typeface="+mn-lt"/>
              </a:rPr>
              <a:t> - выяснить от каких факторов будет зависеть величина силы тока в цепи?</a:t>
            </a:r>
            <a:r>
              <a:rPr lang="ru-RU" sz="1800" dirty="0">
                <a:solidFill>
                  <a:schemeClr val="accent1">
                    <a:lumMod val="50000"/>
                  </a:schemeClr>
                </a:solidFill>
                <a:effectLst/>
                <a:latin typeface="+mn-lt"/>
              </a:rPr>
              <a:t/>
            </a:r>
            <a:br>
              <a:rPr lang="ru-RU" sz="1800" dirty="0">
                <a:solidFill>
                  <a:schemeClr val="accent1">
                    <a:lumMod val="50000"/>
                  </a:schemeClr>
                </a:solidFill>
                <a:effectLst/>
                <a:latin typeface="+mn-lt"/>
              </a:rPr>
            </a:br>
            <a:r>
              <a:rPr lang="ru-RU" sz="1800" i="1" dirty="0">
                <a:solidFill>
                  <a:schemeClr val="accent1">
                    <a:lumMod val="50000"/>
                  </a:schemeClr>
                </a:solidFill>
                <a:effectLst/>
                <a:latin typeface="+mn-lt"/>
              </a:rPr>
              <a:t>- выяснить от каких факторов не будет зависеть величина силы тока в цепи?</a:t>
            </a:r>
            <a:r>
              <a:rPr lang="ru-RU" sz="2000" dirty="0">
                <a:effectLst/>
                <a:latin typeface="+mn-lt"/>
              </a:rPr>
              <a:t/>
            </a:r>
            <a:br>
              <a:rPr lang="ru-RU" sz="2000" dirty="0">
                <a:effectLst/>
                <a:latin typeface="+mn-lt"/>
              </a:rPr>
            </a:br>
            <a:r>
              <a:rPr lang="ru-RU" sz="2000" dirty="0" smtClean="0">
                <a:solidFill>
                  <a:schemeClr val="tx1"/>
                </a:solidFill>
                <a:latin typeface="+mn-lt"/>
              </a:rPr>
              <a:t>(оборудование – источник тока, соединительные провода, реостат, проводники из разного металла, амперметр, выключатель).</a:t>
            </a:r>
            <a:r>
              <a:rPr lang="ru-RU" sz="2000" dirty="0" smtClean="0">
                <a:latin typeface="+mn-lt"/>
              </a:rPr>
              <a:t/>
            </a:r>
            <a:br>
              <a:rPr lang="ru-RU" sz="2000" dirty="0" smtClean="0">
                <a:latin typeface="+mn-lt"/>
              </a:rPr>
            </a:br>
            <a:r>
              <a:rPr lang="ru-RU" sz="2000" dirty="0" smtClean="0">
                <a:solidFill>
                  <a:srgbClr val="002060"/>
                </a:solidFill>
                <a:latin typeface="+mn-lt"/>
              </a:rPr>
              <a:t>Задание №1</a:t>
            </a:r>
            <a:r>
              <a:rPr lang="ru-RU" sz="2000" dirty="0" smtClean="0">
                <a:latin typeface="+mn-lt"/>
              </a:rPr>
              <a:t/>
            </a:r>
            <a:br>
              <a:rPr lang="ru-RU" sz="2000" dirty="0" smtClean="0">
                <a:latin typeface="+mn-lt"/>
              </a:rPr>
            </a:br>
            <a:r>
              <a:rPr lang="ru-RU" sz="2000" dirty="0" smtClean="0">
                <a:solidFill>
                  <a:schemeClr val="tx1"/>
                </a:solidFill>
                <a:latin typeface="+mn-lt"/>
              </a:rPr>
              <a:t>- выяснить зависимость силы тока от длины проводника, изготовленного из одного материала, одинакового сечения.</a:t>
            </a:r>
            <a:r>
              <a:rPr lang="ru-RU" sz="2000" dirty="0" smtClean="0">
                <a:latin typeface="+mn-lt"/>
              </a:rPr>
              <a:t/>
            </a:r>
            <a:br>
              <a:rPr lang="ru-RU" sz="2000" dirty="0" smtClean="0">
                <a:latin typeface="+mn-lt"/>
              </a:rPr>
            </a:br>
            <a:r>
              <a:rPr lang="ru-RU" sz="2000" dirty="0" smtClean="0">
                <a:solidFill>
                  <a:srgbClr val="002060"/>
                </a:solidFill>
                <a:latin typeface="+mn-lt"/>
              </a:rPr>
              <a:t>Задание №2</a:t>
            </a:r>
            <a:r>
              <a:rPr lang="ru-RU" sz="2000" dirty="0" smtClean="0">
                <a:latin typeface="+mn-lt"/>
              </a:rPr>
              <a:t/>
            </a:r>
            <a:br>
              <a:rPr lang="ru-RU" sz="2000" dirty="0" smtClean="0">
                <a:latin typeface="+mn-lt"/>
              </a:rPr>
            </a:br>
            <a:r>
              <a:rPr lang="ru-RU" sz="2000" dirty="0" smtClean="0">
                <a:latin typeface="+mn-lt"/>
              </a:rPr>
              <a:t> </a:t>
            </a:r>
            <a:r>
              <a:rPr lang="ru-RU" sz="2000" dirty="0" smtClean="0">
                <a:solidFill>
                  <a:schemeClr val="tx1"/>
                </a:solidFill>
                <a:latin typeface="+mn-lt"/>
              </a:rPr>
              <a:t>-выяснить зависимость силы тока от площади поперечного сечения проводника одинаковой длины, изготовленного из одного материала.</a:t>
            </a:r>
            <a:r>
              <a:rPr lang="ru-RU" sz="2000" dirty="0" smtClean="0">
                <a:latin typeface="+mn-lt"/>
              </a:rPr>
              <a:t/>
            </a:r>
            <a:br>
              <a:rPr lang="ru-RU" sz="2000" dirty="0" smtClean="0">
                <a:latin typeface="+mn-lt"/>
              </a:rPr>
            </a:br>
            <a:r>
              <a:rPr lang="ru-RU" sz="2000" dirty="0" smtClean="0">
                <a:solidFill>
                  <a:srgbClr val="002060"/>
                </a:solidFill>
                <a:latin typeface="+mn-lt"/>
              </a:rPr>
              <a:t>Задание №3</a:t>
            </a:r>
            <a:r>
              <a:rPr lang="ru-RU" sz="2000" dirty="0" smtClean="0">
                <a:latin typeface="+mn-lt"/>
              </a:rPr>
              <a:t/>
            </a:r>
            <a:br>
              <a:rPr lang="ru-RU" sz="2000" dirty="0" smtClean="0">
                <a:latin typeface="+mn-lt"/>
              </a:rPr>
            </a:br>
            <a:r>
              <a:rPr lang="ru-RU" sz="2000" dirty="0" smtClean="0">
                <a:solidFill>
                  <a:schemeClr val="tx1"/>
                </a:solidFill>
                <a:latin typeface="+mn-lt"/>
              </a:rPr>
              <a:t>- выяснить зависимость силы тока от проводника из разных металлов, одинаковой длины и сечения.</a:t>
            </a:r>
            <a:r>
              <a:rPr lang="ru-RU" sz="2000" dirty="0" smtClean="0">
                <a:latin typeface="+mn-lt"/>
              </a:rPr>
              <a:t/>
            </a:r>
            <a:br>
              <a:rPr lang="ru-RU" sz="2000" dirty="0" smtClean="0">
                <a:latin typeface="+mn-lt"/>
              </a:rPr>
            </a:br>
            <a:r>
              <a:rPr lang="ru-RU" sz="2000" dirty="0" smtClean="0">
                <a:solidFill>
                  <a:srgbClr val="FF0000"/>
                </a:solidFill>
                <a:latin typeface="+mn-lt"/>
              </a:rPr>
              <a:t>Подведение итогов.</a:t>
            </a:r>
            <a:endParaRPr lang="ru-RU" sz="3200" dirty="0">
              <a:solidFill>
                <a:srgbClr val="FF0000"/>
              </a:solidFill>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2290266"/>
          </a:xfrm>
        </p:spPr>
        <p:txBody>
          <a:bodyPr>
            <a:normAutofit fontScale="90000"/>
          </a:bodyPr>
          <a:lstStyle/>
          <a:p>
            <a:pPr algn="l"/>
            <a:r>
              <a:rPr lang="ru-RU" sz="3200" dirty="0" smtClean="0">
                <a:solidFill>
                  <a:srgbClr val="FF0000"/>
                </a:solidFill>
                <a:latin typeface="+mn-lt"/>
              </a:rPr>
              <a:t>«Помоги себе сам!!»</a:t>
            </a:r>
            <a:r>
              <a:rPr lang="ru-RU" sz="3200" dirty="0" smtClean="0">
                <a:latin typeface="+mn-lt"/>
              </a:rPr>
              <a:t/>
            </a:r>
            <a:br>
              <a:rPr lang="ru-RU" sz="3200" dirty="0" smtClean="0">
                <a:latin typeface="+mn-lt"/>
              </a:rPr>
            </a:br>
            <a:r>
              <a:rPr lang="ru-RU" sz="2400" dirty="0" smtClean="0">
                <a:solidFill>
                  <a:srgbClr val="7030A0"/>
                </a:solidFill>
                <a:latin typeface="+mn-lt"/>
              </a:rPr>
              <a:t>Цель: </a:t>
            </a:r>
            <a:r>
              <a:rPr lang="ru-RU" sz="2400" dirty="0" smtClean="0">
                <a:solidFill>
                  <a:srgbClr val="002060"/>
                </a:solidFill>
                <a:latin typeface="+mn-lt"/>
              </a:rPr>
              <a:t>проверить умеете ли вы применить  знания по данной теме в нестандартной ситуации.</a:t>
            </a:r>
            <a:br>
              <a:rPr lang="ru-RU" sz="2400" dirty="0" smtClean="0">
                <a:solidFill>
                  <a:srgbClr val="002060"/>
                </a:solidFill>
                <a:latin typeface="+mn-lt"/>
              </a:rPr>
            </a:br>
            <a:r>
              <a:rPr lang="ru-RU" sz="2200" dirty="0" smtClean="0">
                <a:solidFill>
                  <a:srgbClr val="7030A0"/>
                </a:solidFill>
                <a:latin typeface="+mn-lt"/>
              </a:rPr>
              <a:t>Оборудование: </a:t>
            </a:r>
            <a:r>
              <a:rPr lang="ru-RU" sz="2000" dirty="0" smtClean="0">
                <a:solidFill>
                  <a:srgbClr val="002060"/>
                </a:solidFill>
                <a:latin typeface="+mn-lt"/>
              </a:rPr>
              <a:t>телефонный аппарат, сотовый телефон, выключатель, «пилот», телевизор (макет), ёмкости для воды и песка, плотная ткань.</a:t>
            </a:r>
            <a:r>
              <a:rPr lang="ru-RU" sz="2400" dirty="0" smtClean="0">
                <a:solidFill>
                  <a:srgbClr val="002060"/>
                </a:solidFill>
                <a:latin typeface="+mn-lt"/>
              </a:rPr>
              <a:t/>
            </a:r>
            <a:br>
              <a:rPr lang="ru-RU" sz="2400" dirty="0" smtClean="0">
                <a:solidFill>
                  <a:srgbClr val="002060"/>
                </a:solidFill>
                <a:latin typeface="+mn-lt"/>
              </a:rPr>
            </a:br>
            <a:endParaRPr lang="ru-RU" sz="3200" dirty="0">
              <a:solidFill>
                <a:srgbClr val="002060"/>
              </a:solidFill>
              <a:latin typeface="+mn-lt"/>
            </a:endParaRPr>
          </a:p>
        </p:txBody>
      </p:sp>
      <p:sp>
        <p:nvSpPr>
          <p:cNvPr id="4" name="Содержимое 3"/>
          <p:cNvSpPr>
            <a:spLocks noGrp="1"/>
          </p:cNvSpPr>
          <p:nvPr>
            <p:ph idx="1"/>
          </p:nvPr>
        </p:nvSpPr>
        <p:spPr>
          <a:xfrm>
            <a:off x="457200" y="2492896"/>
            <a:ext cx="8229600" cy="3816464"/>
          </a:xfrm>
        </p:spPr>
        <p:txBody>
          <a:bodyPr>
            <a:normAutofit fontScale="92500" lnSpcReduction="10000"/>
          </a:bodyPr>
          <a:lstStyle/>
          <a:p>
            <a:pPr marL="137160" indent="0">
              <a:buNone/>
            </a:pPr>
            <a:r>
              <a:rPr lang="ru-RU" sz="2400" dirty="0" smtClean="0">
                <a:solidFill>
                  <a:schemeClr val="bg1"/>
                </a:solidFill>
              </a:rPr>
              <a:t>Ситуация №1</a:t>
            </a:r>
            <a:r>
              <a:rPr lang="ru-RU" sz="2400" dirty="0" smtClean="0">
                <a:solidFill>
                  <a:srgbClr val="FF0000"/>
                </a:solidFill>
              </a:rPr>
              <a:t>.</a:t>
            </a:r>
          </a:p>
          <a:p>
            <a:pPr marL="137160" indent="0">
              <a:buNone/>
            </a:pPr>
            <a:r>
              <a:rPr lang="ru-RU" sz="2400" dirty="0" smtClean="0"/>
              <a:t>Вечер. Темно. Дома нет никого. Вы зашли на кухню и почувствовали сильный запах газа.        </a:t>
            </a:r>
            <a:r>
              <a:rPr lang="ru-RU" sz="2400" dirty="0" smtClean="0">
                <a:solidFill>
                  <a:srgbClr val="FFC000"/>
                </a:solidFill>
              </a:rPr>
              <a:t>Ваши действия?</a:t>
            </a:r>
          </a:p>
          <a:p>
            <a:pPr marL="137160" indent="0">
              <a:buNone/>
            </a:pPr>
            <a:r>
              <a:rPr lang="ru-RU" sz="2400" dirty="0" smtClean="0">
                <a:solidFill>
                  <a:srgbClr val="FF0000"/>
                </a:solidFill>
              </a:rPr>
              <a:t>Что нужно делать, чтобы не возникла данная ситуация?</a:t>
            </a:r>
          </a:p>
          <a:p>
            <a:pPr marL="137160" indent="0">
              <a:buNone/>
            </a:pPr>
            <a:endParaRPr lang="ru-RU" sz="2400" dirty="0" smtClean="0">
              <a:solidFill>
                <a:schemeClr val="bg1"/>
              </a:solidFill>
            </a:endParaRPr>
          </a:p>
          <a:p>
            <a:pPr marL="137160" indent="0">
              <a:buNone/>
            </a:pPr>
            <a:r>
              <a:rPr lang="ru-RU" sz="2400" dirty="0" smtClean="0">
                <a:solidFill>
                  <a:schemeClr val="bg1"/>
                </a:solidFill>
              </a:rPr>
              <a:t>Ситуация №2</a:t>
            </a:r>
            <a:r>
              <a:rPr lang="ru-RU" sz="2400" dirty="0" smtClean="0"/>
              <a:t>.</a:t>
            </a:r>
          </a:p>
          <a:p>
            <a:pPr marL="137160" indent="0">
              <a:buNone/>
            </a:pPr>
            <a:r>
              <a:rPr lang="ru-RU" sz="2400" dirty="0" smtClean="0"/>
              <a:t>Комната. Смотрите телевизор. Один дома. Вдруг из телевизора пошёл дым и появилось небольшое пламя.           </a:t>
            </a:r>
          </a:p>
          <a:p>
            <a:pPr marL="137160" indent="0">
              <a:buNone/>
            </a:pPr>
            <a:r>
              <a:rPr lang="ru-RU" sz="2400" dirty="0"/>
              <a:t> </a:t>
            </a:r>
            <a:r>
              <a:rPr lang="ru-RU" sz="2400" dirty="0" smtClean="0"/>
              <a:t>         </a:t>
            </a:r>
            <a:r>
              <a:rPr lang="ru-RU" sz="2400" dirty="0" smtClean="0">
                <a:solidFill>
                  <a:srgbClr val="FFC000"/>
                </a:solidFill>
              </a:rPr>
              <a:t>Ваши действия?</a:t>
            </a:r>
          </a:p>
          <a:p>
            <a:pPr marL="137160" indent="0">
              <a:buNone/>
            </a:pPr>
            <a:r>
              <a:rPr lang="ru-RU" sz="2400" dirty="0">
                <a:solidFill>
                  <a:srgbClr val="FF0000"/>
                </a:solidFill>
              </a:rPr>
              <a:t>Что нужно делать, чтобы не возникла данная ситуация?</a:t>
            </a:r>
          </a:p>
          <a:p>
            <a:pPr marL="137160" indent="0">
              <a:buNone/>
            </a:pPr>
            <a:endParaRPr lang="ru-RU"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1842</TotalTime>
  <Words>473</Words>
  <Application>Microsoft Office PowerPoint</Application>
  <PresentationFormat>Экран (4:3)</PresentationFormat>
  <Paragraphs>80</Paragraphs>
  <Slides>12</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Апекс</vt:lpstr>
      <vt:lpstr>Урок: «Электрические явления»</vt:lpstr>
      <vt:lpstr>Презентация PowerPoint</vt:lpstr>
      <vt:lpstr>Электризация тел</vt:lpstr>
      <vt:lpstr>Опыт: «Получение разряда с помощью электрофорной машины»  Сообщение:  «Правила поведения человека во время грозы»   Почему?          </vt:lpstr>
      <vt:lpstr>                                   Правила поведения человека во время грозы. -Находясь на улице, в парковой зоне или в лесу нельзя прятаться под высокорослыми деревьями, лучше удалиться от них метров на 30-40.   -Особенно, как говорят в народе, «притягивают молнию» тополя, дубы, сосны и ели.  -Берёзы, клёны, орешник практически не подвергаются ударам молнии.  -Опасность возрастает, если поблизости уже есть деревья, ранее пораженные молнией.  -В городе постарайтесь как можно скорее укрыться в магазине или жилом доме, они имеют надежную молнии защиту.  -Если таких вариантов нет, нужно переждать грозу, присев на корточки под невысокими насаждениями.  -Сотовый телефон при нахождении на улице лучше отключить. -А вот автомобиль является безопасным убежищем и во время грозы лучше его не покидать. Нужно закрыть окна и опустить автомобильную антенну, прекратить движение и переждать непогоду на обочине или на автостоянке, расположившись подальше от высоких деревьев.  -Велосипед и мотоцикл, наоборот, являются в это время потенциально опасными. Их нужно оставить подальше, уложив на землю и удалившись от них на время грозы на расстояние не меньше 30 метров.  -Ещё более опасно находиться в тракторе в открытом поле! -Любителям купаться и рыбачить рекомендуется с приближением грозы не только немедленно прекратить эти занятия, но и отойти подальше от водоёма. Не вздумайте искать укрытие в пойменных кустах! Если вокруг чистое поле, нужно как можно скорее (но не бегом, если гроза уже началась) добраться до ближайшего леса (но не кучки деревьев на открытой местности) или до деревни. При этом стараться обходить стороной, метрах в двухстах, отдельно стоящие деревья и прочие высокие предметы. </vt:lpstr>
      <vt:lpstr>                                                    Электрический ток. Блиц – опрос: Презентация:  «Электрический ток на службе человека»                          (действия электрического тока)   Защита мини – проекта:  «Электробезопасность. Ты должен знать!!!»   (техника безопасности при обращении с электроприборами)  </vt:lpstr>
      <vt:lpstr>  Ученик во время работы должен:     -ЗАЧЕМ?   -быть внимательным, дисциплинированным, осторожным, точно выполнять указания учителя;  -перед включением тока пригласить учителя;  -не допускать «зашкаливания» приборов;  -включать установку лишь для измерений, наблюдений, а после этого отключить её; -для включения и выключения тока в цепи использовать только выключатели.  Более уязвимые участки тела, страдающие от действия электрического тока:    - ПОЧЕМУ?  -боковые поверхности шеи, виски; -тыльная сторона ладони, поверхность ладони между большим и указательным пальцами; -рука на участке выше руки, плечо, спина, передняя часть ноги.   </vt:lpstr>
      <vt:lpstr>Защита мини-проекта исследовательского характера. Проблемный вопрос                  -  какие факторы влияют на значение силы тока в цепи? Возможные предположения учащихся… Цели исследования:   - выяснить от каких факторов будет зависеть величина силы тока в цепи? - выяснить от каких факторов не будет зависеть величина силы тока в цепи? (оборудование – источник тока, соединительные провода, реостат, проводники из разного металла, амперметр, выключатель). Задание №1 - выяснить зависимость силы тока от длины проводника, изготовленного из одного материала, одинакового сечения. Задание №2  -выяснить зависимость силы тока от площади поперечного сечения проводника одинаковой длины, изготовленного из одного материала. Задание №3 - выяснить зависимость силы тока от проводника из разных металлов, одинаковой длины и сечения. Подведение итогов.</vt:lpstr>
      <vt:lpstr>«Помоги себе сам!!» Цель: проверить умеете ли вы применить  знания по данной теме в нестандартной ситуации. Оборудование: телефонный аппарат, сотовый телефон, выключатель, «пилот», телевизор (макет), ёмкости для воды и песка, плотная ткань. </vt:lpstr>
      <vt:lpstr>  ОПАСНОЕ ЭЛЕКТРИЧЕСТВО!!!! </vt:lpstr>
      <vt:lpstr>Домашнее задание:   Презентация: «История развития электрического                 освещения»</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 Windows</dc:creator>
  <cp:lastModifiedBy>ученик</cp:lastModifiedBy>
  <cp:revision>208</cp:revision>
  <dcterms:created xsi:type="dcterms:W3CDTF">2009-11-29T09:40:05Z</dcterms:created>
  <dcterms:modified xsi:type="dcterms:W3CDTF">2015-09-30T08:34:02Z</dcterms:modified>
</cp:coreProperties>
</file>