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  <p:sldMasterId id="2147483726" r:id="rId2"/>
  </p:sldMasterIdLst>
  <p:notesMasterIdLst>
    <p:notesMasterId r:id="rId23"/>
  </p:notesMasterIdLst>
  <p:sldIdLst>
    <p:sldId id="256" r:id="rId3"/>
    <p:sldId id="275" r:id="rId4"/>
    <p:sldId id="276" r:id="rId5"/>
    <p:sldId id="281" r:id="rId6"/>
    <p:sldId id="257" r:id="rId7"/>
    <p:sldId id="259" r:id="rId8"/>
    <p:sldId id="263" r:id="rId9"/>
    <p:sldId id="265" r:id="rId10"/>
    <p:sldId id="274" r:id="rId11"/>
    <p:sldId id="268" r:id="rId12"/>
    <p:sldId id="269" r:id="rId13"/>
    <p:sldId id="270" r:id="rId14"/>
    <p:sldId id="267" r:id="rId15"/>
    <p:sldId id="271" r:id="rId16"/>
    <p:sldId id="272" r:id="rId17"/>
    <p:sldId id="262" r:id="rId18"/>
    <p:sldId id="280" r:id="rId19"/>
    <p:sldId id="273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2.5790968761900044E-2"/>
                  <c:y val="-0.5237794616879172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              Средний</a:t>
                    </a:r>
                  </a:p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65%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3028646505407872"/>
                      <c:h val="0.2569974844866974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6152348226580457E-3"/>
                  <c:y val="0.1061844100160526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Низкий</a:t>
                    </a:r>
                  </a:p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5%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161859983085607"/>
                      <c:h val="0.1924560782149593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0203058133795388"/>
                  <c:y val="-4.44482424422132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Высокий</a:t>
                    </a:r>
                    <a:endParaRPr lang="ru-RU" sz="2400" baseline="0" dirty="0" smtClean="0"/>
                  </a:p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/>
                      <a:t>30%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30789048691489029"/>
                      <c:h val="0.31690127310715566"/>
                    </c:manualLayout>
                  </c15:layout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dLblPos val="outEnd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</c:v>
                </c:pt>
                <c:pt idx="1">
                  <c:v>5</c:v>
                </c:pt>
                <c:pt idx="2">
                  <c:v>30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43250477975929"/>
          <c:y val="6.1985899187273756E-2"/>
          <c:w val="0.83984465141818687"/>
          <c:h val="0.793721349540981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5.383090837228848E-4"/>
                  <c:y val="-0.537543113643622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Средний</a:t>
                    </a: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dirty="0" smtClean="0"/>
                      <a:t>66%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howSer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39887085744865597"/>
                      <c:h val="0.2199897165525217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2.3479144262755249E-3"/>
                  <c:y val="0.1424941177156984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/>
                      <a:t>Низкий</a:t>
                    </a: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/>
                      <a:t>18%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howSer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35098918140844987"/>
                      <c:h val="0.2797509621816454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2135164910882678E-2"/>
                  <c:y val="-9.861067852250398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/>
                      <a:t>Высокий</a:t>
                    </a:r>
                  </a:p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/>
                      <a:t>22 %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Val val="1"/>
              <c:showCatName val="1"/>
              <c:showSerName val="1"/>
              <c:showPercent val="1"/>
              <c:extLst>
                <c:ext xmlns:c15="http://schemas.microsoft.com/office/drawing/2012/chart" uri="{CE6537A1-D6FC-4f65-9D91-7224C49458BB}">
                  <c15:layout>
                    <c:manualLayout>
                      <c:w val="0.30842274444314677"/>
                      <c:h val="0.2925414142812453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Val val="1"/>
            <c:showCatName val="1"/>
            <c:showSer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Средний</c:v>
                </c:pt>
                <c:pt idx="1">
                  <c:v>Низкий</c:v>
                </c:pt>
                <c:pt idx="2">
                  <c:v>Высокий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66</c:v>
                </c:pt>
                <c:pt idx="1">
                  <c:v>18</c:v>
                </c:pt>
                <c:pt idx="2">
                  <c:v>22</c:v>
                </c:pt>
              </c:numCache>
            </c:numRef>
          </c:val>
        </c:ser>
        <c:dLbls>
          <c:showCatName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266653406339519"/>
          <c:y val="0.6402421592463341"/>
          <c:w val="0.29497264219978436"/>
          <c:h val="0.3589391551347778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40365-99C9-4741-AC35-6AEC42046947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C0D52-1399-4D4B-9B14-7022103002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892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0D52-1399-4D4B-9B14-7022103002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447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0D52-1399-4D4B-9B14-70221030022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45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0D52-1399-4D4B-9B14-70221030022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4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C0D52-1399-4D4B-9B14-70221030022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96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Nezhniy\Nezhn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1584" y="2420888"/>
            <a:ext cx="8830005" cy="12515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1584" y="4005064"/>
            <a:ext cx="8534400" cy="11045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507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22FEC-98C0-44B8-A4BE-0AAA34854D03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79A6F8-B5F4-41B5-86D5-F13897EB04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1816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B71BC-7353-4ED1-937E-A398D1616A92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656E7-E2BD-4F54-8A47-14F81F20AC2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66395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BE13-F8E3-4243-9E4B-82360671AE34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FF7143-6166-4D82-940D-AE5D5E7E50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1059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8D244-F4DB-4B0D-AFE1-D218D0F2B8FE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31AC8-D94A-4900-8052-AF5BAB97E1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5316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715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C6854-A6A4-43CD-9A53-72F353557147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AA09B-5840-45E4-B90D-451C39ECD79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38279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F855-70CA-473F-AA46-1DA7B6F53113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7DCE3-2894-4FC5-A9FF-BAE99C33A1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9548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F3B25-E1F0-435B-B059-1BE762B51EFF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ADA01-46F7-4515-827C-47505E5785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9154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2D761-CD82-4AFA-AABD-8FCBBB5A91D9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BBEE4-651F-4DC6-8BD1-6316EB398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0457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5BE69-58C4-4211-B4CA-FD7D7F51C44A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AB57F-DFE0-4BC8-AFD1-752A8FF4B8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0606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88F09-6FED-4115-BF00-20A2A2DB5820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FEEB8-287B-45CB-953C-9EA46D69AD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10191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F23BC-28FF-4694-BD55-74310DD5609F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DEACD-3CC7-493F-B020-DC6F10C6EA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6899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Nezhniy\NezhnySlid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412875"/>
            <a:ext cx="10972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1" y="6515101"/>
            <a:ext cx="1595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BFBFBF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BFBFBF"/>
              </a:solidFill>
              <a:latin typeface="Ariston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436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9D19BB-B767-4E3E-8539-E7D92A107477}" type="datetimeFigureOut">
              <a:rPr lang="ru-RU"/>
              <a:pPr>
                <a:defRPr/>
              </a:pPr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066577A-EB3B-4B48-A72D-8E5D19BE6F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53459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010" y="0"/>
            <a:ext cx="7328079" cy="38894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Муниципальное бюджетное        дошкольное образовательное учреждение</a:t>
            </a:r>
            <a:br>
              <a:rPr lang="ru-RU" sz="3200" dirty="0" smtClean="0"/>
            </a:br>
            <a:r>
              <a:rPr lang="ru-RU" sz="3200" dirty="0" smtClean="0"/>
              <a:t>«Смольковский детский сад»</a:t>
            </a:r>
            <a:br>
              <a:rPr lang="ru-RU" sz="3200" dirty="0" smtClean="0"/>
            </a:br>
            <a:r>
              <a:rPr lang="ru-RU" sz="3200" dirty="0" smtClean="0"/>
              <a:t>воспитатель </a:t>
            </a:r>
            <a:br>
              <a:rPr lang="ru-RU" sz="3200" dirty="0" smtClean="0"/>
            </a:br>
            <a:r>
              <a:rPr lang="ru-RU" sz="3200" dirty="0" smtClean="0"/>
              <a:t>Ситова</a:t>
            </a:r>
            <a:br>
              <a:rPr lang="ru-RU" sz="3200" dirty="0" smtClean="0"/>
            </a:br>
            <a:r>
              <a:rPr lang="ru-RU" sz="3200" dirty="0" smtClean="0"/>
              <a:t>Галина Геннадьевна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800952" y="591357"/>
            <a:ext cx="3589020" cy="571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0925362" y="6121691"/>
            <a:ext cx="83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2015 г.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48988" y="3889420"/>
            <a:ext cx="635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4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55" y="3889420"/>
            <a:ext cx="1785520" cy="24881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55" y="3891965"/>
            <a:ext cx="1707358" cy="24856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529" y="3889420"/>
            <a:ext cx="1769347" cy="2465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79735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44987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98126" y="274638"/>
            <a:ext cx="99867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Реализация проекта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7" y="1119625"/>
            <a:ext cx="4147200" cy="31104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192" y="3335629"/>
            <a:ext cx="4146666" cy="3109999"/>
          </a:xfrm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724" y="1119625"/>
            <a:ext cx="4147200" cy="31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8376" y="4571999"/>
            <a:ext cx="2545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u="sng" dirty="0" smtClean="0">
                <a:solidFill>
                  <a:schemeClr val="accent1">
                    <a:lumMod val="50000"/>
                  </a:schemeClr>
                </a:solidFill>
              </a:rPr>
              <a:t>Подвижные</a:t>
            </a:r>
            <a:r>
              <a:rPr lang="ru-RU" sz="2400" u="sng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u="sng" dirty="0" smtClean="0">
                <a:solidFill>
                  <a:schemeClr val="accent1">
                    <a:lumMod val="50000"/>
                  </a:schemeClr>
                </a:solidFill>
              </a:rPr>
              <a:t>игры </a:t>
            </a:r>
          </a:p>
          <a:p>
            <a:r>
              <a:rPr lang="ru-RU" sz="2400" i="1" u="sng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sz="2400" i="1" u="sng" dirty="0" smtClean="0">
                <a:solidFill>
                  <a:schemeClr val="accent1">
                    <a:lumMod val="50000"/>
                  </a:schemeClr>
                </a:solidFill>
              </a:rPr>
              <a:t>а прогулках</a:t>
            </a:r>
            <a:endParaRPr lang="ru-RU" sz="2400" i="1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42" y="1197968"/>
            <a:ext cx="4147200" cy="3110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62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4642" y="112210"/>
            <a:ext cx="4728411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2052" y="276726"/>
            <a:ext cx="487279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Пальчиковая гимнастика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42" y="861501"/>
            <a:ext cx="3598108" cy="2700000"/>
          </a:xfrm>
        </p:spPr>
      </p:pic>
      <p:sp>
        <p:nvSpPr>
          <p:cNvPr id="9" name="TextBox 8"/>
          <p:cNvSpPr txBox="1"/>
          <p:nvPr/>
        </p:nvSpPr>
        <p:spPr>
          <a:xfrm>
            <a:off x="6356677" y="276726"/>
            <a:ext cx="5350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Динамические паузы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049" y="3561501"/>
            <a:ext cx="3600001" cy="2700000"/>
          </a:xfrm>
          <a:prstGeom prst="rect">
            <a:avLst/>
          </a:prstGeom>
        </p:spPr>
      </p:pic>
      <p:pic>
        <p:nvPicPr>
          <p:cNvPr id="11" name="Рисунок 10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847" y="1026017"/>
            <a:ext cx="4572000" cy="343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520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55" y="1005880"/>
            <a:ext cx="3600000" cy="2520000"/>
          </a:xfrm>
        </p:spPr>
      </p:pic>
      <p:sp>
        <p:nvSpPr>
          <p:cNvPr id="6" name="Прямоугольник 5"/>
          <p:cNvSpPr/>
          <p:nvPr/>
        </p:nvSpPr>
        <p:spPr>
          <a:xfrm>
            <a:off x="288758" y="421105"/>
            <a:ext cx="44757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Гимнастика для глаз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82555" y="3834007"/>
            <a:ext cx="3600000" cy="2520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97053" y="421105"/>
            <a:ext cx="5085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Дыхательная гимнастика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8" y="1005880"/>
            <a:ext cx="3600000" cy="2520000"/>
          </a:xfrm>
          <a:prstGeom prst="rect">
            <a:avLst/>
          </a:prstGeom>
        </p:spPr>
      </p:pic>
      <p:pic>
        <p:nvPicPr>
          <p:cNvPr id="12" name="Рисунок 11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/>
          <a:stretch/>
        </p:blipFill>
        <p:spPr>
          <a:xfrm>
            <a:off x="4624138" y="3834007"/>
            <a:ext cx="3600000" cy="25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421"/>
          <a:stretch/>
        </p:blipFill>
        <p:spPr>
          <a:xfrm>
            <a:off x="8399311" y="2016007"/>
            <a:ext cx="3183088" cy="363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723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100028"/>
            <a:ext cx="109728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08099" y="762497"/>
            <a:ext cx="3916800" cy="2574000"/>
          </a:xfrm>
          <a:prstGeom prst="rect">
            <a:avLst/>
          </a:prstGeom>
        </p:spPr>
      </p:pic>
      <p:pic>
        <p:nvPicPr>
          <p:cNvPr id="9" name="Рисунок 8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856759" y="3879763"/>
            <a:ext cx="3916800" cy="257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230698" y="3879763"/>
            <a:ext cx="3916374" cy="257495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flipH="1">
            <a:off x="356122" y="204121"/>
            <a:ext cx="48863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Утренняя гимнастика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41986" y="3221115"/>
            <a:ext cx="51463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Гимнастика в пижамах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2177" y="3294988"/>
            <a:ext cx="53059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Гигиенические процедуры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08436" y="177722"/>
            <a:ext cx="627246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Физкультурные занятия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6" name="Рисунок 15"/>
          <p:cNvPicPr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4610" t="-7764"/>
          <a:stretch/>
        </p:blipFill>
        <p:spPr>
          <a:xfrm>
            <a:off x="6675400" y="545345"/>
            <a:ext cx="4098159" cy="27496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158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H="1">
            <a:off x="874292" y="307529"/>
            <a:ext cx="319087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Корригирующая гимнастика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417638"/>
            <a:ext cx="4041103" cy="38610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-2221"/>
          <a:stretch/>
        </p:blipFill>
        <p:spPr>
          <a:xfrm>
            <a:off x="3033963" y="2560638"/>
            <a:ext cx="2851484" cy="38741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389895" y="307530"/>
            <a:ext cx="3763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Самомассаж</a:t>
            </a: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803616" y="953861"/>
            <a:ext cx="4578560" cy="25713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617" y="3633536"/>
            <a:ext cx="4578560" cy="28012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63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368" y="1183023"/>
            <a:ext cx="5354053" cy="5157619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Совместные праздники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Тематические выставки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Беседы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Родительские собрания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Консультации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Стендовая информация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Папки-передвижки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Презентация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55821" y="274638"/>
            <a:ext cx="864663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Взаимодействие с семьей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631975" y="1417638"/>
            <a:ext cx="5467117" cy="439361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577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103" y="720972"/>
            <a:ext cx="10981899" cy="584775"/>
          </a:xfrm>
        </p:spPr>
        <p:txBody>
          <a:bodyPr/>
          <a:lstStyle/>
          <a:p>
            <a:r>
              <a:rPr lang="ru-RU" dirty="0" smtClean="0"/>
              <a:t>                                                 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                </a:t>
            </a:r>
            <a:r>
              <a:rPr lang="ru-RU" sz="3200" dirty="0" smtClean="0"/>
              <a:t>(Конец года)</a:t>
            </a:r>
            <a:endParaRPr lang="ru-RU" sz="3200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24997779"/>
              </p:ext>
            </p:extLst>
          </p:nvPr>
        </p:nvGraphicFramePr>
        <p:xfrm>
          <a:off x="6041410" y="1332334"/>
          <a:ext cx="5540990" cy="4913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Объект 1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37624817"/>
              </p:ext>
            </p:extLst>
          </p:nvPr>
        </p:nvGraphicFramePr>
        <p:xfrm>
          <a:off x="121935" y="1391781"/>
          <a:ext cx="5379455" cy="479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82890" y="1091821"/>
            <a:ext cx="2647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(Начало года)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89139" y="259307"/>
            <a:ext cx="69598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Заключительный этап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38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0" grpId="0">
        <p:bldAsOne/>
      </p:bldGraphic>
      <p:bldGraphic spid="4" grpId="0">
        <p:bldAsOne/>
      </p:bldGraphic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758" y="491319"/>
            <a:ext cx="5322628" cy="9144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76" y="2620371"/>
            <a:ext cx="4824451" cy="3618338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5715476" y="2701585"/>
            <a:ext cx="5819820" cy="36319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55398" y="327546"/>
            <a:ext cx="101357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Транслируемость практических достижений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376" y="1199205"/>
            <a:ext cx="4310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Семинар практикум     </a:t>
            </a:r>
          </a:p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воспитателей ДОУ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3399" y="914401"/>
            <a:ext cx="56945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Методика проведения занятия по здоровьюсьбережению выставлена персональном сайте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Hsportal.ru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710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058779"/>
            <a:ext cx="10972800" cy="5067385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      В </a:t>
            </a:r>
            <a:r>
              <a:rPr lang="ru-RU" sz="2000" dirty="0"/>
              <a:t>результате работы по формированию потребности </a:t>
            </a:r>
            <a:r>
              <a:rPr lang="ru-RU" sz="2000" dirty="0" smtClean="0"/>
              <a:t>в здоровьесберегающих технологий, </a:t>
            </a:r>
            <a:r>
              <a:rPr lang="ru-RU" sz="2000" dirty="0"/>
              <a:t>мы добились  положительных результатов:</a:t>
            </a:r>
          </a:p>
          <a:p>
            <a:pPr algn="just"/>
            <a:r>
              <a:rPr lang="ru-RU" sz="2000" dirty="0"/>
              <a:t> Постепенное снижение уровня заболеваемости детей.</a:t>
            </a:r>
          </a:p>
          <a:p>
            <a:pPr algn="just"/>
            <a:r>
              <a:rPr lang="ru-RU" sz="2000" dirty="0"/>
              <a:t> Повышение уровня профилактической и физкультурно-оздоровительной работы.</a:t>
            </a:r>
          </a:p>
          <a:p>
            <a:pPr algn="just"/>
            <a:r>
              <a:rPr lang="ru-RU" sz="2000" dirty="0"/>
              <a:t> Формирование здорового образа жизни в семье. </a:t>
            </a:r>
          </a:p>
          <a:p>
            <a:pPr algn="just">
              <a:buNone/>
            </a:pPr>
            <a:r>
              <a:rPr lang="ru-RU" sz="2000" dirty="0"/>
              <a:t>	В результате у родителей сформировалась активная родительская позиция по оздоровлению дошкольника. Повысился уровень компетентности родителей в вопросах формирования здорового образа жизни в семье. Выросло активное участие родителей в оздоровительных мероприятиях  в ДОУ. В результате у детей сформировались  навыки здорового образа жизни, правильное физическое развитие детского организма. Повысился уровень  сопротивляемости к инфекциям, улучшились  соматические  показатели  здоровья и показатели физической подготовленности. Сформировалась  гигиеническая культура, появилась  потребность в здоровом образе </a:t>
            </a:r>
            <a:r>
              <a:rPr lang="ru-RU" sz="2000" dirty="0" smtClean="0"/>
              <a:t>жизни.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37355" y="307539"/>
            <a:ext cx="32591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Выводы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050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200081"/>
            <a:ext cx="10008359" cy="4926083"/>
          </a:xfrm>
        </p:spPr>
        <p:txBody>
          <a:bodyPr/>
          <a:lstStyle/>
          <a:p>
            <a:r>
              <a:rPr lang="ru-RU" dirty="0" smtClean="0"/>
              <a:t>ФГОС ДОУ;</a:t>
            </a:r>
          </a:p>
          <a:p>
            <a:r>
              <a:rPr lang="ru-RU" dirty="0" smtClean="0"/>
              <a:t>«От рождения до школы» Программа воспитания и обучения в детском саду. М.: Мозаика- Синтез, 2010г;</a:t>
            </a:r>
          </a:p>
          <a:p>
            <a:r>
              <a:rPr lang="ru-RU" dirty="0" smtClean="0"/>
              <a:t>Аверина </a:t>
            </a:r>
            <a:r>
              <a:rPr lang="ru-RU" dirty="0"/>
              <a:t>И.Е. Физкультурные минутки и динамические паузы в ДОУ. Практическое пособие - М</a:t>
            </a:r>
            <a:r>
              <a:rPr lang="ru-RU" dirty="0" smtClean="0"/>
              <a:t>.: Айрис-Пресс, </a:t>
            </a:r>
            <a:r>
              <a:rPr lang="ru-RU" dirty="0"/>
              <a:t>2008 </a:t>
            </a:r>
          </a:p>
          <a:p>
            <a:r>
              <a:rPr lang="ru-RU" dirty="0"/>
              <a:t>Агапова И.А, Давыдова М.А. Подвижные игры для дошкольников - М</a:t>
            </a:r>
            <a:r>
              <a:rPr lang="ru-RU" dirty="0" smtClean="0"/>
              <a:t>.: Аркти, </a:t>
            </a:r>
            <a:r>
              <a:rPr lang="ru-RU" dirty="0"/>
              <a:t>2008 </a:t>
            </a:r>
          </a:p>
          <a:p>
            <a:r>
              <a:rPr lang="ru-RU" dirty="0" smtClean="0"/>
              <a:t>Интернет-портал </a:t>
            </a:r>
            <a:r>
              <a:rPr lang="en-US" dirty="0" smtClean="0"/>
              <a:t>MAAM</a:t>
            </a:r>
            <a:r>
              <a:rPr lang="ru-RU" dirty="0" smtClean="0"/>
              <a:t>.</a:t>
            </a:r>
            <a:r>
              <a:rPr lang="en-US" dirty="0" smtClean="0"/>
              <a:t>RU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0074" y="492195"/>
            <a:ext cx="74234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392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3580327"/>
            <a:ext cx="10972800" cy="2545837"/>
          </a:xfrm>
        </p:spPr>
        <p:txBody>
          <a:bodyPr/>
          <a:lstStyle/>
          <a:p>
            <a:pPr lvl="2"/>
            <a:endParaRPr lang="ru-RU" dirty="0" smtClean="0"/>
          </a:p>
          <a:p>
            <a:pPr marL="914400" lvl="2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i="1" spc="5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i="1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i="1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0463" y="573206"/>
            <a:ext cx="10657555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Проект «Здоровейка»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Применение </a:t>
            </a:r>
            <a:b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здоровьесберегающих </a:t>
            </a:r>
            <a:b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технологий в работе</a:t>
            </a:r>
            <a:b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с детьми и семьей </a:t>
            </a:r>
            <a:b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 средней группе</a:t>
            </a:r>
            <a:endParaRPr lang="ru-RU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6" name="Picture 2" descr="http://www.animaatjes.de/bilder/m/morehead/j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3105834"/>
            <a:ext cx="2609850" cy="3124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5074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790" y="443080"/>
            <a:ext cx="10972800" cy="11430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www.stihi.ru/pics/2011/01/26/9537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60" y="2005305"/>
            <a:ext cx="8454440" cy="3989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0960" y="443080"/>
            <a:ext cx="8454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9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312" y="949013"/>
            <a:ext cx="10955628" cy="5005702"/>
          </a:xfrm>
        </p:spPr>
        <p:txBody>
          <a:bodyPr/>
          <a:lstStyle/>
          <a:p>
            <a:r>
              <a:rPr lang="ru-RU" sz="2800" dirty="0" smtClean="0"/>
              <a:t>В </a:t>
            </a:r>
            <a:r>
              <a:rPr lang="ru-RU" sz="2800" dirty="0"/>
              <a:t>настоящее время идет постоянный поиск методов оздоровления детей в условиях детского сада. Основная цель – снижение заболеваемости детей.</a:t>
            </a:r>
          </a:p>
          <a:p>
            <a:r>
              <a:rPr lang="ru-RU" sz="2800" dirty="0"/>
              <a:t>От состояния здоровья в первую очередь зависит возможность овладения детьми всеми умениями и навыками, которые им прививаются в детском саду и которые им необходимы для эффективного обучения в дальнейшем. Для этого необходимо формировать у детей разносторонние знания и положительные черты характера, совершенствовать физическое развитие.</a:t>
            </a:r>
          </a:p>
          <a:p>
            <a:r>
              <a:rPr lang="ru-RU" sz="2800" dirty="0"/>
              <a:t>Фундамент здоровья человека закладывается в раннем детстве.</a:t>
            </a:r>
          </a:p>
          <a:p>
            <a:r>
              <a:rPr lang="ru-RU" sz="2800" dirty="0"/>
              <a:t>Необходимо так же вести постоянный поиск новых форм взаимодействия с семьей воспитанников.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67248" y="197133"/>
            <a:ext cx="77273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Актуальность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38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33516" y="545911"/>
            <a:ext cx="85162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Содержание образовательной области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014" y="1313249"/>
            <a:ext cx="4026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Физическая культура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4190" y="1245715"/>
            <a:ext cx="20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Здоровье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599" y="1830490"/>
            <a:ext cx="56410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Предусматривает решение ряда специфических задач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Развитие физических качеств (силовых, скоростных, в том числе гибкости, выносливости, координации)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Накопление и обогащение двигательного опыта у детей;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Формирование у детей потребности двигательной активности и физическом совершенствовании.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564573" y="1830490"/>
            <a:ext cx="50178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Направленно на достижении цели через решении следующих задач: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Сохранение и укрепление физического и психического здоровья детей;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Воспитание культурно-гигиенических навыков;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Формирование первичных представлений о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 здоровом образе жизни.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37419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441" y="3223051"/>
            <a:ext cx="10971168" cy="3117435"/>
          </a:xfrm>
        </p:spPr>
        <p:txBody>
          <a:bodyPr/>
          <a:lstStyle/>
          <a:p>
            <a:pPr algn="l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● формирование привычки к здоровому образу жизни;</a:t>
            </a:r>
            <a:br>
              <a:rPr lang="ru-RU" sz="2400" i="1" dirty="0" smtClean="0"/>
            </a:br>
            <a:r>
              <a:rPr lang="ru-RU" sz="2400" i="1" dirty="0" smtClean="0"/>
              <a:t>● профилактика плоскостопия и нарушение опорно-двигательного аппарата;</a:t>
            </a:r>
            <a:br>
              <a:rPr lang="ru-RU" sz="2400" i="1" dirty="0" smtClean="0"/>
            </a:br>
            <a:r>
              <a:rPr lang="ru-RU" sz="2400" i="1" dirty="0" smtClean="0"/>
              <a:t>● формирование потребности в ежедневной двигательной деятельности;</a:t>
            </a:r>
            <a:br>
              <a:rPr lang="ru-RU" sz="2400" i="1" dirty="0" smtClean="0"/>
            </a:br>
            <a:r>
              <a:rPr lang="ru-RU" sz="2400" i="1" dirty="0" smtClean="0"/>
              <a:t>● привитие культурно-гигиенических навыков;</a:t>
            </a:r>
            <a:br>
              <a:rPr lang="ru-RU" sz="2400" i="1" dirty="0" smtClean="0"/>
            </a:br>
            <a:r>
              <a:rPr lang="ru-RU" sz="2400" i="1" dirty="0" smtClean="0"/>
              <a:t>● закаливание организма посредством естественных природных сил.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44700"/>
            <a:ext cx="10481770" cy="24212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6213" y="193185"/>
            <a:ext cx="1162962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Цель: сохранение и укрепление </a:t>
            </a:r>
          </a:p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здоровья детей, снижения   </a:t>
            </a:r>
          </a:p>
          <a:p>
            <a:pPr algn="ctr"/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заболеваемости.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4212" y="3223051"/>
            <a:ext cx="20842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/>
              <a:t>Задачи:</a:t>
            </a:r>
          </a:p>
        </p:txBody>
      </p:sp>
    </p:spTree>
    <p:extLst>
      <p:ext uri="{BB962C8B-B14F-4D97-AF65-F5344CB8AC3E}">
        <p14:creationId xmlns="" xmlns:p14="http://schemas.microsoft.com/office/powerpoint/2010/main" val="78646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546" y="1559858"/>
            <a:ext cx="9912560" cy="609151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615" y="3852868"/>
            <a:ext cx="4629600" cy="2433600"/>
          </a:xfrm>
          <a:prstGeom prst="rect">
            <a:avLst/>
          </a:prstGeom>
        </p:spPr>
      </p:pic>
      <p:pic>
        <p:nvPicPr>
          <p:cNvPr id="7" name="Содержимое 3" descr="IMG_0567.JPG"/>
          <p:cNvPicPr>
            <a:picLocks noGrp="1"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241007" y="1137424"/>
            <a:ext cx="4628236" cy="2433983"/>
          </a:xfrm>
          <a:prstGeom prst="rect">
            <a:avLst/>
          </a:prstGeom>
        </p:spPr>
      </p:pic>
      <p:pic>
        <p:nvPicPr>
          <p:cNvPr id="8" name="Рисунок 7" descr="IMG_0580.JPG"/>
          <p:cNvPicPr>
            <a:picLocks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293615" y="1137807"/>
            <a:ext cx="4629600" cy="24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6254" y="712488"/>
            <a:ext cx="2549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Музыкальный зал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7433" y="774878"/>
            <a:ext cx="2355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Спортивный зал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56254" y="247196"/>
            <a:ext cx="85197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У с л о в и я  о р г а н и з а ц и </a:t>
            </a:r>
            <a:r>
              <a:rPr lang="ru-RU" sz="40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и</a:t>
            </a:r>
            <a:endParaRPr lang="ru-RU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7433" y="3481305"/>
            <a:ext cx="3055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Прогулочный участок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4752" y="3481305"/>
            <a:ext cx="3280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Спортивная площадка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 descr="PIC_039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241007" y="3822075"/>
            <a:ext cx="4628236" cy="24643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752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275" y="-19710"/>
            <a:ext cx="10728102" cy="781429"/>
          </a:xfrm>
        </p:spPr>
        <p:txBody>
          <a:bodyPr/>
          <a:lstStyle/>
          <a:p>
            <a:r>
              <a:rPr lang="ru-RU" sz="3700" dirty="0"/>
              <a:t/>
            </a:r>
            <a:br>
              <a:rPr lang="ru-RU" sz="3700" dirty="0"/>
            </a:br>
            <a:endParaRPr lang="ru-RU" sz="3700" dirty="0"/>
          </a:p>
        </p:txBody>
      </p:sp>
      <p:pic>
        <p:nvPicPr>
          <p:cNvPr id="4" name="Объект 3" descr="D:\категория\среда\IMG_18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525" y="965306"/>
            <a:ext cx="4609960" cy="27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Галина\AppData\Local\Microsoft\Windows\Temporary Internet Files\Content.Word\IMG_2569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94654" y="965306"/>
            <a:ext cx="4611600" cy="27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628841" y="115125"/>
            <a:ext cx="70833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 а  з в и в а ю щ а я  с р е д а</a:t>
            </a:r>
            <a:endParaRPr lang="ru-RU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25" y="3978076"/>
            <a:ext cx="4611600" cy="2700000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654" y="3978076"/>
            <a:ext cx="4611600" cy="27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0356" y="572908"/>
            <a:ext cx="492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Уголок физкультурный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3064" y="572908"/>
            <a:ext cx="39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Уголок по развитию дыхания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69491" y="3548418"/>
            <a:ext cx="3179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Массажные дорожки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51678" y="3548419"/>
            <a:ext cx="2429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Игровой уголок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7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73938"/>
          </a:xfrm>
        </p:spPr>
        <p:txBody>
          <a:bodyPr/>
          <a:lstStyle/>
          <a:p>
            <a:r>
              <a:rPr lang="ru-RU" sz="6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Этапы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419367"/>
            <a:ext cx="8821003" cy="4706797"/>
          </a:xfrm>
        </p:spPr>
        <p:txBody>
          <a:bodyPr/>
          <a:lstStyle/>
          <a:p>
            <a:pPr marL="0" indent="0" algn="just">
              <a:buNone/>
            </a:pP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этап. Подготовительный.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 этап</a:t>
            </a: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Основной.</a:t>
            </a:r>
            <a:endParaRPr lang="ru-RU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0" indent="0" algn="just">
              <a:buNone/>
            </a:pPr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 этап</a:t>
            </a: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Заключительный.</a:t>
            </a:r>
            <a:endParaRPr lang="ru-RU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0" indent="0" algn="just">
              <a:buNone/>
            </a:pPr>
            <a:endParaRPr lang="ru-RU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72091" y="2924034"/>
            <a:ext cx="3923706" cy="38081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12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49589"/>
            <a:ext cx="10972800" cy="1143000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Определение темы и проблемы будущего проекта, постановка цели и задач;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Подбор необходимых материалов (тематических занятий,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бесед, подбор художественной литературы,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материального оснащения, составление плана реализации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   и т.д.)</a:t>
            </a:r>
          </a:p>
          <a:p>
            <a:pPr marL="0" indent="0">
              <a:buNone/>
            </a:pPr>
            <a:r>
              <a:rPr lang="ru-RU" sz="1800" dirty="0" smtClean="0"/>
              <a:t>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 Подготовительная работа с родителями детей.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9867" y="349589"/>
            <a:ext cx="73382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Подготовительный этап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95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Nezhn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блон презентации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MirDetstva</Template>
  <TotalTime>1146</TotalTime>
  <Words>522</Words>
  <Application>Microsoft Office PowerPoint</Application>
  <PresentationFormat>Произвольный</PresentationFormat>
  <Paragraphs>122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Nezhny</vt:lpstr>
      <vt:lpstr>Шаблон презентации6</vt:lpstr>
      <vt:lpstr>Муниципальное бюджетное        дошкольное образовательное учреждение «Смольковский детский сад» воспитатель  Ситова Галина Геннадьевна</vt:lpstr>
      <vt:lpstr>Слайд 2</vt:lpstr>
      <vt:lpstr>Слайд 3</vt:lpstr>
      <vt:lpstr>  </vt:lpstr>
      <vt:lpstr> ● формирование привычки к здоровому образу жизни; ● профилактика плоскостопия и нарушение опорно-двигательного аппарата; ● формирование потребности в ежедневной двигательной деятельности; ● привитие культурно-гигиенических навыков; ● закаливание организма посредством естественных природных сил.</vt:lpstr>
      <vt:lpstr>       </vt:lpstr>
      <vt:lpstr> </vt:lpstr>
      <vt:lpstr>Этапы реализации проекта</vt:lpstr>
      <vt:lpstr>  </vt:lpstr>
      <vt:lpstr> </vt:lpstr>
      <vt:lpstr> </vt:lpstr>
      <vt:lpstr> </vt:lpstr>
      <vt:lpstr> </vt:lpstr>
      <vt:lpstr> </vt:lpstr>
      <vt:lpstr>   </vt:lpstr>
      <vt:lpstr>                                                                                                (Конец года)</vt:lpstr>
      <vt:lpstr> </vt:lpstr>
      <vt:lpstr>  </vt:lpstr>
      <vt:lpstr>   </vt:lpstr>
      <vt:lpstr>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      дошкольное образовательное учреждение «Смольковский детский сад</dc:title>
  <dc:creator>Галина Ситова</dc:creator>
  <cp:lastModifiedBy>Галя</cp:lastModifiedBy>
  <cp:revision>115</cp:revision>
  <dcterms:created xsi:type="dcterms:W3CDTF">2015-03-05T15:51:50Z</dcterms:created>
  <dcterms:modified xsi:type="dcterms:W3CDTF">2015-10-13T17:51:26Z</dcterms:modified>
</cp:coreProperties>
</file>