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78" r:id="rId7"/>
    <p:sldId id="265" r:id="rId8"/>
    <p:sldId id="279" r:id="rId9"/>
    <p:sldId id="267" r:id="rId10"/>
    <p:sldId id="280" r:id="rId11"/>
    <p:sldId id="260" r:id="rId12"/>
    <p:sldId id="261" r:id="rId13"/>
    <p:sldId id="277" r:id="rId14"/>
    <p:sldId id="263" r:id="rId15"/>
    <p:sldId id="264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C2E1154-0BC7-4B69-89D0-3E97A6414B6B}">
          <p14:sldIdLst>
            <p14:sldId id="256"/>
            <p14:sldId id="257"/>
            <p14:sldId id="259"/>
            <p14:sldId id="258"/>
            <p14:sldId id="262"/>
            <p14:sldId id="278"/>
            <p14:sldId id="265"/>
            <p14:sldId id="279"/>
            <p14:sldId id="267"/>
            <p14:sldId id="280"/>
            <p14:sldId id="260"/>
            <p14:sldId id="261"/>
            <p14:sldId id="277"/>
            <p14:sldId id="263"/>
            <p14:sldId id="264"/>
            <p14:sldId id="268"/>
          </p14:sldIdLst>
        </p14:section>
        <p14:section name="Раздел без заголовка" id="{AE21FABA-CA8B-4960-95CD-3DABD7E3A24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A8CA-6821-4325-852E-DC8E1025A51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8ED2-1183-471F-B77E-3B5E8CAF7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A8CA-6821-4325-852E-DC8E1025A51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8ED2-1183-471F-B77E-3B5E8CAF7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A8CA-6821-4325-852E-DC8E1025A51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8ED2-1183-471F-B77E-3B5E8CAF7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A8CA-6821-4325-852E-DC8E1025A51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8ED2-1183-471F-B77E-3B5E8CAF7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A8CA-6821-4325-852E-DC8E1025A51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8ED2-1183-471F-B77E-3B5E8CAF7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A8CA-6821-4325-852E-DC8E1025A51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8ED2-1183-471F-B77E-3B5E8CAF78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A8CA-6821-4325-852E-DC8E1025A51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8ED2-1183-471F-B77E-3B5E8CAF7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A8CA-6821-4325-852E-DC8E1025A51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8ED2-1183-471F-B77E-3B5E8CAF7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A8CA-6821-4325-852E-DC8E1025A51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8ED2-1183-471F-B77E-3B5E8CAF7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A8CA-6821-4325-852E-DC8E1025A51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588ED2-1183-471F-B77E-3B5E8CAF7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A8CA-6821-4325-852E-DC8E1025A51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8ED2-1183-471F-B77E-3B5E8CAF78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152A8CA-6821-4325-852E-DC8E1025A51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A588ED2-1183-471F-B77E-3B5E8CAF78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252027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В</a:t>
            </a:r>
            <a:r>
              <a:rPr lang="ru-RU" sz="2800" b="1" i="1" dirty="0" smtClean="0">
                <a:solidFill>
                  <a:srgbClr val="FF0000"/>
                </a:solidFill>
              </a:rPr>
              <a:t>оспитательная система 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/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«Рука об руку по тропинке здоровья»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636911"/>
            <a:ext cx="4824536" cy="3521821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pPr algn="r"/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ерехова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3381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Сотрудничество с родителями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i="1" dirty="0">
                <a:solidFill>
                  <a:srgbClr val="FF0000"/>
                </a:solidFill>
              </a:rPr>
              <a:t>В целях сотрудничества с родителями по формированию здорового образа жизни у детей нами разработана система мероприятий, к которым относятся: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родительские собрания</a:t>
            </a:r>
            <a:endParaRPr lang="ru-RU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консультации</a:t>
            </a:r>
            <a:endParaRPr lang="ru-RU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спортивные праздники</a:t>
            </a:r>
            <a:endParaRPr lang="ru-RU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праздники здоровья</a:t>
            </a:r>
            <a:endParaRPr lang="ru-RU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дни открытых </a:t>
            </a:r>
            <a:r>
              <a:rPr lang="ru-RU" dirty="0" smtClean="0">
                <a:solidFill>
                  <a:srgbClr val="0070C0"/>
                </a:solidFill>
              </a:rPr>
              <a:t>дверей</a:t>
            </a:r>
            <a:endParaRPr lang="ru-RU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папки-передвижки</a:t>
            </a:r>
            <a:endParaRPr lang="ru-RU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беседы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3113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648072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Пальчиковые игры, гимнастика для глаз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Юлечка\Desktop\2младшая\120___08\IMG_68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28396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ечка\Desktop\2младшая\120___10\IMG_69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432047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1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20940" cy="576064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Юлечка\Desktop\2младшая\120___10\IMG_6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3382"/>
            <a:ext cx="3884450" cy="396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flipH="1" flipV="1">
            <a:off x="8343899" y="4680477"/>
            <a:ext cx="45719" cy="1166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1693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Эмоциональная разрядка,  дыхательная гимнастика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381642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3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024996" cy="468288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Закаливание, профилактика плоскостопия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Юлечка\Desktop\2младшая\DCIM\плоскостопие\IMG_6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1309"/>
            <a:ext cx="327870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3376935" cy="330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712968" cy="38164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80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Упражнения для осанки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32859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324528" y="4293096"/>
            <a:ext cx="504056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00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2448272" cy="8259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3429000"/>
            <a:ext cx="5868144" cy="1800200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     Все </a:t>
            </a:r>
            <a:r>
              <a:rPr lang="ru-RU" sz="2800" dirty="0">
                <a:solidFill>
                  <a:srgbClr val="0070C0"/>
                </a:solidFill>
              </a:rPr>
              <a:t>эти приёмы </a:t>
            </a:r>
            <a:r>
              <a:rPr lang="ru-RU" sz="2800" dirty="0" smtClean="0">
                <a:solidFill>
                  <a:srgbClr val="0070C0"/>
                </a:solidFill>
              </a:rPr>
              <a:t>позволяют нам </a:t>
            </a:r>
            <a:r>
              <a:rPr lang="ru-RU" sz="2800" dirty="0">
                <a:solidFill>
                  <a:srgbClr val="0070C0"/>
                </a:solidFill>
              </a:rPr>
              <a:t>постепенно стабилизировать здоровье детей, снизить заболеваемость, приобщить к здоровому образу жизни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    </a:t>
            </a:r>
            <a:r>
              <a:rPr lang="ru-RU" sz="2800" dirty="0">
                <a:solidFill>
                  <a:srgbClr val="FF0000"/>
                </a:solidFill>
              </a:rPr>
              <a:t>У родителей и у нас одна цель – воспитывать здоровых детей.</a:t>
            </a:r>
          </a:p>
        </p:txBody>
      </p:sp>
      <p:pic>
        <p:nvPicPr>
          <p:cNvPr id="8194" name="Picture 2" descr="C:\Users\Юлечка\Desktop\2младшая\120___09\IMG_6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5" y="260648"/>
            <a:ext cx="460851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48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58"/>
            <a:ext cx="8213536" cy="758985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Выбранная система охватывает весь педагогический процесс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908720"/>
            <a:ext cx="7520940" cy="4176464"/>
          </a:xfrm>
        </p:spPr>
        <p:txBody>
          <a:bodyPr>
            <a:normAutofit/>
          </a:bodyPr>
          <a:lstStyle/>
          <a:p>
            <a:pPr algn="ctr"/>
            <a:endParaRPr lang="ru-RU" sz="2000" i="1" dirty="0" smtClean="0">
              <a:solidFill>
                <a:srgbClr val="7030A0"/>
              </a:solidFill>
            </a:endParaRPr>
          </a:p>
          <a:p>
            <a:pPr algn="ctr"/>
            <a:endParaRPr lang="ru-RU" sz="2000" i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Организованные занятия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2060"/>
                </a:solidFill>
              </a:rPr>
              <a:t> Игры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2060"/>
                </a:solidFill>
              </a:rPr>
              <a:t> Праздники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2060"/>
                </a:solidFill>
              </a:rPr>
              <a:t> Развлечения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2060"/>
                </a:solidFill>
              </a:rPr>
              <a:t> Свободная деятельность</a:t>
            </a:r>
            <a:r>
              <a:rPr lang="ru-RU" sz="2800" i="1" dirty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496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65760"/>
            <a:ext cx="7516316" cy="75898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40540"/>
          </a:xfrm>
        </p:spPr>
        <p:txBody>
          <a:bodyPr>
            <a:normAutofit/>
          </a:bodyPr>
          <a:lstStyle/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Сформировать </a:t>
            </a:r>
            <a:r>
              <a:rPr lang="ru-RU" sz="2800" dirty="0">
                <a:solidFill>
                  <a:srgbClr val="FF0000"/>
                </a:solidFill>
              </a:rPr>
              <a:t>у дошкольников основы здорового образа жизни и добиться осознанного выполнения элементарных правил </a:t>
            </a:r>
            <a:r>
              <a:rPr lang="ru-RU" sz="2800" dirty="0" err="1">
                <a:solidFill>
                  <a:srgbClr val="FF0000"/>
                </a:solidFill>
              </a:rPr>
              <a:t>здоровьесбережения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54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4536504"/>
          </a:xfrm>
        </p:spPr>
        <p:txBody>
          <a:bodyPr>
            <a:normAutofit fontScale="70000" lnSpcReduction="20000"/>
          </a:bodyPr>
          <a:lstStyle/>
          <a:p>
            <a:endParaRPr lang="ru-RU" sz="2400" i="1" dirty="0"/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rgbClr val="FF0000"/>
                </a:solidFill>
              </a:rPr>
              <a:t>Оздоровительные:</a:t>
            </a:r>
            <a:endParaRPr lang="ru-RU" sz="24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 охрана </a:t>
            </a:r>
            <a:r>
              <a:rPr lang="ru-RU" sz="2400" dirty="0">
                <a:solidFill>
                  <a:srgbClr val="0070C0"/>
                </a:solidFill>
              </a:rPr>
              <a:t>и укрепление здоровья детей;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</a:rPr>
              <a:t> </a:t>
            </a:r>
            <a:r>
              <a:rPr lang="ru-RU" sz="2400" dirty="0" smtClean="0">
                <a:solidFill>
                  <a:srgbClr val="0070C0"/>
                </a:solidFill>
              </a:rPr>
              <a:t>закаливание</a:t>
            </a:r>
            <a:r>
              <a:rPr lang="ru-RU" sz="2400" dirty="0">
                <a:solidFill>
                  <a:srgbClr val="0070C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 развитие </a:t>
            </a:r>
            <a:r>
              <a:rPr lang="ru-RU" sz="2400" dirty="0">
                <a:solidFill>
                  <a:srgbClr val="0070C0"/>
                </a:solidFill>
              </a:rPr>
              <a:t>движений.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rgbClr val="FF0000"/>
                </a:solidFill>
              </a:rPr>
              <a:t> Воспитательные:</a:t>
            </a:r>
            <a:endParaRPr lang="ru-RU" sz="24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</a:rPr>
              <a:t> </a:t>
            </a:r>
            <a:r>
              <a:rPr lang="ru-RU" sz="2400" dirty="0" smtClean="0">
                <a:solidFill>
                  <a:srgbClr val="0070C0"/>
                </a:solidFill>
              </a:rPr>
              <a:t> формирование </a:t>
            </a:r>
            <a:r>
              <a:rPr lang="ru-RU" sz="2400" dirty="0">
                <a:solidFill>
                  <a:srgbClr val="0070C0"/>
                </a:solidFill>
              </a:rPr>
              <a:t>нравственно-физических навыков;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</a:rPr>
              <a:t> </a:t>
            </a:r>
            <a:r>
              <a:rPr lang="ru-RU" sz="2400" dirty="0" smtClean="0">
                <a:solidFill>
                  <a:srgbClr val="0070C0"/>
                </a:solidFill>
              </a:rPr>
              <a:t>  формирование </a:t>
            </a:r>
            <a:r>
              <a:rPr lang="ru-RU" sz="2400" dirty="0">
                <a:solidFill>
                  <a:srgbClr val="0070C0"/>
                </a:solidFill>
              </a:rPr>
              <a:t>потребности в физическом совершенстве</a:t>
            </a:r>
            <a:r>
              <a:rPr lang="ru-RU" sz="2400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>
                <a:solidFill>
                  <a:srgbClr val="FF0000"/>
                </a:solidFill>
              </a:rPr>
              <a:t> Образовательные:</a:t>
            </a:r>
            <a:endParaRPr lang="ru-RU" sz="24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</a:rPr>
              <a:t> </a:t>
            </a:r>
            <a:r>
              <a:rPr lang="ru-RU" sz="2400" dirty="0" smtClean="0">
                <a:solidFill>
                  <a:srgbClr val="0070C0"/>
                </a:solidFill>
              </a:rPr>
              <a:t>  формирование </a:t>
            </a:r>
            <a:r>
              <a:rPr lang="ru-RU" sz="2400" dirty="0">
                <a:solidFill>
                  <a:srgbClr val="0070C0"/>
                </a:solidFill>
              </a:rPr>
              <a:t>двигательных умений и навыков;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</a:rPr>
              <a:t> </a:t>
            </a:r>
            <a:r>
              <a:rPr lang="ru-RU" sz="2400" dirty="0" smtClean="0">
                <a:solidFill>
                  <a:srgbClr val="0070C0"/>
                </a:solidFill>
              </a:rPr>
              <a:t>  развитие </a:t>
            </a:r>
            <a:r>
              <a:rPr lang="ru-RU" sz="2400" dirty="0">
                <a:solidFill>
                  <a:srgbClr val="0070C0"/>
                </a:solidFill>
              </a:rPr>
              <a:t>физических качеств;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</a:rPr>
              <a:t> </a:t>
            </a:r>
            <a:r>
              <a:rPr lang="ru-RU" sz="2400" dirty="0" smtClean="0">
                <a:solidFill>
                  <a:srgbClr val="0070C0"/>
                </a:solidFill>
              </a:rPr>
              <a:t>  получение </a:t>
            </a:r>
            <a:r>
              <a:rPr lang="ru-RU" sz="2400" dirty="0">
                <a:solidFill>
                  <a:srgbClr val="0070C0"/>
                </a:solidFill>
              </a:rPr>
              <a:t>элементарных знаний о своем организме; роли </a:t>
            </a:r>
            <a:r>
              <a:rPr lang="ru-RU" sz="2400" dirty="0" smtClean="0">
                <a:solidFill>
                  <a:srgbClr val="0070C0"/>
                </a:solidFill>
              </a:rPr>
              <a:t>физических упражнений </a:t>
            </a:r>
            <a:r>
              <a:rPr lang="ru-RU" sz="2400" dirty="0">
                <a:solidFill>
                  <a:srgbClr val="0070C0"/>
                </a:solidFill>
              </a:rPr>
              <a:t>в его жизнедеятельности, способах укрепления собственного здоровья</a:t>
            </a:r>
            <a:r>
              <a:rPr lang="ru-RU" sz="2400" dirty="0" smtClean="0">
                <a:solidFill>
                  <a:srgbClr val="0070C0"/>
                </a:solidFill>
              </a:rPr>
              <a:t>.                                                                                        </a:t>
            </a:r>
            <a:r>
              <a:rPr lang="ru-RU" sz="2600" dirty="0" smtClean="0">
                <a:solidFill>
                  <a:srgbClr val="00B050"/>
                </a:solidFill>
              </a:rPr>
              <a:t>Глазырина </a:t>
            </a:r>
            <a:r>
              <a:rPr lang="ru-RU" sz="2600" dirty="0">
                <a:solidFill>
                  <a:srgbClr val="00B050"/>
                </a:solidFill>
              </a:rPr>
              <a:t>Л.Д.</a:t>
            </a:r>
          </a:p>
          <a:p>
            <a:pPr algn="ctr"/>
            <a:endParaRPr lang="ru-RU" sz="2600" dirty="0">
              <a:solidFill>
                <a:srgbClr val="FF0000"/>
              </a:solidFill>
              <a:cs typeface="Lath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9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692696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Группы средств: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036496" cy="4464496"/>
          </a:xfrm>
        </p:spPr>
        <p:txBody>
          <a:bodyPr>
            <a:normAutofit fontScale="92500" lnSpcReduction="20000"/>
          </a:bodyPr>
          <a:lstStyle/>
          <a:p>
            <a:endParaRPr lang="ru-RU" sz="17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B050"/>
                </a:solidFill>
              </a:rPr>
              <a:t>физические упражнения;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B050"/>
                </a:solidFill>
              </a:rPr>
              <a:t>физкультминутки и паузы;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B050"/>
                </a:solidFill>
              </a:rPr>
              <a:t>эмоциональные разрядки;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B050"/>
                </a:solidFill>
              </a:rPr>
              <a:t>гимнастика (оздоровительная после сна);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B050"/>
                </a:solidFill>
              </a:rPr>
              <a:t>пальчиковая гимнастика, зрительная, </a:t>
            </a:r>
            <a:r>
              <a:rPr lang="ru-RU" sz="1800" dirty="0" smtClean="0">
                <a:solidFill>
                  <a:srgbClr val="00B050"/>
                </a:solidFill>
              </a:rPr>
              <a:t>дыхательная;</a:t>
            </a:r>
            <a:endParaRPr lang="ru-RU" sz="1800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B050"/>
                </a:solidFill>
              </a:rPr>
              <a:t>подвижные и спортивные игры;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B050"/>
                </a:solidFill>
              </a:rPr>
              <a:t>самомассаж;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B050"/>
                </a:solidFill>
              </a:rPr>
              <a:t>психогимнастика; </a:t>
            </a:r>
            <a:endParaRPr lang="ru-RU" sz="18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B050"/>
                </a:solidFill>
              </a:rPr>
              <a:t>р</a:t>
            </a:r>
            <a:r>
              <a:rPr lang="ru-RU" sz="1800" dirty="0" smtClean="0">
                <a:solidFill>
                  <a:srgbClr val="00B050"/>
                </a:solidFill>
              </a:rPr>
              <a:t>егулярные </a:t>
            </a:r>
            <a:r>
              <a:rPr lang="ru-RU" sz="1800" dirty="0">
                <a:solidFill>
                  <a:srgbClr val="00B050"/>
                </a:solidFill>
              </a:rPr>
              <a:t>прогулки на свежем воздухе; </a:t>
            </a:r>
            <a:endParaRPr lang="ru-RU" sz="18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B050"/>
                </a:solidFill>
              </a:rPr>
              <a:t>с</a:t>
            </a:r>
            <a:r>
              <a:rPr lang="ru-RU" sz="1800" dirty="0" smtClean="0">
                <a:solidFill>
                  <a:srgbClr val="00B050"/>
                </a:solidFill>
              </a:rPr>
              <a:t>олнечные </a:t>
            </a:r>
            <a:r>
              <a:rPr lang="ru-RU" sz="1800" dirty="0">
                <a:solidFill>
                  <a:srgbClr val="00B050"/>
                </a:solidFill>
              </a:rPr>
              <a:t>и воздушные </a:t>
            </a:r>
            <a:r>
              <a:rPr lang="ru-RU" sz="1800" dirty="0" smtClean="0">
                <a:solidFill>
                  <a:srgbClr val="00B050"/>
                </a:solidFill>
              </a:rPr>
              <a:t>ванны;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B050"/>
                </a:solidFill>
              </a:rPr>
              <a:t>водные процедуры;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B050"/>
                </a:solidFill>
              </a:rPr>
              <a:t>в</a:t>
            </a:r>
            <a:r>
              <a:rPr lang="ru-RU" sz="1800" dirty="0" smtClean="0">
                <a:solidFill>
                  <a:srgbClr val="00B050"/>
                </a:solidFill>
              </a:rPr>
              <a:t>итаминотерапия;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00B050"/>
                </a:solidFill>
              </a:rPr>
              <a:t>з</a:t>
            </a:r>
            <a:r>
              <a:rPr lang="ru-RU" sz="1800" dirty="0" smtClean="0">
                <a:solidFill>
                  <a:srgbClr val="00B050"/>
                </a:solidFill>
              </a:rPr>
              <a:t>акаливание </a:t>
            </a:r>
            <a:endParaRPr lang="ru-RU" sz="1800" dirty="0">
              <a:solidFill>
                <a:srgbClr val="00B05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51344"/>
            <a:ext cx="72008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 Пальчиковые игры</a:t>
            </a: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Систематические упражнения пальцев являются мощным средством повышения работоспособности головного мозга.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имнастика для пальцев рук развивает мыслительную деятельность, память, внимание ребёнка.  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группе создана картотека стихов, сопровождающие упражнения, книги для развития мелкой моторики, различные предметы для выполнения упражнений. Широко используются пальчиковые игры без предметов в свободное время, на прогулках. 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23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27584" y="116632"/>
            <a:ext cx="7632848" cy="360040"/>
          </a:xfrm>
        </p:spPr>
        <p:txBody>
          <a:bodyPr/>
          <a:lstStyle/>
          <a:p>
            <a:pPr algn="ctr"/>
            <a:r>
              <a:rPr lang="ru-RU" sz="1800" b="1" i="1" dirty="0" smtClean="0">
                <a:solidFill>
                  <a:srgbClr val="FF0000"/>
                </a:solidFill>
              </a:rPr>
              <a:t>З</a:t>
            </a:r>
            <a:r>
              <a:rPr lang="ru-RU" sz="1600" b="1" i="1" dirty="0" smtClean="0">
                <a:solidFill>
                  <a:srgbClr val="FF0000"/>
                </a:solidFill>
              </a:rPr>
              <a:t>РИТЕЛЬНАЯ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 smtClean="0">
                <a:solidFill>
                  <a:srgbClr val="FF0000"/>
                </a:solidFill>
              </a:rPr>
              <a:t>ГИМНАСТИКА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5"/>
            <a:ext cx="8388424" cy="612977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Массаж глаз</a:t>
            </a:r>
            <a:r>
              <a:rPr lang="ru-RU" dirty="0"/>
              <a:t> </a:t>
            </a:r>
            <a:r>
              <a:rPr lang="ru-RU" dirty="0">
                <a:solidFill>
                  <a:srgbClr val="00B0F0"/>
                </a:solidFill>
              </a:rPr>
              <a:t>– проводится во время утренней гимнастики и на занятиях. Массаж помогает детям снять усталость, напряжение, улучшает обмен веществ в тканях глаза.  Зрительная гимнастика – даёт возможность глазу справиться со значительной зрительной </a:t>
            </a:r>
            <a:r>
              <a:rPr lang="ru-RU" dirty="0" smtClean="0">
                <a:solidFill>
                  <a:srgbClr val="00B0F0"/>
                </a:solidFill>
              </a:rPr>
              <a:t>нагрузкой. Использовать можно </a:t>
            </a:r>
            <a:r>
              <a:rPr lang="ru-RU" dirty="0">
                <a:solidFill>
                  <a:srgbClr val="00B0F0"/>
                </a:solidFill>
              </a:rPr>
              <a:t>на занятиях рисования</a:t>
            </a:r>
            <a:r>
              <a:rPr lang="ru-RU" dirty="0" smtClean="0">
                <a:solidFill>
                  <a:srgbClr val="00B0F0"/>
                </a:solidFill>
              </a:rPr>
              <a:t>, при  </a:t>
            </a:r>
            <a:r>
              <a:rPr lang="ru-RU" dirty="0">
                <a:solidFill>
                  <a:srgbClr val="00B0F0"/>
                </a:solidFill>
              </a:rPr>
              <a:t>рассматривания картин, при длительном наблюдении.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Зрительные </a:t>
            </a:r>
            <a:r>
              <a:rPr lang="ru-RU" dirty="0">
                <a:solidFill>
                  <a:srgbClr val="FF0000"/>
                </a:solidFill>
              </a:rPr>
              <a:t>ориентиры (пятна) </a:t>
            </a:r>
            <a:r>
              <a:rPr lang="ru-RU" dirty="0">
                <a:solidFill>
                  <a:srgbClr val="0070C0"/>
                </a:solidFill>
              </a:rPr>
              <a:t>– снимают утомление глаз и повышают двигательную активность в течение дня. </a:t>
            </a:r>
          </a:p>
          <a:p>
            <a:r>
              <a:rPr lang="ru-RU" dirty="0">
                <a:solidFill>
                  <a:srgbClr val="FF0000"/>
                </a:solidFill>
              </a:rPr>
              <a:t>Красный</a:t>
            </a:r>
            <a:r>
              <a:rPr lang="ru-RU" dirty="0"/>
              <a:t> –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стимулирует детей в работе. Это сила внимания. </a:t>
            </a:r>
          </a:p>
          <a:p>
            <a:r>
              <a:rPr lang="ru-RU" dirty="0">
                <a:solidFill>
                  <a:schemeClr val="accent2"/>
                </a:solidFill>
              </a:rPr>
              <a:t>Оранжевый, </a:t>
            </a:r>
            <a:r>
              <a:rPr lang="ru-RU" dirty="0">
                <a:solidFill>
                  <a:srgbClr val="FFFF00"/>
                </a:solidFill>
              </a:rPr>
              <a:t>жёлтый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>–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соответствуют положительному рабочему настроению. Это тепло, оптимизм, радость. </a:t>
            </a:r>
          </a:p>
          <a:p>
            <a:r>
              <a:rPr lang="ru-RU" dirty="0">
                <a:solidFill>
                  <a:srgbClr val="0070C0"/>
                </a:solidFill>
              </a:rPr>
              <a:t>Синий</a:t>
            </a:r>
            <a:r>
              <a:rPr lang="ru-RU" dirty="0"/>
              <a:t>,</a:t>
            </a:r>
            <a:r>
              <a:rPr lang="ru-RU" dirty="0">
                <a:solidFill>
                  <a:srgbClr val="00B0F0"/>
                </a:solidFill>
              </a:rPr>
              <a:t> голубой</a:t>
            </a:r>
            <a:r>
              <a:rPr lang="ru-RU" dirty="0">
                <a:solidFill>
                  <a:srgbClr val="00B050"/>
                </a:solidFill>
              </a:rPr>
              <a:t>, зелёный </a:t>
            </a:r>
            <a:r>
              <a:rPr lang="ru-RU" dirty="0"/>
              <a:t>–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действуют успокаивающе. Это общение, надежда, вдохновение. </a:t>
            </a:r>
          </a:p>
          <a:p>
            <a:r>
              <a:rPr lang="ru-RU" dirty="0" smtClean="0"/>
              <a:t>       </a:t>
            </a:r>
            <a:r>
              <a:rPr lang="ru-RU" dirty="0" smtClean="0">
                <a:solidFill>
                  <a:schemeClr val="accent6"/>
                </a:solidFill>
              </a:rPr>
              <a:t>Все </a:t>
            </a:r>
            <a:r>
              <a:rPr lang="ru-RU" dirty="0">
                <a:solidFill>
                  <a:schemeClr val="accent6"/>
                </a:solidFill>
              </a:rPr>
              <a:t>эти средства способствуют развитию психологической комфортности детей, которая обеспечивает их эмоциональное благополучие, </a:t>
            </a:r>
            <a:r>
              <a:rPr lang="ru-RU" dirty="0" smtClean="0">
                <a:solidFill>
                  <a:schemeClr val="accent6"/>
                </a:solidFill>
              </a:rPr>
              <a:t>снимают </a:t>
            </a:r>
            <a:r>
              <a:rPr lang="ru-RU" dirty="0">
                <a:solidFill>
                  <a:schemeClr val="accent6"/>
                </a:solidFill>
              </a:rPr>
              <a:t>напряжение во время занятий, игр. 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87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solidFill>
                  <a:schemeClr val="accent3"/>
                </a:solidFill>
              </a:rPr>
              <a:t>Гигиенические средства содействующие укреплению здоровья:</a:t>
            </a:r>
            <a:endParaRPr lang="ru-RU" sz="1800" b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7520940" cy="3579849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личная гигиена;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проветривание;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влажная уборка;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режим питания;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сон;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правильное мытьё рук;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обучение детей элементарным приёмам здорового образа жизни;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ограничение уровня учебной нагрузки во избежание утомления. </a:t>
            </a:r>
          </a:p>
          <a:p>
            <a:pPr marL="0" indent="0" algn="ctr"/>
            <a:r>
              <a:rPr lang="ru-RU" dirty="0">
                <a:solidFill>
                  <a:srgbClr val="002060"/>
                </a:solidFill>
              </a:rPr>
              <a:t>Все навыки, умения, привычки </a:t>
            </a:r>
            <a:r>
              <a:rPr lang="ru-RU" dirty="0" smtClean="0">
                <a:solidFill>
                  <a:srgbClr val="002060"/>
                </a:solidFill>
              </a:rPr>
              <a:t>закрепляются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используются </a:t>
            </a:r>
            <a:r>
              <a:rPr lang="ru-RU" dirty="0">
                <a:solidFill>
                  <a:srgbClr val="002060"/>
                </a:solidFill>
              </a:rPr>
              <a:t>в работе с детьми в валеологических и </a:t>
            </a:r>
            <a:r>
              <a:rPr lang="ru-RU" dirty="0" smtClean="0">
                <a:solidFill>
                  <a:srgbClr val="002060"/>
                </a:solidFill>
              </a:rPr>
              <a:t>экологических беседах,  </a:t>
            </a:r>
            <a:r>
              <a:rPr lang="ru-RU" dirty="0">
                <a:solidFill>
                  <a:srgbClr val="002060"/>
                </a:solidFill>
              </a:rPr>
              <a:t>проектах.</a:t>
            </a:r>
          </a:p>
          <a:p>
            <a:pPr algn="ctr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85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           </a:t>
            </a:r>
            <a:r>
              <a:rPr lang="ru-RU" i="1" dirty="0">
                <a:solidFill>
                  <a:srgbClr val="7030A0"/>
                </a:solidFill>
              </a:rPr>
              <a:t>Музыкотерапия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908720"/>
            <a:ext cx="7520940" cy="3771757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    Один </a:t>
            </a:r>
            <a:r>
              <a:rPr lang="ru-RU" sz="1800" dirty="0">
                <a:solidFill>
                  <a:srgbClr val="0070C0"/>
                </a:solidFill>
              </a:rPr>
              <a:t>из методов, который укрепляет здоровье детей, доставляет детям удовольствие. Музыка способствует развитию творчества, фантазии. Мелодия действует особенно эффективно </a:t>
            </a:r>
            <a:r>
              <a:rPr lang="ru-RU" sz="1800" dirty="0" smtClean="0">
                <a:solidFill>
                  <a:srgbClr val="0070C0"/>
                </a:solidFill>
              </a:rPr>
              <a:t>на наших </a:t>
            </a:r>
            <a:r>
              <a:rPr lang="ru-RU" sz="1800" dirty="0" err="1">
                <a:solidFill>
                  <a:srgbClr val="0070C0"/>
                </a:solidFill>
              </a:rPr>
              <a:t>гиперактивных</a:t>
            </a:r>
            <a:r>
              <a:rPr lang="ru-RU" sz="1800" dirty="0">
                <a:solidFill>
                  <a:srgbClr val="0070C0"/>
                </a:solidFill>
              </a:rPr>
              <a:t> детей, повышает интерес к окружающему миру, способствует развитию культуры ребёнка. </a:t>
            </a:r>
            <a:r>
              <a:rPr lang="ru-RU" sz="1800" dirty="0" smtClean="0">
                <a:solidFill>
                  <a:srgbClr val="0070C0"/>
                </a:solidFill>
              </a:rPr>
              <a:t>Используем </a:t>
            </a:r>
            <a:r>
              <a:rPr lang="ru-RU" sz="1800" dirty="0">
                <a:solidFill>
                  <a:srgbClr val="0070C0"/>
                </a:solidFill>
              </a:rPr>
              <a:t>мелодии на занятиях</a:t>
            </a:r>
            <a:r>
              <a:rPr lang="ru-RU" sz="1800" dirty="0" smtClean="0">
                <a:solidFill>
                  <a:srgbClr val="0070C0"/>
                </a:solidFill>
              </a:rPr>
              <a:t>, </a:t>
            </a:r>
            <a:r>
              <a:rPr lang="ru-RU" sz="1800" dirty="0">
                <a:solidFill>
                  <a:srgbClr val="0070C0"/>
                </a:solidFill>
              </a:rPr>
              <a:t>перед </a:t>
            </a:r>
            <a:r>
              <a:rPr lang="ru-RU" sz="1800" dirty="0" smtClean="0">
                <a:solidFill>
                  <a:srgbClr val="0070C0"/>
                </a:solidFill>
              </a:rPr>
              <a:t>сном, в играх. </a:t>
            </a:r>
            <a:r>
              <a:rPr lang="ru-RU" sz="1800" dirty="0">
                <a:solidFill>
                  <a:srgbClr val="0070C0"/>
                </a:solidFill>
              </a:rPr>
              <a:t>Ребёнка успокаивает ласковое обращение, монотонность пения. Звуки флейты расслабляют детей, звуки “шелеста листьев”, “шума моря” и других природных явлений заставляют детей вслушиваться в звуки природы и погружаться в них</a:t>
            </a:r>
            <a:r>
              <a:rPr lang="ru-RU" sz="1800" dirty="0" smtClean="0">
                <a:solidFill>
                  <a:srgbClr val="0070C0"/>
                </a:solidFill>
              </a:rPr>
              <a:t>.</a:t>
            </a:r>
            <a:endParaRPr lang="ru-RU" sz="18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23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3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193</TotalTime>
  <Words>255</Words>
  <Application>Microsoft Office PowerPoint</Application>
  <PresentationFormat>Экран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Углы</vt:lpstr>
      <vt:lpstr>Воспитательная система    «Рука об руку по тропинке здоровья»</vt:lpstr>
      <vt:lpstr>Выбранная система охватывает весь педагогический процесс</vt:lpstr>
      <vt:lpstr>Цель:</vt:lpstr>
      <vt:lpstr>Задачи:</vt:lpstr>
      <vt:lpstr>Группы средств:</vt:lpstr>
      <vt:lpstr>Презентация PowerPoint</vt:lpstr>
      <vt:lpstr>ЗРИТЕЛЬНАЯ ГИМНАСТИКА</vt:lpstr>
      <vt:lpstr>Гигиенические средства содействующие укреплению здоровья:</vt:lpstr>
      <vt:lpstr>           Музыкотерапия</vt:lpstr>
      <vt:lpstr>Сотрудничество с родителями</vt:lpstr>
      <vt:lpstr>Пальчиковые игры, гимнастика для глаз</vt:lpstr>
      <vt:lpstr> подвижные игры</vt:lpstr>
      <vt:lpstr>Эмоциональная разрядка,  дыхательная гимнастика</vt:lpstr>
      <vt:lpstr>Закаливание, профилактика плоскостопия</vt:lpstr>
      <vt:lpstr>Упражнения для осанки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Юлечка</dc:creator>
  <cp:lastModifiedBy>Юлечка</cp:lastModifiedBy>
  <cp:revision>23</cp:revision>
  <dcterms:created xsi:type="dcterms:W3CDTF">2014-10-15T14:46:21Z</dcterms:created>
  <dcterms:modified xsi:type="dcterms:W3CDTF">2015-09-30T14:24:09Z</dcterms:modified>
</cp:coreProperties>
</file>