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5E21-4E2E-4866-919B-A927722330EC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3A4CF-B5B9-483C-8D9C-E89EFA311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5E21-4E2E-4866-919B-A927722330EC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3A4CF-B5B9-483C-8D9C-E89EFA311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5E21-4E2E-4866-919B-A927722330EC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3A4CF-B5B9-483C-8D9C-E89EFA311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5E21-4E2E-4866-919B-A927722330EC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3A4CF-B5B9-483C-8D9C-E89EFA311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5E21-4E2E-4866-919B-A927722330EC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3A4CF-B5B9-483C-8D9C-E89EFA311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5E21-4E2E-4866-919B-A927722330EC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3A4CF-B5B9-483C-8D9C-E89EFA311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5E21-4E2E-4866-919B-A927722330EC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3A4CF-B5B9-483C-8D9C-E89EFA311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5E21-4E2E-4866-919B-A927722330EC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3A4CF-B5B9-483C-8D9C-E89EFA311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5E21-4E2E-4866-919B-A927722330EC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3A4CF-B5B9-483C-8D9C-E89EFA311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5E21-4E2E-4866-919B-A927722330EC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3A4CF-B5B9-483C-8D9C-E89EFA311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5E21-4E2E-4866-919B-A927722330EC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3A4CF-B5B9-483C-8D9C-E89EFA311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25E21-4E2E-4866-919B-A927722330EC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3A4CF-B5B9-483C-8D9C-E89EFA311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7809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>Анатомо-физиологические особенности детей старшего дошкольного возраста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268760"/>
            <a:ext cx="6400800" cy="6229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Наборщиков </a:t>
            </a:r>
            <a:r>
              <a:rPr lang="ru-RU" sz="2000" dirty="0" smtClean="0">
                <a:solidFill>
                  <a:schemeClr val="tx1"/>
                </a:solidFill>
              </a:rPr>
              <a:t>Александр </a:t>
            </a:r>
            <a:r>
              <a:rPr lang="ru-RU" sz="2000" dirty="0" smtClean="0">
                <a:solidFill>
                  <a:schemeClr val="tx1"/>
                </a:solidFill>
              </a:rPr>
              <a:t>Владимирович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Необходимо обращать внимание на следующее:</a:t>
            </a:r>
          </a:p>
          <a:p>
            <a:r>
              <a:rPr lang="ru-RU" sz="2000" dirty="0" smtClean="0"/>
              <a:t>• Сколько времени в течение выходного дня ребенок находится в движении;</a:t>
            </a:r>
          </a:p>
          <a:p>
            <a:r>
              <a:rPr lang="ru-RU" sz="2000" dirty="0" smtClean="0"/>
              <a:t>• Как много времени он затрачивает на выполнение действий, связанных с мелкими движениями рук (рисование, лепка, плетение, работа с инструментами – ножницами, молотками и т. д.) ;</a:t>
            </a:r>
          </a:p>
          <a:p>
            <a:r>
              <a:rPr lang="ru-RU" sz="2000" dirty="0" smtClean="0"/>
              <a:t>• Как много времени ребенок бегает, прыгает, лазает и т. д. включая в работу крупные группы мышц;</a:t>
            </a:r>
          </a:p>
          <a:p>
            <a:r>
              <a:rPr lang="ru-RU" sz="2000" dirty="0" smtClean="0"/>
              <a:t>• Какие игры предпочитает: подвижные, малоподвижные, «сидячие».</a:t>
            </a:r>
            <a:endParaRPr lang="ru-RU" sz="2000" dirty="0"/>
          </a:p>
        </p:txBody>
      </p:sp>
      <p:pic>
        <p:nvPicPr>
          <p:cNvPr id="22530" name="Picture 2" descr="Скачать Картинки дети и компьют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996952"/>
            <a:ext cx="5153169" cy="3430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8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Что надо делать взрослым для достижения ребенком физической готовности на этапе </a:t>
            </a:r>
            <a:r>
              <a:rPr lang="ru-RU" sz="2000" dirty="0" err="1" smtClean="0"/>
              <a:t>предшкольной</a:t>
            </a:r>
            <a:r>
              <a:rPr lang="ru-RU" sz="2000" dirty="0" smtClean="0"/>
              <a:t> подготовки?</a:t>
            </a:r>
          </a:p>
          <a:p>
            <a:r>
              <a:rPr lang="ru-RU" sz="2000" dirty="0" smtClean="0"/>
              <a:t>Заботится о повышении защитных сил организма и для этого:</a:t>
            </a:r>
          </a:p>
          <a:p>
            <a:r>
              <a:rPr lang="ru-RU" sz="2000" dirty="0" smtClean="0"/>
              <a:t>-приобщать ребенка к утренней гимнастике, воспитывать желание заниматься физическими упражнениями, подвижными, спортивными играми (игры в мяч, волейбол и т. д.)</a:t>
            </a:r>
          </a:p>
          <a:p>
            <a:r>
              <a:rPr lang="ru-RU" sz="2000" dirty="0" smtClean="0"/>
              <a:t>-тренировать мышцы пальцев рук;</a:t>
            </a:r>
          </a:p>
          <a:p>
            <a:r>
              <a:rPr lang="ru-RU" sz="2000" dirty="0" smtClean="0"/>
              <a:t>-проводить контрастное обливание ног, отирание полотенцем, смоченным водой комнатной температуры.</a:t>
            </a:r>
          </a:p>
          <a:p>
            <a:r>
              <a:rPr lang="ru-RU" sz="2000" dirty="0" smtClean="0"/>
              <a:t>Обращать внимание на осанку ребенка (когда он стоит, сидит, ходит, бегает). Приучать правильно сидеть за письменным столом: спина ребенка должна касаться спинки стула, предплечье свободно должно лежать на столе; для ног приобрести подставку.</a:t>
            </a:r>
          </a:p>
          <a:p>
            <a:r>
              <a:rPr lang="ru-RU" sz="2000" dirty="0" smtClean="0"/>
              <a:t>Своевременно обеспечивать прохождения медицинского обследования: делать необходимые профилактические прививки и пр. ; избегать очагов инфекции.</a:t>
            </a:r>
          </a:p>
          <a:p>
            <a:r>
              <a:rPr lang="ru-RU" sz="2000" dirty="0" smtClean="0"/>
              <a:t>Создавать условия для обеспечения- в игровом уголке ребенка должен быть спортивный инвентарь.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http://www.maam.ru/detskijsad/anatomo-fiziologicheskie-osobenosti-razvitija-detei-starshego-vozrasta.html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84784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http://nsportal.ru/detskiy-sad/upravlenie-dou/2012/12/01/soobshchenie-anatomo-fiziologicheskie-osobennosti-detey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Центр развития ребенка - детский сад 449: Занимательная статистика в картинках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303356"/>
            <a:ext cx="4427985" cy="6149980"/>
          </a:xfrm>
          <a:prstGeom prst="rect">
            <a:avLst/>
          </a:prstGeom>
          <a:noFill/>
        </p:spPr>
      </p:pic>
      <p:sp>
        <p:nvSpPr>
          <p:cNvPr id="6" name="Выгнутая вправо стрелка 5"/>
          <p:cNvSpPr/>
          <p:nvPr/>
        </p:nvSpPr>
        <p:spPr>
          <a:xfrm rot="10800000">
            <a:off x="5652120" y="2276872"/>
            <a:ext cx="648072" cy="1440160"/>
          </a:xfrm>
          <a:prstGeom prst="curved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124744"/>
            <a:ext cx="52565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Возраст 5—7 лет называют часто «периодом первого вытяжения», когда за год ребенок может вырасти на 7—10 см. Но все-таки эти показатели у детей шестого года жизни чуть ниже, чем у воспитанников подготовительной к школе группы. По средним данным рост ребенка пяти лет составляет около 106,0—107,0 см, а масса тела — 17,0—18,0 кг. На протяжении шестого года жизни средняя прибавка массы тела в месяц — 200,0 г, а роста —0,5 см.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07704" y="476672"/>
            <a:ext cx="57751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/>
              <a:t>Физиометрические</a:t>
            </a:r>
            <a:r>
              <a:rPr lang="ru-RU" sz="3200" b="1" dirty="0" smtClean="0"/>
              <a:t> </a:t>
            </a:r>
            <a:r>
              <a:rPr lang="ru-RU" sz="3200" b="1" dirty="0"/>
              <a:t>показатели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1196752"/>
          <a:ext cx="8496945" cy="1991360"/>
        </p:xfrm>
        <a:graphic>
          <a:graphicData uri="http://schemas.openxmlformats.org/drawingml/2006/table">
            <a:tbl>
              <a:tblPr/>
              <a:tblGrid>
                <a:gridCol w="3104354"/>
                <a:gridCol w="1432150"/>
                <a:gridCol w="1436697"/>
                <a:gridCol w="1371615"/>
                <a:gridCol w="1152129"/>
              </a:tblGrid>
              <a:tr h="270546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Физиометрические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признаки</a:t>
                      </a:r>
                    </a:p>
                  </a:txBody>
                  <a:tcPr marL="5806" marR="5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Мальчики</a:t>
                      </a:r>
                    </a:p>
                  </a:txBody>
                  <a:tcPr marL="5806" marR="5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Девочки</a:t>
                      </a:r>
                    </a:p>
                  </a:txBody>
                  <a:tcPr marL="5806" marR="5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9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лет</a:t>
                      </a:r>
                    </a:p>
                  </a:txBody>
                  <a:tcPr marL="5806" marR="5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лет</a:t>
                      </a:r>
                    </a:p>
                  </a:txBody>
                  <a:tcPr marL="5806" marR="5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лет</a:t>
                      </a:r>
                    </a:p>
                  </a:txBody>
                  <a:tcPr marL="5806" marR="5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лет</a:t>
                      </a:r>
                    </a:p>
                  </a:txBody>
                  <a:tcPr marL="5806" marR="5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Динамометрия становая (кг)</a:t>
                      </a:r>
                    </a:p>
                  </a:txBody>
                  <a:tcPr marL="5806" marR="5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16,7 ±5,0</a:t>
                      </a:r>
                    </a:p>
                  </a:txBody>
                  <a:tcPr marL="5806" marR="5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25,4+10,0</a:t>
                      </a:r>
                    </a:p>
                  </a:txBody>
                  <a:tcPr marL="5806" marR="5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14,5 + 3,9</a:t>
                      </a:r>
                    </a:p>
                  </a:txBody>
                  <a:tcPr marL="5806" marR="5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19,4 + 6,9</a:t>
                      </a:r>
                    </a:p>
                  </a:txBody>
                  <a:tcPr marL="5806" marR="5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2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Динамометрия кистевая, правой руки (кг)</a:t>
                      </a:r>
                    </a:p>
                  </a:txBody>
                  <a:tcPr marL="5806" marR="5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10,9 + 2,7</a:t>
                      </a:r>
                    </a:p>
                  </a:txBody>
                  <a:tcPr marL="5806" marR="5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12,8 + 3,7</a:t>
                      </a:r>
                    </a:p>
                  </a:txBody>
                  <a:tcPr marL="5806" marR="5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9,4+1,6</a:t>
                      </a:r>
                    </a:p>
                  </a:txBody>
                  <a:tcPr marL="5806" marR="5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11,9+1,5</a:t>
                      </a:r>
                    </a:p>
                  </a:txBody>
                  <a:tcPr marL="5806" marR="5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5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Динамометрия кистевая, левой руки (кг)</a:t>
                      </a:r>
                    </a:p>
                  </a:txBody>
                  <a:tcPr marL="5806" marR="5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10,1+2,8</a:t>
                      </a:r>
                    </a:p>
                  </a:txBody>
                  <a:tcPr marL="5806" marR="5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12,2 + 2,9</a:t>
                      </a:r>
                    </a:p>
                  </a:txBody>
                  <a:tcPr marL="5806" marR="5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9,3+1,6</a:t>
                      </a:r>
                    </a:p>
                  </a:txBody>
                  <a:tcPr marL="5806" marR="5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11,6+1,2</a:t>
                      </a:r>
                    </a:p>
                  </a:txBody>
                  <a:tcPr marL="5806" marR="5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Финансово-хозяйственная деятельность МБДОУ МО г.Краснодар &quot;Детский сад 31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3789040"/>
            <a:ext cx="1695822" cy="2805816"/>
          </a:xfrm>
          <a:prstGeom prst="rect">
            <a:avLst/>
          </a:prstGeom>
          <a:noFill/>
        </p:spPr>
      </p:pic>
      <p:pic>
        <p:nvPicPr>
          <p:cNvPr id="3076" name="Picture 4" descr="Мадоу &quot;црр &quot;Детский сад 11 г. Добрянка&quot; 4, март, 2013г в ыпускается с декабря 2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4584" y="3216078"/>
            <a:ext cx="3384376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5689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000" dirty="0" smtClean="0"/>
              <a:t>Седьмой год жизни — продолжение очень важного целостного периода в развитии детей, который начинается в пять лет и завершается к семи годам. Вместе с тем дальнейшее развертывание этих образований создает психологические условия для появления новых линий и направлений развития. В шестилетнем возрасте идет процесс активного созревания организма. Продолжаются процессы окостенения, но изгибы позвоночника еще неустойчивы. Идет развитие крупной и особенно мелкой мускулатуры. Интенсивно развивается координация мышц кисти. Общее физическое развитие тесно связано с развитием тонкой моторики ребенка. Тренировка пальцев рук является средством повышения интеллекта ребенка, развития речи и подготовки к письму.</a:t>
            </a:r>
            <a:endParaRPr lang="ru-RU" sz="2000" dirty="0"/>
          </a:p>
        </p:txBody>
      </p:sp>
      <p:pic>
        <p:nvPicPr>
          <p:cNvPr id="1026" name="Picture 2" descr="Кривой Рог новости On-Line - На оздоровление детей в 2014 году из бюджета Днепропетровщины потратят 20 миллионов гривен"/>
          <p:cNvPicPr>
            <a:picLocks noChangeAspect="1" noChangeArrowheads="1"/>
          </p:cNvPicPr>
          <p:nvPr/>
        </p:nvPicPr>
        <p:blipFill>
          <a:blip r:embed="rId2" cstate="print"/>
          <a:srcRect t="10809" b="7888"/>
          <a:stretch>
            <a:fillRect/>
          </a:stretch>
        </p:blipFill>
        <p:spPr bwMode="auto">
          <a:xfrm>
            <a:off x="2771800" y="3933056"/>
            <a:ext cx="4339823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Детская стоматолог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2882185" cy="21602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91880" y="908720"/>
            <a:ext cx="5400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Возраст 6 - 7 лет - период первого детства: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первое изменение пропорций тела (соотношение головы и туловища становятся такими же, как у взрослых); 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начинается смена молочных зубов на постоянные.</a:t>
            </a:r>
            <a:endParaRPr lang="ru-RU" sz="3200" dirty="0"/>
          </a:p>
        </p:txBody>
      </p:sp>
      <p:pic>
        <p:nvPicPr>
          <p:cNvPr id="17412" name="Picture 4" descr="Уход за зубами ребенка: прорезывание, молочные зубы, коренные Уход за новорожденным"/>
          <p:cNvPicPr>
            <a:picLocks noChangeAspect="1" noChangeArrowheads="1"/>
          </p:cNvPicPr>
          <p:nvPr/>
        </p:nvPicPr>
        <p:blipFill>
          <a:blip r:embed="rId3" cstate="print"/>
          <a:srcRect l="31614"/>
          <a:stretch>
            <a:fillRect/>
          </a:stretch>
        </p:blipFill>
        <p:spPr bwMode="auto">
          <a:xfrm>
            <a:off x="251520" y="3284984"/>
            <a:ext cx="2880320" cy="2940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6044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just"/>
            <a:r>
              <a:rPr lang="ru-RU" sz="2000" dirty="0" smtClean="0"/>
              <a:t>В 6 – 7 лет интенсивно идет развитие опорно-двигательной системы (скелета, суставно-связочного аппарата, мускулатуры). Изменение пропорций тела используется как показатель «школьной зрелости». </a:t>
            </a:r>
          </a:p>
          <a:p>
            <a:pPr indent="265113" algn="just"/>
            <a:r>
              <a:rPr lang="ru-RU" sz="2000" dirty="0" smtClean="0"/>
              <a:t>Не сформировавшийся, не завершивший свое построение опорно-двигательный аппарат дошкольника испытывает нагрузку, поэтому часто ребенок непоседлив, еще слабо развиты мелкие мышцы рук, не закончено окостенение костей запястья и фаланг пальцев.</a:t>
            </a:r>
            <a:endParaRPr lang="ru-RU" sz="2000" dirty="0"/>
          </a:p>
        </p:txBody>
      </p:sp>
      <p:pic>
        <p:nvPicPr>
          <p:cNvPr id="18434" name="Picture 2" descr="Sparks - Евроцентр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3113584"/>
            <a:ext cx="6711272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000" dirty="0" smtClean="0"/>
              <a:t>Продолжается развитие </a:t>
            </a:r>
            <a:r>
              <a:rPr lang="ru-RU" sz="2000" dirty="0" err="1" smtClean="0"/>
              <a:t>сердечно-сосудистой</a:t>
            </a:r>
            <a:r>
              <a:rPr lang="ru-RU" sz="2000" dirty="0" smtClean="0"/>
              <a:t> системы, совершенствуется регуляция кровообращения. </a:t>
            </a:r>
          </a:p>
          <a:p>
            <a:pPr indent="354013" algn="just"/>
            <a:r>
              <a:rPr lang="ru-RU" sz="2000" dirty="0" smtClean="0"/>
              <a:t>15 – 20 минутная учебная нагрузка вызывает серьезное напряжение </a:t>
            </a:r>
            <a:r>
              <a:rPr lang="ru-RU" sz="2000" dirty="0" err="1" smtClean="0"/>
              <a:t>сердечно-сосудистой</a:t>
            </a:r>
            <a:r>
              <a:rPr lang="ru-RU" sz="2000" dirty="0" smtClean="0"/>
              <a:t> системы. Из-за несовершенства нервной регуляции может нарушаться работа сердца.</a:t>
            </a:r>
            <a:endParaRPr lang="ru-RU" sz="2000" dirty="0"/>
          </a:p>
        </p:txBody>
      </p:sp>
      <p:pic>
        <p:nvPicPr>
          <p:cNvPr id="19458" name="Picture 2" descr="Статьи и советы по изучению английского языка с детьм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3505651" cy="2664296"/>
          </a:xfrm>
          <a:prstGeom prst="rect">
            <a:avLst/>
          </a:prstGeom>
          <a:noFill/>
        </p:spPr>
      </p:pic>
      <p:pic>
        <p:nvPicPr>
          <p:cNvPr id="19460" name="Picture 4" descr="МРТ детям - своевременная диагностика заболеваний :: Здоровье ребенка :: Здоровье :: Все о детя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4"/>
            <a:ext cx="3914800" cy="2609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6288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5113"/>
            <a:r>
              <a:rPr lang="ru-RU" sz="2000" dirty="0" smtClean="0"/>
              <a:t>К 6 годам достаточно четко проявляются индивидуальные особенности высшей нервной деятельности. </a:t>
            </a:r>
          </a:p>
          <a:p>
            <a:pPr indent="265113"/>
            <a:r>
              <a:rPr lang="ru-RU" sz="2000" dirty="0" smtClean="0"/>
              <a:t>Для ребенка чрезвычайно важна </a:t>
            </a:r>
            <a:r>
              <a:rPr lang="ru-RU" sz="2000" dirty="0" err="1" smtClean="0"/>
              <a:t>сформированность</a:t>
            </a:r>
            <a:r>
              <a:rPr lang="ru-RU" sz="2000" dirty="0" smtClean="0"/>
              <a:t> основных анализаторных систем, и, прежде всего, зрительной системы. В этот период зрение находится в стадии становления.</a:t>
            </a:r>
            <a:endParaRPr lang="ru-RU" sz="2000" dirty="0"/>
          </a:p>
        </p:txBody>
      </p:sp>
      <p:pic>
        <p:nvPicPr>
          <p:cNvPr id="20482" name="Picture 2" descr="Сток фото Pixm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5846" y="548680"/>
            <a:ext cx="3843918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понятие «физическая готовность» входит состояние здоровья бедующего школьника, уровень его физических возможностей, крупной и мелкой моторики. Хорошее здоровье играет большую роль в обучении; это тот резерв, тот запас сил, который во многом определяет успешность решения поставленных задач. Физически крепкие дети легче адаптируются к новым условиям, дети с отклонениями в состоянии здоровья требуют к себе особого внимания, нуждаются в индивидуальном подходе при обучении. Поскольку обучение в школе потребуют от ребенка большой физической нагрузки, необходимо наблюдать и координировать двигательную активность бедующего школьника.</a:t>
            </a:r>
            <a:endParaRPr lang="ru-RU" dirty="0"/>
          </a:p>
        </p:txBody>
      </p:sp>
      <p:pic>
        <p:nvPicPr>
          <p:cNvPr id="21506" name="Picture 2" descr="Первый раз в первый класс: необходимые покупки для будущего школьника :: donbass.ua - новости Донбасс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3212976"/>
            <a:ext cx="4346848" cy="3260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747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Анатомо-физиологические особенности детей старшего дошкольного возраста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Анатомо-физиологические особенности детей старшего дошкольного возраста</dc:title>
  <dc:creator>user</dc:creator>
  <cp:lastModifiedBy>user</cp:lastModifiedBy>
  <cp:revision>9</cp:revision>
  <dcterms:created xsi:type="dcterms:W3CDTF">2015-04-27T17:25:04Z</dcterms:created>
  <dcterms:modified xsi:type="dcterms:W3CDTF">2015-04-27T18:35:17Z</dcterms:modified>
</cp:coreProperties>
</file>