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7"/>
  </p:notesMasterIdLst>
  <p:handoutMasterIdLst>
    <p:handoutMasterId r:id="rId8"/>
  </p:handoutMasterIdLst>
  <p:sldIdLst>
    <p:sldId id="329" r:id="rId2"/>
    <p:sldId id="285" r:id="rId3"/>
    <p:sldId id="279" r:id="rId4"/>
    <p:sldId id="257" r:id="rId5"/>
    <p:sldId id="328" r:id="rId6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2"/>
    <p:penClr>
      <a:srgbClr val="FF0000"/>
    </p:penClr>
  </p:showPr>
  <p:clrMru>
    <a:srgbClr val="33CC33"/>
    <a:srgbClr val="FFFF00"/>
    <a:srgbClr val="990000"/>
    <a:srgbClr val="40F692"/>
    <a:srgbClr val="FF6600"/>
    <a:srgbClr val="FFFF66"/>
    <a:srgbClr val="DB7A19"/>
    <a:srgbClr val="C693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>
        <p:scale>
          <a:sx n="75" d="100"/>
          <a:sy n="75" d="100"/>
        </p:scale>
        <p:origin x="-9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450" y="-132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627CE9-2BA6-479F-A50E-4E83C45B4FF6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736A39-E3B2-446B-A6FC-C2585F3EE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94AE-A07E-4B10-B089-537F702E9071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EF382-4740-4ABA-BCFA-B25850A3E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55236-B0E2-444C-98E9-E0334777DEA6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EF5F-2343-4B7A-B3B9-8AC50DE7C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3B608-0B8C-4014-B8A2-5227F1FCC8F1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0BF9C-E9DB-4EC4-9B0C-C5BB2C72B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D2D12-47D8-484D-9E34-AEBCB8035745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BCB5D-FD31-4D93-9BE1-15F23849D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4ED1-2B2B-4C53-B872-E65C9922D186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02213-867F-4A6B-9D28-EF159EFE0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ED664-4635-448B-834B-6F8352AAB1D2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0BD88-1261-4361-BABD-11B6E315D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8C9C-BC97-484A-8D7C-A533A9AEE341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B11D-CC20-4956-8B7F-228547AD7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6352AD-5399-4A85-AE93-D15A65FA3116}" type="datetimeFigureOut">
              <a:rPr lang="ru-RU"/>
              <a:pPr>
                <a:defRPr/>
              </a:pPr>
              <a:t>05.10.2015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E4ABA6-6769-4EEF-996D-0394DB9EE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5" r:id="rId4"/>
    <p:sldLayoutId id="2147483679" r:id="rId5"/>
    <p:sldLayoutId id="2147483674" r:id="rId6"/>
    <p:sldLayoutId id="2147483673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/>
          <p:cNvSpPr>
            <a:spLocks noChangeArrowheads="1"/>
          </p:cNvSpPr>
          <p:nvPr/>
        </p:nvSpPr>
        <p:spPr bwMode="auto">
          <a:xfrm>
            <a:off x="4500563" y="4508500"/>
            <a:ext cx="39608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0000"/>
                </a:solidFill>
                <a:latin typeface="Times New Roman" pitchFamily="18" charset="0"/>
              </a:rPr>
              <a:t>воспитатель:</a:t>
            </a:r>
          </a:p>
          <a:p>
            <a:pPr algn="ctr"/>
            <a:r>
              <a:rPr lang="ru-RU" sz="1600">
                <a:solidFill>
                  <a:srgbClr val="FF0000"/>
                </a:solidFill>
              </a:rPr>
              <a:t>Кривобокова</a:t>
            </a:r>
            <a:r>
              <a:rPr lang="ru-RU" sz="16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600">
                <a:solidFill>
                  <a:srgbClr val="FF0000"/>
                </a:solidFill>
              </a:rPr>
              <a:t>О</a:t>
            </a:r>
            <a:r>
              <a:rPr lang="ru-RU" sz="160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ru-RU" sz="1600">
                <a:solidFill>
                  <a:srgbClr val="FF0000"/>
                </a:solidFill>
              </a:rPr>
              <a:t>Л</a:t>
            </a:r>
            <a:r>
              <a:rPr lang="ru-RU" sz="1600">
                <a:solidFill>
                  <a:srgbClr val="FF0000"/>
                </a:solidFill>
                <a:latin typeface="Times New Roman" pitchFamily="18" charset="0"/>
              </a:rPr>
              <a:t>., ГБДОУ № 28 Курортного района Санкт -Петербурга</a:t>
            </a:r>
          </a:p>
        </p:txBody>
      </p:sp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3492500" y="6021388"/>
            <a:ext cx="2141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E71E09"/>
                </a:solidFill>
                <a:latin typeface="Times New Roman" pitchFamily="18" charset="0"/>
              </a:rPr>
              <a:t>Санкт-Петербург</a:t>
            </a:r>
          </a:p>
          <a:p>
            <a:pPr algn="ctr"/>
            <a:r>
              <a:rPr lang="ru-RU">
                <a:solidFill>
                  <a:srgbClr val="E71E09"/>
                </a:solidFill>
                <a:latin typeface="Times New Roman" pitchFamily="18" charset="0"/>
              </a:rPr>
              <a:t>201</a:t>
            </a:r>
            <a:r>
              <a:rPr lang="ru-RU">
                <a:solidFill>
                  <a:srgbClr val="E71E09"/>
                </a:solidFill>
              </a:rPr>
              <a:t>3</a:t>
            </a:r>
          </a:p>
        </p:txBody>
      </p:sp>
      <p:pic>
        <p:nvPicPr>
          <p:cNvPr id="11267" name="Picture 2" descr="http://img-fotki.yandex.ru/get/4510/novprospekt.7/0_46e39_19d06ba1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149725"/>
            <a:ext cx="316865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WordArt 6"/>
          <p:cNvSpPr>
            <a:spLocks noChangeArrowheads="1" noChangeShapeType="1" noTextEdit="1"/>
          </p:cNvSpPr>
          <p:nvPr/>
        </p:nvSpPr>
        <p:spPr bwMode="auto">
          <a:xfrm>
            <a:off x="971550" y="1196975"/>
            <a:ext cx="7488238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Тема: «Наедине с осенью»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50825" y="342900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cap="none" smtClean="0">
                <a:solidFill>
                  <a:srgbClr val="C00000"/>
                </a:solidFill>
                <a:effectLst/>
                <a:latin typeface="Times New Roman" pitchFamily="18" charset="0"/>
              </a:rPr>
              <a:t>Задачи:</a:t>
            </a:r>
          </a:p>
        </p:txBody>
      </p:sp>
      <p:sp>
        <p:nvSpPr>
          <p:cNvPr id="1229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4292600"/>
            <a:ext cx="8686800" cy="4525963"/>
          </a:xfrm>
        </p:spPr>
        <p:txBody>
          <a:bodyPr/>
          <a:lstStyle/>
          <a:p>
            <a:pPr marL="355600" indent="-355600" algn="just"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rgbClr val="33CC33"/>
                </a:solidFill>
                <a:latin typeface="Times New Roman" pitchFamily="18" charset="0"/>
              </a:rPr>
              <a:t>1</a:t>
            </a:r>
            <a:r>
              <a:rPr lang="ru-RU" sz="2000" smtClean="0">
                <a:solidFill>
                  <a:srgbClr val="33CC33"/>
                </a:solidFill>
              </a:rPr>
              <a:t>. </a:t>
            </a:r>
            <a:r>
              <a:rPr lang="ru-RU" sz="2000" smtClean="0">
                <a:solidFill>
                  <a:srgbClr val="926340"/>
                </a:solidFill>
              </a:rPr>
              <a:t>Уточнить и систематизировать представления детей об изменениях, происходящих осенью в природе.  </a:t>
            </a:r>
          </a:p>
          <a:p>
            <a:pPr marL="355600" indent="-355600" algn="just"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rgbClr val="926340"/>
                </a:solidFill>
              </a:rPr>
              <a:t>2.	Развивать познавательную активность детей, логическое мышление,  обогащать словарный запас.</a:t>
            </a:r>
          </a:p>
          <a:p>
            <a:pPr marL="355600" indent="-355600" algn="just"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>
                <a:solidFill>
                  <a:srgbClr val="926340"/>
                </a:solidFill>
              </a:rPr>
              <a:t>3.	Воспитывать бережное отношение к природе, способствовать развитию эстетического воспитания окружающего мира.</a:t>
            </a:r>
          </a:p>
        </p:txBody>
      </p:sp>
      <p:sp>
        <p:nvSpPr>
          <p:cNvPr id="12291" name="Rectangle 3"/>
          <p:cNvSpPr>
            <a:spLocks/>
          </p:cNvSpPr>
          <p:nvPr/>
        </p:nvSpPr>
        <p:spPr bwMode="auto">
          <a:xfrm>
            <a:off x="457200" y="2276475"/>
            <a:ext cx="86868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algn="just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000">
                <a:solidFill>
                  <a:srgbClr val="926340"/>
                </a:solidFill>
              </a:rPr>
              <a:t>углубить представления детей о времени года «Осень»;</a:t>
            </a:r>
          </a:p>
          <a:p>
            <a:pPr marL="360363" indent="-360363" algn="just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000">
                <a:solidFill>
                  <a:srgbClr val="926340"/>
                </a:solidFill>
              </a:rPr>
              <a:t>рассказать первые признаки «Осени».</a:t>
            </a:r>
          </a:p>
        </p:txBody>
      </p:sp>
      <p:sp>
        <p:nvSpPr>
          <p:cNvPr id="12292" name="Rectangle 2"/>
          <p:cNvSpPr>
            <a:spLocks/>
          </p:cNvSpPr>
          <p:nvPr/>
        </p:nvSpPr>
        <p:spPr bwMode="auto">
          <a:xfrm>
            <a:off x="250825" y="1268413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tabLst>
                <a:tab pos="177800" algn="l"/>
                <a:tab pos="444500" algn="l"/>
              </a:tabLst>
            </a:pPr>
            <a:r>
              <a:rPr lang="ru-RU" sz="2400">
                <a:solidFill>
                  <a:srgbClr val="C00000"/>
                </a:solidFill>
                <a:latin typeface="Times New Roman" pitchFamily="18" charset="0"/>
              </a:rPr>
              <a:t>Цель:</a:t>
            </a:r>
          </a:p>
        </p:txBody>
      </p:sp>
      <p:pic>
        <p:nvPicPr>
          <p:cNvPr id="12293" name="Picture 2" descr="http://stat20.privet.ru/lr/0b28bfa71291ab5e56e45713e05586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60350"/>
            <a:ext cx="3024188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544637" y="414338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Осень</a:t>
            </a:r>
            <a:endParaRPr lang="ru-RU" dirty="0">
              <a:latin typeface="+mj-lt"/>
            </a:endParaRPr>
          </a:p>
        </p:txBody>
      </p:sp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468313" y="1484313"/>
            <a:ext cx="4572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6600"/>
                </a:solidFill>
                <a:latin typeface="Comic Sans MS" pitchFamily="66" charset="0"/>
              </a:rPr>
              <a:t>Если на деревьях листья пожелтели,</a:t>
            </a:r>
          </a:p>
          <a:p>
            <a:pPr algn="ctr"/>
            <a:r>
              <a:rPr lang="ru-RU" sz="3200">
                <a:solidFill>
                  <a:srgbClr val="FF6600"/>
                </a:solidFill>
                <a:latin typeface="Comic Sans MS" pitchFamily="66" charset="0"/>
              </a:rPr>
              <a:t>Если в край далекий птицы улетели,</a:t>
            </a:r>
          </a:p>
          <a:p>
            <a:pPr algn="ctr"/>
            <a:r>
              <a:rPr lang="ru-RU" sz="3200">
                <a:solidFill>
                  <a:srgbClr val="FF6600"/>
                </a:solidFill>
                <a:latin typeface="Comic Sans MS" pitchFamily="66" charset="0"/>
              </a:rPr>
              <a:t>Если небо хмурое, если дождик  льется,</a:t>
            </a:r>
          </a:p>
          <a:p>
            <a:pPr algn="ctr"/>
            <a:r>
              <a:rPr lang="ru-RU" sz="3200">
                <a:solidFill>
                  <a:srgbClr val="FF6600"/>
                </a:solidFill>
                <a:latin typeface="Comic Sans MS" pitchFamily="66" charset="0"/>
              </a:rPr>
              <a:t>Это время года осенью зовется</a:t>
            </a:r>
          </a:p>
        </p:txBody>
      </p:sp>
      <p:pic>
        <p:nvPicPr>
          <p:cNvPr id="14339" name="Picture 2" descr="http://stat20.privet.ru/lr/0b28bfa71291ab5e56e45713e055868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5373688"/>
            <a:ext cx="4762500" cy="1905000"/>
          </a:xfrm>
        </p:spPr>
      </p:pic>
      <p:pic>
        <p:nvPicPr>
          <p:cNvPr id="14341" name="Picture 2" descr="http://stat20.privet.ru/lr/0b28bfa71291ab5e56e45713e05586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373688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Samsung\Google Диск\добро\написать\два года\new\картинки осень\michigan_hiawatha_national_forest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14290"/>
            <a:ext cx="4500562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0" y="692150"/>
            <a:ext cx="42116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4121150" algn="l"/>
              </a:tabLst>
            </a:pPr>
            <a:r>
              <a:rPr lang="ru-RU">
                <a:solidFill>
                  <a:srgbClr val="926340"/>
                </a:solidFill>
              </a:rPr>
              <a:t>Посмотри на эту картинку. Какая необычная природа! Какие разноцветные листья – красные, желтые, оранжевые! Почему все такое яркое? Это значит наступила осень! Давай познакомимся с этим временем года получше!</a:t>
            </a:r>
          </a:p>
        </p:txBody>
      </p:sp>
      <p:pic>
        <p:nvPicPr>
          <p:cNvPr id="14339" name="Picture 2" descr="C:\Users\Samsung\Google Диск\добро\написать\два года\new\картинки осень\пасмур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573463"/>
            <a:ext cx="4176712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Rectangle 2"/>
          <p:cNvSpPr>
            <a:spLocks/>
          </p:cNvSpPr>
          <p:nvPr/>
        </p:nvSpPr>
        <p:spPr bwMode="auto">
          <a:xfrm>
            <a:off x="4716463" y="4005263"/>
            <a:ext cx="4176712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rgbClr val="926340"/>
                </a:solidFill>
              </a:rPr>
              <a:t>Осенью листья на деревьях начинают менять свой цвет. Из зеленых они превращаются в красные, желтые. Посмотри какой разноцветный лес бывает осенью</a:t>
            </a:r>
            <a:r>
              <a:rPr lang="ru-RU">
                <a:solidFill>
                  <a:srgbClr val="FFCC66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785813" y="2571750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40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915</TotalTime>
  <Words>132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Wingdings 2</vt:lpstr>
      <vt:lpstr>Calibri</vt:lpstr>
      <vt:lpstr>Times New Roman</vt:lpstr>
      <vt:lpstr>Comic Sans MS</vt:lpstr>
      <vt:lpstr>Трек</vt:lpstr>
      <vt:lpstr>Трек</vt:lpstr>
      <vt:lpstr>Трек</vt:lpstr>
      <vt:lpstr>Трек</vt:lpstr>
      <vt:lpstr>Трек</vt:lpstr>
      <vt:lpstr>Слайд 1</vt:lpstr>
      <vt:lpstr>Задачи:</vt:lpstr>
      <vt:lpstr>Слайд 3</vt:lpstr>
      <vt:lpstr>Слайд 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70</cp:revision>
  <dcterms:created xsi:type="dcterms:W3CDTF">2013-09-04T10:01:36Z</dcterms:created>
  <dcterms:modified xsi:type="dcterms:W3CDTF">2015-10-05T17:50:10Z</dcterms:modified>
</cp:coreProperties>
</file>