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5" r:id="rId2"/>
    <p:sldId id="276" r:id="rId3"/>
    <p:sldId id="280" r:id="rId4"/>
    <p:sldId id="281" r:id="rId5"/>
    <p:sldId id="282" r:id="rId6"/>
    <p:sldId id="259" r:id="rId7"/>
    <p:sldId id="283" r:id="rId8"/>
    <p:sldId id="264" r:id="rId9"/>
    <p:sldId id="265" r:id="rId10"/>
    <p:sldId id="284" r:id="rId11"/>
    <p:sldId id="266" r:id="rId12"/>
    <p:sldId id="285" r:id="rId13"/>
    <p:sldId id="267" r:id="rId14"/>
    <p:sldId id="268" r:id="rId15"/>
    <p:sldId id="289" r:id="rId16"/>
    <p:sldId id="286" r:id="rId17"/>
    <p:sldId id="287" r:id="rId18"/>
    <p:sldId id="288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34615" autoAdjust="0"/>
    <p:restoredTop sz="86340" autoAdjust="0"/>
  </p:normalViewPr>
  <p:slideViewPr>
    <p:cSldViewPr>
      <p:cViewPr varScale="1">
        <p:scale>
          <a:sx n="75" d="100"/>
          <a:sy n="75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0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A8D62-05B9-427A-B288-DA888EAD6C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C13B9DD-DC7E-448C-8C55-08F8ECBC3B94}">
      <dgm:prSet/>
      <dgm:spPr/>
      <dgm:t>
        <a:bodyPr/>
        <a:lstStyle/>
        <a:p>
          <a:pPr rtl="0"/>
          <a:r>
            <a:rPr lang="ru-RU" baseline="0" dirty="0" smtClean="0"/>
            <a:t>Познавательный интерес. Формируется в процессе деятельности ребёнка с плоскостными изображениями на вертикальной поверхности.</a:t>
          </a:r>
          <a:endParaRPr lang="ru-RU" baseline="0" dirty="0"/>
        </a:p>
      </dgm:t>
    </dgm:pt>
    <dgm:pt modelId="{7483787B-206B-4B73-A397-EEE421CF94D4}" type="parTrans" cxnId="{714FB772-364E-47EA-8C8D-824BDBB02046}">
      <dgm:prSet/>
      <dgm:spPr/>
      <dgm:t>
        <a:bodyPr/>
        <a:lstStyle/>
        <a:p>
          <a:endParaRPr lang="ru-RU"/>
        </a:p>
      </dgm:t>
    </dgm:pt>
    <dgm:pt modelId="{C545C27E-9E07-48DF-B1D0-3CD0B1A0A3CC}" type="sibTrans" cxnId="{714FB772-364E-47EA-8C8D-824BDBB02046}">
      <dgm:prSet/>
      <dgm:spPr/>
      <dgm:t>
        <a:bodyPr/>
        <a:lstStyle/>
        <a:p>
          <a:endParaRPr lang="ru-RU"/>
        </a:p>
      </dgm:t>
    </dgm:pt>
    <dgm:pt modelId="{EF57D3BB-36D9-4F45-A625-E3EEC30201E2}">
      <dgm:prSet/>
      <dgm:spPr/>
      <dgm:t>
        <a:bodyPr/>
        <a:lstStyle/>
        <a:p>
          <a:pPr rtl="0"/>
          <a:r>
            <a:rPr lang="ru-RU" baseline="0" dirty="0" smtClean="0"/>
            <a:t>Многофункциональность игр позволяет использовать их в разных видах деятельности: Театрализация, конструирование, ЭМП, РР.</a:t>
          </a:r>
          <a:endParaRPr lang="ru-RU" baseline="0" dirty="0"/>
        </a:p>
      </dgm:t>
    </dgm:pt>
    <dgm:pt modelId="{9B0D9CDB-9F40-4582-A843-4BCBA20DD362}" type="parTrans" cxnId="{9C68439C-7E57-40B4-BDF0-632F644BCF7D}">
      <dgm:prSet/>
      <dgm:spPr/>
      <dgm:t>
        <a:bodyPr/>
        <a:lstStyle/>
        <a:p>
          <a:endParaRPr lang="ru-RU"/>
        </a:p>
      </dgm:t>
    </dgm:pt>
    <dgm:pt modelId="{342A36E4-A8EF-46E4-955C-CBDE46B72877}" type="sibTrans" cxnId="{9C68439C-7E57-40B4-BDF0-632F644BCF7D}">
      <dgm:prSet/>
      <dgm:spPr/>
      <dgm:t>
        <a:bodyPr/>
        <a:lstStyle/>
        <a:p>
          <a:endParaRPr lang="ru-RU"/>
        </a:p>
      </dgm:t>
    </dgm:pt>
    <dgm:pt modelId="{058D2603-811E-4705-ABF6-6392FDDF638D}">
      <dgm:prSet/>
      <dgm:spPr/>
      <dgm:t>
        <a:bodyPr/>
        <a:lstStyle/>
        <a:p>
          <a:pPr rtl="0"/>
          <a:r>
            <a:rPr lang="ru-RU" baseline="0" dirty="0" smtClean="0"/>
            <a:t>Этапы обучения. Использование дидактических игр на занятии и индивидуально. Совместная и самостоятельная деятельность, как закрепление пройденного материала.</a:t>
          </a:r>
          <a:endParaRPr lang="ru-RU" baseline="0" dirty="0"/>
        </a:p>
      </dgm:t>
    </dgm:pt>
    <dgm:pt modelId="{4F8441F7-BCCA-450E-90FB-330C8D1167F6}" type="parTrans" cxnId="{BAADE6C9-8BA4-4ED2-A7B0-0DE5A93C6F01}">
      <dgm:prSet/>
      <dgm:spPr/>
      <dgm:t>
        <a:bodyPr/>
        <a:lstStyle/>
        <a:p>
          <a:endParaRPr lang="ru-RU"/>
        </a:p>
      </dgm:t>
    </dgm:pt>
    <dgm:pt modelId="{BB44FC17-FBD6-4720-971E-6663B2794F38}" type="sibTrans" cxnId="{BAADE6C9-8BA4-4ED2-A7B0-0DE5A93C6F01}">
      <dgm:prSet/>
      <dgm:spPr/>
      <dgm:t>
        <a:bodyPr/>
        <a:lstStyle/>
        <a:p>
          <a:endParaRPr lang="ru-RU"/>
        </a:p>
      </dgm:t>
    </dgm:pt>
    <dgm:pt modelId="{2CCA246F-2A2B-4AAA-BBD2-352B295E4D41}">
      <dgm:prSet/>
      <dgm:spPr/>
      <dgm:t>
        <a:bodyPr/>
        <a:lstStyle/>
        <a:p>
          <a:pPr rtl="0"/>
          <a:r>
            <a:rPr lang="ru-RU" baseline="0" dirty="0" smtClean="0"/>
            <a:t>Оригинальность таких игр состоит в том, что обычные дидактические игры детям приходится выполнять сидя за столом, а здесь мы ещё решаем физиологическую потребность ребёнка в движении. </a:t>
          </a:r>
          <a:endParaRPr lang="ru-RU" baseline="0" dirty="0"/>
        </a:p>
      </dgm:t>
    </dgm:pt>
    <dgm:pt modelId="{CB719BA1-B58E-4A74-B2AF-AB0653358FA6}" type="sibTrans" cxnId="{9028C9F8-039F-42D4-80E0-6C85AEC23B33}">
      <dgm:prSet/>
      <dgm:spPr/>
      <dgm:t>
        <a:bodyPr/>
        <a:lstStyle/>
        <a:p>
          <a:endParaRPr lang="ru-RU"/>
        </a:p>
      </dgm:t>
    </dgm:pt>
    <dgm:pt modelId="{E9B3C4B0-4FBA-4BB5-B884-8C69D35F3A4C}" type="parTrans" cxnId="{9028C9F8-039F-42D4-80E0-6C85AEC23B33}">
      <dgm:prSet/>
      <dgm:spPr/>
      <dgm:t>
        <a:bodyPr/>
        <a:lstStyle/>
        <a:p>
          <a:endParaRPr lang="ru-RU"/>
        </a:p>
      </dgm:t>
    </dgm:pt>
    <dgm:pt modelId="{CA0BB4EA-106E-4CBD-A086-F3F0FFEAE57D}" type="pres">
      <dgm:prSet presAssocID="{2C6A8D62-05B9-427A-B288-DA888EAD6C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0E207-D04B-4C30-AE1D-D451641B0838}" type="pres">
      <dgm:prSet presAssocID="{4C13B9DD-DC7E-448C-8C55-08F8ECBC3B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55306-D902-4305-8FD4-D6BE4749D375}" type="pres">
      <dgm:prSet presAssocID="{C545C27E-9E07-48DF-B1D0-3CD0B1A0A3CC}" presName="spacer" presStyleCnt="0"/>
      <dgm:spPr/>
    </dgm:pt>
    <dgm:pt modelId="{4EDF16C6-56EC-48DA-A542-F0081B93F0C2}" type="pres">
      <dgm:prSet presAssocID="{EF57D3BB-36D9-4F45-A625-E3EEC30201E2}" presName="parentText" presStyleLbl="node1" presStyleIdx="1" presStyleCnt="4" custLinFactNeighborX="592" custLinFactNeighborY="-290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BFCA9-2910-4A69-9F76-094FB297A0DB}" type="pres">
      <dgm:prSet presAssocID="{342A36E4-A8EF-46E4-955C-CBDE46B72877}" presName="spacer" presStyleCnt="0"/>
      <dgm:spPr/>
    </dgm:pt>
    <dgm:pt modelId="{D5823754-234C-43A9-80C7-12E331AC990B}" type="pres">
      <dgm:prSet presAssocID="{058D2603-811E-4705-ABF6-6392FDDF638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91F4A-CDD8-43C6-B3C5-3E13BB1BB128}" type="pres">
      <dgm:prSet presAssocID="{BB44FC17-FBD6-4720-971E-6663B2794F38}" presName="spacer" presStyleCnt="0"/>
      <dgm:spPr/>
    </dgm:pt>
    <dgm:pt modelId="{01251781-C5F5-4A8B-B9DC-7AB227AC834A}" type="pres">
      <dgm:prSet presAssocID="{2CCA246F-2A2B-4AAA-BBD2-352B295E4D4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69BAA0-523E-4A1D-AEA2-A11C4CB6EE90}" type="presOf" srcId="{4C13B9DD-DC7E-448C-8C55-08F8ECBC3B94}" destId="{7350E207-D04B-4C30-AE1D-D451641B0838}" srcOrd="0" destOrd="0" presId="urn:microsoft.com/office/officeart/2005/8/layout/vList2"/>
    <dgm:cxn modelId="{B29983A3-BA59-4967-889C-BFE1E4E60316}" type="presOf" srcId="{2CCA246F-2A2B-4AAA-BBD2-352B295E4D41}" destId="{01251781-C5F5-4A8B-B9DC-7AB227AC834A}" srcOrd="0" destOrd="0" presId="urn:microsoft.com/office/officeart/2005/8/layout/vList2"/>
    <dgm:cxn modelId="{58E0B567-DDEB-41E3-83CA-934F4677FF5F}" type="presOf" srcId="{058D2603-811E-4705-ABF6-6392FDDF638D}" destId="{D5823754-234C-43A9-80C7-12E331AC990B}" srcOrd="0" destOrd="0" presId="urn:microsoft.com/office/officeart/2005/8/layout/vList2"/>
    <dgm:cxn modelId="{841CE5DC-F624-440E-98CF-337FCC2082F0}" type="presOf" srcId="{2C6A8D62-05B9-427A-B288-DA888EAD6C07}" destId="{CA0BB4EA-106E-4CBD-A086-F3F0FFEAE57D}" srcOrd="0" destOrd="0" presId="urn:microsoft.com/office/officeart/2005/8/layout/vList2"/>
    <dgm:cxn modelId="{9C68439C-7E57-40B4-BDF0-632F644BCF7D}" srcId="{2C6A8D62-05B9-427A-B288-DA888EAD6C07}" destId="{EF57D3BB-36D9-4F45-A625-E3EEC30201E2}" srcOrd="1" destOrd="0" parTransId="{9B0D9CDB-9F40-4582-A843-4BCBA20DD362}" sibTransId="{342A36E4-A8EF-46E4-955C-CBDE46B72877}"/>
    <dgm:cxn modelId="{714FB772-364E-47EA-8C8D-824BDBB02046}" srcId="{2C6A8D62-05B9-427A-B288-DA888EAD6C07}" destId="{4C13B9DD-DC7E-448C-8C55-08F8ECBC3B94}" srcOrd="0" destOrd="0" parTransId="{7483787B-206B-4B73-A397-EEE421CF94D4}" sibTransId="{C545C27E-9E07-48DF-B1D0-3CD0B1A0A3CC}"/>
    <dgm:cxn modelId="{9028C9F8-039F-42D4-80E0-6C85AEC23B33}" srcId="{2C6A8D62-05B9-427A-B288-DA888EAD6C07}" destId="{2CCA246F-2A2B-4AAA-BBD2-352B295E4D41}" srcOrd="3" destOrd="0" parTransId="{E9B3C4B0-4FBA-4BB5-B884-8C69D35F3A4C}" sibTransId="{CB719BA1-B58E-4A74-B2AF-AB0653358FA6}"/>
    <dgm:cxn modelId="{BAADE6C9-8BA4-4ED2-A7B0-0DE5A93C6F01}" srcId="{2C6A8D62-05B9-427A-B288-DA888EAD6C07}" destId="{058D2603-811E-4705-ABF6-6392FDDF638D}" srcOrd="2" destOrd="0" parTransId="{4F8441F7-BCCA-450E-90FB-330C8D1167F6}" sibTransId="{BB44FC17-FBD6-4720-971E-6663B2794F38}"/>
    <dgm:cxn modelId="{C611FBD0-263E-4D15-80DB-B1272ECDE94E}" type="presOf" srcId="{EF57D3BB-36D9-4F45-A625-E3EEC30201E2}" destId="{4EDF16C6-56EC-48DA-A542-F0081B93F0C2}" srcOrd="0" destOrd="0" presId="urn:microsoft.com/office/officeart/2005/8/layout/vList2"/>
    <dgm:cxn modelId="{3FA62D31-7ECC-469A-87A3-CA46565E5726}" type="presParOf" srcId="{CA0BB4EA-106E-4CBD-A086-F3F0FFEAE57D}" destId="{7350E207-D04B-4C30-AE1D-D451641B0838}" srcOrd="0" destOrd="0" presId="urn:microsoft.com/office/officeart/2005/8/layout/vList2"/>
    <dgm:cxn modelId="{F374B000-668A-4733-9A7A-3A83B5F08896}" type="presParOf" srcId="{CA0BB4EA-106E-4CBD-A086-F3F0FFEAE57D}" destId="{39655306-D902-4305-8FD4-D6BE4749D375}" srcOrd="1" destOrd="0" presId="urn:microsoft.com/office/officeart/2005/8/layout/vList2"/>
    <dgm:cxn modelId="{9C1C1BBD-710A-49D0-8296-6121E93CF0B1}" type="presParOf" srcId="{CA0BB4EA-106E-4CBD-A086-F3F0FFEAE57D}" destId="{4EDF16C6-56EC-48DA-A542-F0081B93F0C2}" srcOrd="2" destOrd="0" presId="urn:microsoft.com/office/officeart/2005/8/layout/vList2"/>
    <dgm:cxn modelId="{8E7E3A4E-09FF-4C4E-9288-CBB98761008F}" type="presParOf" srcId="{CA0BB4EA-106E-4CBD-A086-F3F0FFEAE57D}" destId="{27DBFCA9-2910-4A69-9F76-094FB297A0DB}" srcOrd="3" destOrd="0" presId="urn:microsoft.com/office/officeart/2005/8/layout/vList2"/>
    <dgm:cxn modelId="{B3F132D6-6EEC-450B-BAD5-F505023DC34D}" type="presParOf" srcId="{CA0BB4EA-106E-4CBD-A086-F3F0FFEAE57D}" destId="{D5823754-234C-43A9-80C7-12E331AC990B}" srcOrd="4" destOrd="0" presId="urn:microsoft.com/office/officeart/2005/8/layout/vList2"/>
    <dgm:cxn modelId="{268423B4-D80A-4464-95AD-E5FF7FC1C269}" type="presParOf" srcId="{CA0BB4EA-106E-4CBD-A086-F3F0FFEAE57D}" destId="{BE891F4A-CDD8-43C6-B3C5-3E13BB1BB128}" srcOrd="5" destOrd="0" presId="urn:microsoft.com/office/officeart/2005/8/layout/vList2"/>
    <dgm:cxn modelId="{F0680873-10FE-47AB-BA46-300E06ED1399}" type="presParOf" srcId="{CA0BB4EA-106E-4CBD-A086-F3F0FFEAE57D}" destId="{01251781-C5F5-4A8B-B9DC-7AB227AC834A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11E53-A425-4650-8C56-F73422D446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80697A-C5BD-4472-A342-7A95AB75144B}">
      <dgm:prSet custT="1"/>
      <dgm:spPr/>
      <dgm:t>
        <a:bodyPr/>
        <a:lstStyle/>
        <a:p>
          <a:pPr rtl="0"/>
          <a:r>
            <a:rPr lang="ru-RU" sz="2400" baseline="0" dirty="0" smtClean="0"/>
            <a:t>Познание; </a:t>
          </a:r>
          <a:r>
            <a:rPr lang="ru-RU" sz="2000" baseline="0" dirty="0" smtClean="0"/>
            <a:t>сенсорное развитие, формирование ЭМП</a:t>
          </a:r>
          <a:endParaRPr lang="ru-RU" sz="2000" dirty="0"/>
        </a:p>
      </dgm:t>
    </dgm:pt>
    <dgm:pt modelId="{67574833-BA84-488E-8BE2-0424C414B159}" type="parTrans" cxnId="{CCF3648D-1E13-4E2F-819C-A2CF57A82897}">
      <dgm:prSet/>
      <dgm:spPr/>
      <dgm:t>
        <a:bodyPr/>
        <a:lstStyle/>
        <a:p>
          <a:endParaRPr lang="ru-RU"/>
        </a:p>
      </dgm:t>
    </dgm:pt>
    <dgm:pt modelId="{62DB4662-DA9D-4F34-AE59-AEA45738CCCD}" type="sibTrans" cxnId="{CCF3648D-1E13-4E2F-819C-A2CF57A82897}">
      <dgm:prSet/>
      <dgm:spPr/>
      <dgm:t>
        <a:bodyPr/>
        <a:lstStyle/>
        <a:p>
          <a:endParaRPr lang="ru-RU"/>
        </a:p>
      </dgm:t>
    </dgm:pt>
    <dgm:pt modelId="{B46C5E2D-0FAA-44E7-BDCA-546A1BE4E3B0}">
      <dgm:prSet custT="1"/>
      <dgm:spPr/>
      <dgm:t>
        <a:bodyPr/>
        <a:lstStyle/>
        <a:p>
          <a:pPr rtl="0"/>
          <a:r>
            <a:rPr lang="ru-RU" sz="2400" baseline="0" dirty="0" smtClean="0"/>
            <a:t>Коммуникация; </a:t>
          </a:r>
          <a:r>
            <a:rPr lang="ru-RU" sz="2000" baseline="0" dirty="0" smtClean="0"/>
            <a:t>развитие познавательно-исследовательской и продуктивной деятельности, свободного общения со взрослыми и детьми</a:t>
          </a:r>
          <a:endParaRPr lang="ru-RU" sz="2000" dirty="0"/>
        </a:p>
      </dgm:t>
    </dgm:pt>
    <dgm:pt modelId="{69EE8F80-607C-4EBB-A41B-E0598FC27619}" type="parTrans" cxnId="{3454E57B-386F-4B6D-9DE3-26EB92524582}">
      <dgm:prSet/>
      <dgm:spPr/>
      <dgm:t>
        <a:bodyPr/>
        <a:lstStyle/>
        <a:p>
          <a:endParaRPr lang="ru-RU"/>
        </a:p>
      </dgm:t>
    </dgm:pt>
    <dgm:pt modelId="{C3CB781A-53D3-4932-A29B-B63D2C91FF4A}" type="sibTrans" cxnId="{3454E57B-386F-4B6D-9DE3-26EB92524582}">
      <dgm:prSet/>
      <dgm:spPr/>
      <dgm:t>
        <a:bodyPr/>
        <a:lstStyle/>
        <a:p>
          <a:endParaRPr lang="ru-RU"/>
        </a:p>
      </dgm:t>
    </dgm:pt>
    <dgm:pt modelId="{B3CCD72C-B2CB-491C-BAE9-0B79AF392005}">
      <dgm:prSet custT="1"/>
      <dgm:spPr/>
      <dgm:t>
        <a:bodyPr/>
        <a:lstStyle/>
        <a:p>
          <a:pPr rtl="0"/>
          <a:r>
            <a:rPr lang="ru-RU" sz="2400" baseline="0" dirty="0" smtClean="0"/>
            <a:t>Социализация; </a:t>
          </a:r>
          <a:r>
            <a:rPr lang="ru-RU" sz="2000" baseline="0" dirty="0" smtClean="0"/>
            <a:t>Формирование целостной картины мира</a:t>
          </a:r>
          <a:endParaRPr lang="ru-RU" sz="2000" baseline="0" dirty="0"/>
        </a:p>
      </dgm:t>
    </dgm:pt>
    <dgm:pt modelId="{A980977E-02ED-4103-BFBC-17DD0F2B6C8B}" type="parTrans" cxnId="{BF56E4D4-5BB2-4B71-BCE0-0CE9848DE1DA}">
      <dgm:prSet/>
      <dgm:spPr/>
      <dgm:t>
        <a:bodyPr/>
        <a:lstStyle/>
        <a:p>
          <a:endParaRPr lang="ru-RU"/>
        </a:p>
      </dgm:t>
    </dgm:pt>
    <dgm:pt modelId="{D2D29579-3F52-4DDA-9C3D-E6B4AE114322}" type="sibTrans" cxnId="{BF56E4D4-5BB2-4B71-BCE0-0CE9848DE1DA}">
      <dgm:prSet/>
      <dgm:spPr/>
      <dgm:t>
        <a:bodyPr/>
        <a:lstStyle/>
        <a:p>
          <a:endParaRPr lang="ru-RU"/>
        </a:p>
      </dgm:t>
    </dgm:pt>
    <dgm:pt modelId="{AFE57A9A-E631-4C20-864F-ACA979E52866}" type="pres">
      <dgm:prSet presAssocID="{44711E53-A425-4650-8C56-F73422D446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26D9D-704E-489D-B57C-847F494AA914}" type="pres">
      <dgm:prSet presAssocID="{F880697A-C5BD-4472-A342-7A95AB75144B}" presName="parentText" presStyleLbl="node1" presStyleIdx="0" presStyleCnt="3" custScaleX="92453" custScaleY="80493" custLinFactY="-31629" custLinFactNeighborX="-9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E0E71-53FC-49A5-A151-B2B63C8DB92E}" type="pres">
      <dgm:prSet presAssocID="{62DB4662-DA9D-4F34-AE59-AEA45738CCCD}" presName="spacer" presStyleCnt="0"/>
      <dgm:spPr/>
    </dgm:pt>
    <dgm:pt modelId="{6CAE9F52-88B6-4FF9-A092-6BC58E2A5915}" type="pres">
      <dgm:prSet presAssocID="{B46C5E2D-0FAA-44E7-BDCA-546A1BE4E3B0}" presName="parentText" presStyleLbl="node1" presStyleIdx="1" presStyleCnt="3" custScaleX="92453" custScaleY="89860" custLinFactNeighborX="-943" custLinFactNeighborY="-964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CB04C-5F10-4014-99EF-D547C5D4AD25}" type="pres">
      <dgm:prSet presAssocID="{C3CB781A-53D3-4932-A29B-B63D2C91FF4A}" presName="spacer" presStyleCnt="0"/>
      <dgm:spPr/>
    </dgm:pt>
    <dgm:pt modelId="{8D71E582-5E71-4241-A62A-5B6A8ED425A7}" type="pres">
      <dgm:prSet presAssocID="{B3CCD72C-B2CB-491C-BAE9-0B79AF392005}" presName="parentText" presStyleLbl="node1" presStyleIdx="2" presStyleCnt="3" custScaleX="92452" custScaleY="84252" custLinFactNeighborX="-944" custLinFactNeighborY="83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4E57B-386F-4B6D-9DE3-26EB92524582}" srcId="{44711E53-A425-4650-8C56-F73422D446BC}" destId="{B46C5E2D-0FAA-44E7-BDCA-546A1BE4E3B0}" srcOrd="1" destOrd="0" parTransId="{69EE8F80-607C-4EBB-A41B-E0598FC27619}" sibTransId="{C3CB781A-53D3-4932-A29B-B63D2C91FF4A}"/>
    <dgm:cxn modelId="{BF8E9615-03A9-41E0-855D-CE148259ED49}" type="presOf" srcId="{B46C5E2D-0FAA-44E7-BDCA-546A1BE4E3B0}" destId="{6CAE9F52-88B6-4FF9-A092-6BC58E2A5915}" srcOrd="0" destOrd="0" presId="urn:microsoft.com/office/officeart/2005/8/layout/vList2"/>
    <dgm:cxn modelId="{5A4FAC3B-0F62-430F-B708-68A4DFED46F0}" type="presOf" srcId="{B3CCD72C-B2CB-491C-BAE9-0B79AF392005}" destId="{8D71E582-5E71-4241-A62A-5B6A8ED425A7}" srcOrd="0" destOrd="0" presId="urn:microsoft.com/office/officeart/2005/8/layout/vList2"/>
    <dgm:cxn modelId="{1765F856-30C8-4A74-90AE-A899727CDBF6}" type="presOf" srcId="{F880697A-C5BD-4472-A342-7A95AB75144B}" destId="{EBF26D9D-704E-489D-B57C-847F494AA914}" srcOrd="0" destOrd="0" presId="urn:microsoft.com/office/officeart/2005/8/layout/vList2"/>
    <dgm:cxn modelId="{CCF3648D-1E13-4E2F-819C-A2CF57A82897}" srcId="{44711E53-A425-4650-8C56-F73422D446BC}" destId="{F880697A-C5BD-4472-A342-7A95AB75144B}" srcOrd="0" destOrd="0" parTransId="{67574833-BA84-488E-8BE2-0424C414B159}" sibTransId="{62DB4662-DA9D-4F34-AE59-AEA45738CCCD}"/>
    <dgm:cxn modelId="{9C44A92E-C272-43E6-96FE-3E299510897B}" type="presOf" srcId="{44711E53-A425-4650-8C56-F73422D446BC}" destId="{AFE57A9A-E631-4C20-864F-ACA979E52866}" srcOrd="0" destOrd="0" presId="urn:microsoft.com/office/officeart/2005/8/layout/vList2"/>
    <dgm:cxn modelId="{BF56E4D4-5BB2-4B71-BCE0-0CE9848DE1DA}" srcId="{44711E53-A425-4650-8C56-F73422D446BC}" destId="{B3CCD72C-B2CB-491C-BAE9-0B79AF392005}" srcOrd="2" destOrd="0" parTransId="{A980977E-02ED-4103-BFBC-17DD0F2B6C8B}" sibTransId="{D2D29579-3F52-4DDA-9C3D-E6B4AE114322}"/>
    <dgm:cxn modelId="{2DFAA3FA-FC25-47F0-B441-161AD0D2B035}" type="presParOf" srcId="{AFE57A9A-E631-4C20-864F-ACA979E52866}" destId="{EBF26D9D-704E-489D-B57C-847F494AA914}" srcOrd="0" destOrd="0" presId="urn:microsoft.com/office/officeart/2005/8/layout/vList2"/>
    <dgm:cxn modelId="{92D2C03E-3DBA-4042-9FF4-540F92D6BA6A}" type="presParOf" srcId="{AFE57A9A-E631-4C20-864F-ACA979E52866}" destId="{FB3E0E71-53FC-49A5-A151-B2B63C8DB92E}" srcOrd="1" destOrd="0" presId="urn:microsoft.com/office/officeart/2005/8/layout/vList2"/>
    <dgm:cxn modelId="{D8749A84-5B55-440A-86F1-B809BAA6D3A8}" type="presParOf" srcId="{AFE57A9A-E631-4C20-864F-ACA979E52866}" destId="{6CAE9F52-88B6-4FF9-A092-6BC58E2A5915}" srcOrd="2" destOrd="0" presId="urn:microsoft.com/office/officeart/2005/8/layout/vList2"/>
    <dgm:cxn modelId="{BFE8A2F9-C8AA-4752-8730-4C9D8D430CBC}" type="presParOf" srcId="{AFE57A9A-E631-4C20-864F-ACA979E52866}" destId="{DFBCB04C-5F10-4014-99EF-D547C5D4AD25}" srcOrd="3" destOrd="0" presId="urn:microsoft.com/office/officeart/2005/8/layout/vList2"/>
    <dgm:cxn modelId="{70847E26-A7EF-4A70-881E-9E87E0945401}" type="presParOf" srcId="{AFE57A9A-E631-4C20-864F-ACA979E52866}" destId="{8D71E582-5E71-4241-A62A-5B6A8ED425A7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EB1BF0-5AF9-422B-B06A-D60DF0B433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D1048C7-4DF2-4A2C-B804-7C3E6CEB3414}">
      <dgm:prSet custT="1"/>
      <dgm:spPr/>
      <dgm:t>
        <a:bodyPr/>
        <a:lstStyle/>
        <a:p>
          <a:pPr algn="ctr" rtl="0"/>
          <a:r>
            <a:rPr lang="ru-RU" sz="2800" b="1" dirty="0" smtClean="0"/>
            <a:t>Образовательные области</a:t>
          </a:r>
          <a:endParaRPr lang="ru-RU" sz="2800" b="1" dirty="0"/>
        </a:p>
      </dgm:t>
    </dgm:pt>
    <dgm:pt modelId="{296E856D-404B-4AE8-A4DC-C416FADA6BE1}" type="parTrans" cxnId="{03FE9FBF-37F1-4BDE-84F9-9E81082EFE71}">
      <dgm:prSet/>
      <dgm:spPr/>
      <dgm:t>
        <a:bodyPr/>
        <a:lstStyle/>
        <a:p>
          <a:endParaRPr lang="ru-RU"/>
        </a:p>
      </dgm:t>
    </dgm:pt>
    <dgm:pt modelId="{CE08F93E-E31D-4644-BDC7-0B1B682EBEB1}" type="sibTrans" cxnId="{03FE9FBF-37F1-4BDE-84F9-9E81082EFE71}">
      <dgm:prSet/>
      <dgm:spPr/>
      <dgm:t>
        <a:bodyPr/>
        <a:lstStyle/>
        <a:p>
          <a:endParaRPr lang="ru-RU"/>
        </a:p>
      </dgm:t>
    </dgm:pt>
    <dgm:pt modelId="{EF667386-B30B-4D4C-904A-669A1AF6EE7D}" type="pres">
      <dgm:prSet presAssocID="{B9EB1BF0-5AF9-422B-B06A-D60DF0B433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C9E287-E146-4FB9-B778-ED870B439356}" type="pres">
      <dgm:prSet presAssocID="{BD1048C7-4DF2-4A2C-B804-7C3E6CEB3414}" presName="parentText" presStyleLbl="node1" presStyleIdx="0" presStyleCnt="1" custLinFactNeighborY="-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FE9FBF-37F1-4BDE-84F9-9E81082EFE71}" srcId="{B9EB1BF0-5AF9-422B-B06A-D60DF0B4331E}" destId="{BD1048C7-4DF2-4A2C-B804-7C3E6CEB3414}" srcOrd="0" destOrd="0" parTransId="{296E856D-404B-4AE8-A4DC-C416FADA6BE1}" sibTransId="{CE08F93E-E31D-4644-BDC7-0B1B682EBEB1}"/>
    <dgm:cxn modelId="{8B36807F-D2AF-4449-82CB-B0A1ED0AD05A}" type="presOf" srcId="{BD1048C7-4DF2-4A2C-B804-7C3E6CEB3414}" destId="{57C9E287-E146-4FB9-B778-ED870B439356}" srcOrd="0" destOrd="0" presId="urn:microsoft.com/office/officeart/2005/8/layout/vList2"/>
    <dgm:cxn modelId="{DA9486B4-31F9-4734-A27B-89F90EF19D9D}" type="presOf" srcId="{B9EB1BF0-5AF9-422B-B06A-D60DF0B4331E}" destId="{EF667386-B30B-4D4C-904A-669A1AF6EE7D}" srcOrd="0" destOrd="0" presId="urn:microsoft.com/office/officeart/2005/8/layout/vList2"/>
    <dgm:cxn modelId="{05455E19-9C66-4A37-A8A1-35CCB4518466}" type="presParOf" srcId="{EF667386-B30B-4D4C-904A-669A1AF6EE7D}" destId="{57C9E287-E146-4FB9-B778-ED870B439356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0AE53A-5020-4012-9D98-385B74AAFCB2}" type="doc">
      <dgm:prSet loTypeId="urn:microsoft.com/office/officeart/2005/8/layout/vList2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045C3B-C533-422C-B28D-DD9CF3CDBF01}">
      <dgm:prSet/>
      <dgm:spPr/>
      <dgm:t>
        <a:bodyPr/>
        <a:lstStyle/>
        <a:p>
          <a:pPr rtl="0"/>
          <a:r>
            <a:rPr lang="ru-RU" b="1" baseline="0" dirty="0" smtClean="0"/>
            <a:t>Дидактическая игра «Найди домик для собачки».</a:t>
          </a:r>
          <a:endParaRPr lang="ru-RU" b="1" baseline="0" dirty="0"/>
        </a:p>
      </dgm:t>
    </dgm:pt>
    <dgm:pt modelId="{E09218A8-0B6B-4A27-948E-3A0BE360644B}" type="parTrans" cxnId="{DC9ABBAB-3C57-4F48-81AA-62E733F8D589}">
      <dgm:prSet/>
      <dgm:spPr/>
      <dgm:t>
        <a:bodyPr/>
        <a:lstStyle/>
        <a:p>
          <a:endParaRPr lang="ru-RU"/>
        </a:p>
      </dgm:t>
    </dgm:pt>
    <dgm:pt modelId="{B381CD87-BB83-465C-BE33-3B333473F2D8}" type="sibTrans" cxnId="{DC9ABBAB-3C57-4F48-81AA-62E733F8D589}">
      <dgm:prSet/>
      <dgm:spPr/>
      <dgm:t>
        <a:bodyPr/>
        <a:lstStyle/>
        <a:p>
          <a:endParaRPr lang="ru-RU"/>
        </a:p>
      </dgm:t>
    </dgm:pt>
    <dgm:pt modelId="{98F4369A-1F93-4523-8671-6470355CEED3}" type="pres">
      <dgm:prSet presAssocID="{250AE53A-5020-4012-9D98-385B74AAFC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265786-85EC-4E59-ABF6-F66C4D6443DB}" type="pres">
      <dgm:prSet presAssocID="{E8045C3B-C533-422C-B28D-DD9CF3CDBF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B2FDB-F6B3-4AA8-AD58-AB0E703984C0}" type="presOf" srcId="{E8045C3B-C533-422C-B28D-DD9CF3CDBF01}" destId="{31265786-85EC-4E59-ABF6-F66C4D6443DB}" srcOrd="0" destOrd="0" presId="urn:microsoft.com/office/officeart/2005/8/layout/vList2"/>
    <dgm:cxn modelId="{C874A16D-7DCC-4E20-BBB4-A48BCF5DE49D}" type="presOf" srcId="{250AE53A-5020-4012-9D98-385B74AAFCB2}" destId="{98F4369A-1F93-4523-8671-6470355CEED3}" srcOrd="0" destOrd="0" presId="urn:microsoft.com/office/officeart/2005/8/layout/vList2"/>
    <dgm:cxn modelId="{DC9ABBAB-3C57-4F48-81AA-62E733F8D589}" srcId="{250AE53A-5020-4012-9D98-385B74AAFCB2}" destId="{E8045C3B-C533-422C-B28D-DD9CF3CDBF01}" srcOrd="0" destOrd="0" parTransId="{E09218A8-0B6B-4A27-948E-3A0BE360644B}" sibTransId="{B381CD87-BB83-465C-BE33-3B333473F2D8}"/>
    <dgm:cxn modelId="{9352E13C-4092-42C1-A6F9-7B9E24AF7845}" type="presParOf" srcId="{98F4369A-1F93-4523-8671-6470355CEED3}" destId="{31265786-85EC-4E59-ABF6-F66C4D6443DB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7281BE-D564-4D59-8717-FED2868A27EA}" type="doc">
      <dgm:prSet loTypeId="urn:microsoft.com/office/officeart/2005/8/layout/vList2" loCatId="list" qsTypeId="urn:microsoft.com/office/officeart/2005/8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3D9AA9F-D019-4906-B725-ECC6737C3A04}">
      <dgm:prSet/>
      <dgm:spPr/>
      <dgm:t>
        <a:bodyPr/>
        <a:lstStyle/>
        <a:p>
          <a:pPr rtl="0"/>
          <a:r>
            <a:rPr lang="ru-RU" b="1" baseline="0" dirty="0" smtClean="0"/>
            <a:t>Дидактическая игра «Подбери к чашке блюдце»</a:t>
          </a:r>
          <a:endParaRPr lang="ru-RU" b="1" baseline="0" dirty="0"/>
        </a:p>
      </dgm:t>
    </dgm:pt>
    <dgm:pt modelId="{ACFD35C7-16BE-4765-8B88-8496937BDBE6}" type="parTrans" cxnId="{DD0A484B-FD54-48A7-A50E-E98A57A0E255}">
      <dgm:prSet/>
      <dgm:spPr/>
      <dgm:t>
        <a:bodyPr/>
        <a:lstStyle/>
        <a:p>
          <a:endParaRPr lang="ru-RU"/>
        </a:p>
      </dgm:t>
    </dgm:pt>
    <dgm:pt modelId="{28C5CA9C-20EE-481C-9317-F2F91ECA50FB}" type="sibTrans" cxnId="{DD0A484B-FD54-48A7-A50E-E98A57A0E255}">
      <dgm:prSet/>
      <dgm:spPr/>
      <dgm:t>
        <a:bodyPr/>
        <a:lstStyle/>
        <a:p>
          <a:endParaRPr lang="ru-RU"/>
        </a:p>
      </dgm:t>
    </dgm:pt>
    <dgm:pt modelId="{6714DFF0-DF28-4246-98A7-BE88EB65D874}" type="pres">
      <dgm:prSet presAssocID="{587281BE-D564-4D59-8717-FED2868A27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991457-4A30-4B09-91E7-247611BCF3CF}" type="pres">
      <dgm:prSet presAssocID="{B3D9AA9F-D019-4906-B725-ECC6737C3A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A6F5D-E81E-4E82-9B5E-9D8338DDE09F}" type="presOf" srcId="{B3D9AA9F-D019-4906-B725-ECC6737C3A04}" destId="{36991457-4A30-4B09-91E7-247611BCF3CF}" srcOrd="0" destOrd="0" presId="urn:microsoft.com/office/officeart/2005/8/layout/vList2"/>
    <dgm:cxn modelId="{DD0A484B-FD54-48A7-A50E-E98A57A0E255}" srcId="{587281BE-D564-4D59-8717-FED2868A27EA}" destId="{B3D9AA9F-D019-4906-B725-ECC6737C3A04}" srcOrd="0" destOrd="0" parTransId="{ACFD35C7-16BE-4765-8B88-8496937BDBE6}" sibTransId="{28C5CA9C-20EE-481C-9317-F2F91ECA50FB}"/>
    <dgm:cxn modelId="{74E1EA87-84F8-4C00-A620-8C924990DC5E}" type="presOf" srcId="{587281BE-D564-4D59-8717-FED2868A27EA}" destId="{6714DFF0-DF28-4246-98A7-BE88EB65D874}" srcOrd="0" destOrd="0" presId="urn:microsoft.com/office/officeart/2005/8/layout/vList2"/>
    <dgm:cxn modelId="{BAD1AC51-426D-4F70-8536-AA8F9DE107E4}" type="presParOf" srcId="{6714DFF0-DF28-4246-98A7-BE88EB65D874}" destId="{36991457-4A30-4B09-91E7-247611BCF3CF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A506DA-64BB-41BA-B8FD-EFC5D4D5B5CC}" type="doc">
      <dgm:prSet loTypeId="urn:microsoft.com/office/officeart/2005/8/layout/vList2" loCatId="list" qsTypeId="urn:microsoft.com/office/officeart/2005/8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7E1BB84-E1EF-4BE2-9172-5CB6E29AB6C5}">
      <dgm:prSet/>
      <dgm:spPr/>
      <dgm:t>
        <a:bodyPr/>
        <a:lstStyle/>
        <a:p>
          <a:pPr rtl="0"/>
          <a:r>
            <a:rPr lang="ru-RU" b="1" baseline="0" dirty="0" smtClean="0"/>
            <a:t>Дидактическая игра «Посадим птичку в гнёздышко»</a:t>
          </a:r>
          <a:endParaRPr lang="ru-RU" b="1" baseline="0" dirty="0"/>
        </a:p>
      </dgm:t>
    </dgm:pt>
    <dgm:pt modelId="{E7BC35CF-33C7-4390-8FB6-2002EC872BBF}" type="parTrans" cxnId="{E2BA10CF-0622-4C98-AAC1-2406BC4C11A2}">
      <dgm:prSet/>
      <dgm:spPr/>
      <dgm:t>
        <a:bodyPr/>
        <a:lstStyle/>
        <a:p>
          <a:endParaRPr lang="ru-RU"/>
        </a:p>
      </dgm:t>
    </dgm:pt>
    <dgm:pt modelId="{BBD79AF2-E26A-473C-83F4-CFB5B09B4849}" type="sibTrans" cxnId="{E2BA10CF-0622-4C98-AAC1-2406BC4C11A2}">
      <dgm:prSet/>
      <dgm:spPr/>
      <dgm:t>
        <a:bodyPr/>
        <a:lstStyle/>
        <a:p>
          <a:endParaRPr lang="ru-RU"/>
        </a:p>
      </dgm:t>
    </dgm:pt>
    <dgm:pt modelId="{9DAE88B7-5017-4B83-8C64-F58C7830AB83}" type="pres">
      <dgm:prSet presAssocID="{19A506DA-64BB-41BA-B8FD-EFC5D4D5B5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FC1227-CBEA-4944-9110-36DEEA1B1404}" type="pres">
      <dgm:prSet presAssocID="{B7E1BB84-E1EF-4BE2-9172-5CB6E29AB6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A10CF-0622-4C98-AAC1-2406BC4C11A2}" srcId="{19A506DA-64BB-41BA-B8FD-EFC5D4D5B5CC}" destId="{B7E1BB84-E1EF-4BE2-9172-5CB6E29AB6C5}" srcOrd="0" destOrd="0" parTransId="{E7BC35CF-33C7-4390-8FB6-2002EC872BBF}" sibTransId="{BBD79AF2-E26A-473C-83F4-CFB5B09B4849}"/>
    <dgm:cxn modelId="{DACC2BAC-DB04-4894-8500-670AF60F933C}" type="presOf" srcId="{19A506DA-64BB-41BA-B8FD-EFC5D4D5B5CC}" destId="{9DAE88B7-5017-4B83-8C64-F58C7830AB83}" srcOrd="0" destOrd="0" presId="urn:microsoft.com/office/officeart/2005/8/layout/vList2"/>
    <dgm:cxn modelId="{3E040D09-EE2D-41D4-8B98-DAA1281D5387}" type="presOf" srcId="{B7E1BB84-E1EF-4BE2-9172-5CB6E29AB6C5}" destId="{6CFC1227-CBEA-4944-9110-36DEEA1B1404}" srcOrd="0" destOrd="0" presId="urn:microsoft.com/office/officeart/2005/8/layout/vList2"/>
    <dgm:cxn modelId="{44C39F9F-CC19-4D41-A5ED-5A1C2D40FF1F}" type="presParOf" srcId="{9DAE88B7-5017-4B83-8C64-F58C7830AB83}" destId="{6CFC1227-CBEA-4944-9110-36DEEA1B1404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83FC51-405A-436B-9534-27710E4F7496}" type="doc">
      <dgm:prSet loTypeId="urn:microsoft.com/office/officeart/2005/8/layout/vList2" loCatId="list" qsTypeId="urn:microsoft.com/office/officeart/2005/8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59A1CC5-6EA4-4F95-94FA-B2F513ADC4CE}">
      <dgm:prSet/>
      <dgm:spPr/>
      <dgm:t>
        <a:bodyPr/>
        <a:lstStyle/>
        <a:p>
          <a:pPr rtl="0"/>
          <a:r>
            <a:rPr lang="ru-RU" b="1" baseline="0" dirty="0" smtClean="0"/>
            <a:t>Дидактическая игра «Угостим зайчат»</a:t>
          </a:r>
          <a:endParaRPr lang="ru-RU" b="1" baseline="0" dirty="0"/>
        </a:p>
      </dgm:t>
    </dgm:pt>
    <dgm:pt modelId="{A8D8705B-4C42-45A4-9D01-4D04F0637CB7}" type="parTrans" cxnId="{BDFF3ED7-309D-4C65-86FA-20824E68076F}">
      <dgm:prSet/>
      <dgm:spPr/>
      <dgm:t>
        <a:bodyPr/>
        <a:lstStyle/>
        <a:p>
          <a:endParaRPr lang="ru-RU"/>
        </a:p>
      </dgm:t>
    </dgm:pt>
    <dgm:pt modelId="{BBD8A08D-E33F-4F84-9A69-8F13CBBC4213}" type="sibTrans" cxnId="{BDFF3ED7-309D-4C65-86FA-20824E68076F}">
      <dgm:prSet/>
      <dgm:spPr/>
      <dgm:t>
        <a:bodyPr/>
        <a:lstStyle/>
        <a:p>
          <a:endParaRPr lang="ru-RU"/>
        </a:p>
      </dgm:t>
    </dgm:pt>
    <dgm:pt modelId="{F790B0F8-B424-4EB8-A734-D0DC97D6072E}" type="pres">
      <dgm:prSet presAssocID="{D783FC51-405A-436B-9534-27710E4F7496}" presName="linear" presStyleCnt="0">
        <dgm:presLayoutVars>
          <dgm:animLvl val="lvl"/>
          <dgm:resizeHandles val="exact"/>
        </dgm:presLayoutVars>
      </dgm:prSet>
      <dgm:spPr/>
    </dgm:pt>
    <dgm:pt modelId="{2DBD601D-55A8-4460-88CB-4E3F85C2658C}" type="pres">
      <dgm:prSet presAssocID="{659A1CC5-6EA4-4F95-94FA-B2F513ADC4C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DFF3ED7-309D-4C65-86FA-20824E68076F}" srcId="{D783FC51-405A-436B-9534-27710E4F7496}" destId="{659A1CC5-6EA4-4F95-94FA-B2F513ADC4CE}" srcOrd="0" destOrd="0" parTransId="{A8D8705B-4C42-45A4-9D01-4D04F0637CB7}" sibTransId="{BBD8A08D-E33F-4F84-9A69-8F13CBBC4213}"/>
    <dgm:cxn modelId="{0A363635-F5A8-44AC-8D07-47453C8FB595}" type="presOf" srcId="{D783FC51-405A-436B-9534-27710E4F7496}" destId="{F790B0F8-B424-4EB8-A734-D0DC97D6072E}" srcOrd="0" destOrd="0" presId="urn:microsoft.com/office/officeart/2005/8/layout/vList2"/>
    <dgm:cxn modelId="{BEF76636-1700-4A18-842A-5BC3DA7730D8}" type="presOf" srcId="{659A1CC5-6EA4-4F95-94FA-B2F513ADC4CE}" destId="{2DBD601D-55A8-4460-88CB-4E3F85C2658C}" srcOrd="0" destOrd="0" presId="urn:microsoft.com/office/officeart/2005/8/layout/vList2"/>
    <dgm:cxn modelId="{CED8E96F-1C61-42CA-83F0-D74BE6B9D0FA}" type="presParOf" srcId="{F790B0F8-B424-4EB8-A734-D0DC97D6072E}" destId="{2DBD601D-55A8-4460-88CB-4E3F85C2658C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482E62-D352-4992-8795-AA1A59F574D7}" type="doc">
      <dgm:prSet loTypeId="urn:microsoft.com/office/officeart/2005/8/layout/vList2" loCatId="list" qsTypeId="urn:microsoft.com/office/officeart/2005/8/quickstyle/3d8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2A8E095-069D-4318-A934-4E20F21D8740}">
      <dgm:prSet/>
      <dgm:spPr/>
      <dgm:t>
        <a:bodyPr/>
        <a:lstStyle/>
        <a:p>
          <a:pPr rtl="0"/>
          <a:r>
            <a:rPr lang="ru-RU" b="1" baseline="0" dirty="0" smtClean="0"/>
            <a:t>Сравнение по величине</a:t>
          </a:r>
          <a:endParaRPr lang="ru-RU" b="1" baseline="0" dirty="0"/>
        </a:p>
      </dgm:t>
    </dgm:pt>
    <dgm:pt modelId="{EFE97802-02BC-4C6B-8F90-9DA50F9465C2}" type="parTrans" cxnId="{2697E92C-1C5F-45BB-B369-382D39AB63B0}">
      <dgm:prSet/>
      <dgm:spPr/>
      <dgm:t>
        <a:bodyPr/>
        <a:lstStyle/>
        <a:p>
          <a:endParaRPr lang="ru-RU"/>
        </a:p>
      </dgm:t>
    </dgm:pt>
    <dgm:pt modelId="{5A7CB2F3-9EAD-4721-94EE-35FEAC118E65}" type="sibTrans" cxnId="{2697E92C-1C5F-45BB-B369-382D39AB63B0}">
      <dgm:prSet/>
      <dgm:spPr/>
      <dgm:t>
        <a:bodyPr/>
        <a:lstStyle/>
        <a:p>
          <a:endParaRPr lang="ru-RU"/>
        </a:p>
      </dgm:t>
    </dgm:pt>
    <dgm:pt modelId="{22A4A503-54D2-42F3-997D-1457EAC895A4}" type="pres">
      <dgm:prSet presAssocID="{42482E62-D352-4992-8795-AA1A59F574D7}" presName="linear" presStyleCnt="0">
        <dgm:presLayoutVars>
          <dgm:animLvl val="lvl"/>
          <dgm:resizeHandles val="exact"/>
        </dgm:presLayoutVars>
      </dgm:prSet>
      <dgm:spPr/>
    </dgm:pt>
    <dgm:pt modelId="{76E72D74-CF1F-414F-AFCD-3453D2C68A6D}" type="pres">
      <dgm:prSet presAssocID="{F2A8E095-069D-4318-A934-4E20F21D874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97E92C-1C5F-45BB-B369-382D39AB63B0}" srcId="{42482E62-D352-4992-8795-AA1A59F574D7}" destId="{F2A8E095-069D-4318-A934-4E20F21D8740}" srcOrd="0" destOrd="0" parTransId="{EFE97802-02BC-4C6B-8F90-9DA50F9465C2}" sibTransId="{5A7CB2F3-9EAD-4721-94EE-35FEAC118E65}"/>
    <dgm:cxn modelId="{A3078B67-EDCD-4388-85DC-AA09243D4B25}" type="presOf" srcId="{F2A8E095-069D-4318-A934-4E20F21D8740}" destId="{76E72D74-CF1F-414F-AFCD-3453D2C68A6D}" srcOrd="0" destOrd="0" presId="urn:microsoft.com/office/officeart/2005/8/layout/vList2"/>
    <dgm:cxn modelId="{57123DC6-887C-4368-8E65-8E5986AE3FF8}" type="presOf" srcId="{42482E62-D352-4992-8795-AA1A59F574D7}" destId="{22A4A503-54D2-42F3-997D-1457EAC895A4}" srcOrd="0" destOrd="0" presId="urn:microsoft.com/office/officeart/2005/8/layout/vList2"/>
    <dgm:cxn modelId="{9E3BAD2C-E8AA-428D-BB4C-3DDC45D260B2}" type="presParOf" srcId="{22A4A503-54D2-42F3-997D-1457EAC895A4}" destId="{76E72D74-CF1F-414F-AFCD-3453D2C68A6D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E64C36-24C0-4E9A-8A9C-B96F439040DF}" type="doc">
      <dgm:prSet loTypeId="urn:microsoft.com/office/officeart/2005/8/layout/vList2" loCatId="list" qsTypeId="urn:microsoft.com/office/officeart/2005/8/quickstyle/3d8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2222B18-4126-4991-9AF8-988C33FE1DCD}">
      <dgm:prSet/>
      <dgm:spPr/>
      <dgm:t>
        <a:bodyPr/>
        <a:lstStyle/>
        <a:p>
          <a:pPr rtl="0"/>
          <a:r>
            <a:rPr lang="ru-RU" b="1" baseline="0" dirty="0" smtClean="0"/>
            <a:t>Соотнесение по величине</a:t>
          </a:r>
          <a:endParaRPr lang="ru-RU" b="1" baseline="0" dirty="0"/>
        </a:p>
      </dgm:t>
    </dgm:pt>
    <dgm:pt modelId="{D5AC3433-3B19-4EB6-859D-058FFD78257D}" type="parTrans" cxnId="{F9BBA70B-02E2-487D-8105-EAD762AFB55F}">
      <dgm:prSet/>
      <dgm:spPr/>
      <dgm:t>
        <a:bodyPr/>
        <a:lstStyle/>
        <a:p>
          <a:endParaRPr lang="ru-RU"/>
        </a:p>
      </dgm:t>
    </dgm:pt>
    <dgm:pt modelId="{6B6EC7E2-216C-4FDF-9BE2-32DC8E358E68}" type="sibTrans" cxnId="{F9BBA70B-02E2-487D-8105-EAD762AFB55F}">
      <dgm:prSet/>
      <dgm:spPr/>
      <dgm:t>
        <a:bodyPr/>
        <a:lstStyle/>
        <a:p>
          <a:endParaRPr lang="ru-RU"/>
        </a:p>
      </dgm:t>
    </dgm:pt>
    <dgm:pt modelId="{7A2C707E-D0D6-4BA7-8D6F-551F8C11136A}" type="pres">
      <dgm:prSet presAssocID="{EAE64C36-24C0-4E9A-8A9C-B96F439040DF}" presName="linear" presStyleCnt="0">
        <dgm:presLayoutVars>
          <dgm:animLvl val="lvl"/>
          <dgm:resizeHandles val="exact"/>
        </dgm:presLayoutVars>
      </dgm:prSet>
      <dgm:spPr/>
    </dgm:pt>
    <dgm:pt modelId="{8A70D11D-DFED-4273-980F-786F23689507}" type="pres">
      <dgm:prSet presAssocID="{92222B18-4126-4991-9AF8-988C33FE1DC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9BBA70B-02E2-487D-8105-EAD762AFB55F}" srcId="{EAE64C36-24C0-4E9A-8A9C-B96F439040DF}" destId="{92222B18-4126-4991-9AF8-988C33FE1DCD}" srcOrd="0" destOrd="0" parTransId="{D5AC3433-3B19-4EB6-859D-058FFD78257D}" sibTransId="{6B6EC7E2-216C-4FDF-9BE2-32DC8E358E68}"/>
    <dgm:cxn modelId="{C80C9A40-FA42-4106-A206-6E8E52FA72DE}" type="presOf" srcId="{EAE64C36-24C0-4E9A-8A9C-B96F439040DF}" destId="{7A2C707E-D0D6-4BA7-8D6F-551F8C11136A}" srcOrd="0" destOrd="0" presId="urn:microsoft.com/office/officeart/2005/8/layout/vList2"/>
    <dgm:cxn modelId="{9A90AE4B-05CA-4DBE-A465-AE9F1FCDD22A}" type="presOf" srcId="{92222B18-4126-4991-9AF8-988C33FE1DCD}" destId="{8A70D11D-DFED-4273-980F-786F23689507}" srcOrd="0" destOrd="0" presId="urn:microsoft.com/office/officeart/2005/8/layout/vList2"/>
    <dgm:cxn modelId="{D4F06157-6FA9-460B-BA5F-A2F0ECC465B0}" type="presParOf" srcId="{7A2C707E-D0D6-4BA7-8D6F-551F8C11136A}" destId="{8A70D11D-DFED-4273-980F-786F23689507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8F32F-8F95-4B8C-97DE-4E72F9D376AF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A4638-1FBA-47E0-97A2-CA5FBA918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296C6-FB5B-410C-9A0E-C21BC4858956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D89F4-0E96-4EF7-A042-1299584568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E2BF87-90D4-4A6B-9B57-6CAA80268DA7}" type="datetimeFigureOut">
              <a:rPr lang="ru-RU" smtClean="0"/>
              <a:pPr/>
              <a:t>01.03.2014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04CF5DB-C469-4128-9517-797FE2F73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85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Государственное бюджетное дошкольное учреждение детский сад №24 комбинированного вида Василеостровского района Санкт-Петербурга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Тихонова Татьяна Евгеньевна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воспитатель группы раннего возраста.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Тема: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«Авторские дидактические игры на вертикальной поверхности для детей  с нарушением зрения раннего возраста»</a:t>
            </a:r>
          </a:p>
          <a:p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Задачи.</a:t>
            </a:r>
            <a:r>
              <a:rPr lang="ru-RU" sz="1400" dirty="0" smtClean="0">
                <a:solidFill>
                  <a:schemeClr val="bg1"/>
                </a:solidFill>
              </a:rPr>
              <a:t> Учить узнавать и называть цвет.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Учить соотносить предметы по цвету.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Формировать представление о количестве (один ,много).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Активизировать речь детей за счёт ответов на вопросы.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Активизировать зрительно-поисковую деятельность.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Упражнять в узнавании и назывании предметов посуды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Материал. </a:t>
            </a:r>
            <a:r>
              <a:rPr lang="ru-RU" sz="1400" dirty="0" smtClean="0">
                <a:solidFill>
                  <a:schemeClr val="bg1"/>
                </a:solidFill>
              </a:rPr>
              <a:t>4 куклы, 4 круглые картонные салфетки 4-х основных цветов. 4чашки, 4 блюдца (плоскостные). Кукольный стол, 4 стула, 4 чайные пары разных цветов.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Ход игры.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«Ребята, сегодня к нам в гости пришли куклы. А гостей принято угощать. Давайте и мы угостим кукол чаем. А вы знаете из чего пьют чай? (из чашек). А чтоб красиво было под чашку ставят блюдце. Только вот беда. Все чашки и блюдца перепутались. Поможем навести порядок на кухне?». Дети походят к магнитной доске. – «Сколько здесь посуды? (много)». Раздаёт 4-м детям блюдца и другим 4-м – чашки. « Алёна, сколько у тебя блюдец? А какого оно цвета?». Так спросить каждого ребёнка. Предложить подобрать по цвету чайную пару (чашку и блюдце). «Ах, как красиво!  Сколько посуды мы разобрали по цвету?»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«А теперь подойдём к куклам. Посмотрите у них на столе лежат салфетки. У одной куклы жёлтая, у другой зелёная, у третьей синяя, у 4-й красная. Нужно куклам поставить такую же чайную пару (чашку и блюдце).</a:t>
            </a:r>
          </a:p>
          <a:p>
            <a:endParaRPr lang="ru-RU" sz="1400" b="1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Дети подходят к столу, где выставлены 4 чайные пары разных цветов и ставят куклам на стол, пару того же цвета как и салфетка. «Вика, какого цвета чашку с блюдцем ты поставила кукле? А ты, Дима?...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Ребята, Куклам очень понравилось ваше угощение.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Documents and Settings\User\Рабочий стол\фотки новый фотик\IMG_00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3714776" cy="3357585"/>
          </a:xfrm>
          <a:prstGeom prst="rect">
            <a:avLst/>
          </a:prstGeom>
          <a:noFill/>
        </p:spPr>
      </p:pic>
      <p:pic>
        <p:nvPicPr>
          <p:cNvPr id="4101" name="Picture 5" descr="C:\Documents and Settings\User\Рабочий стол\фотки новый фотик\IMG_0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214554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Задачи. </a:t>
            </a:r>
            <a:r>
              <a:rPr lang="ru-RU" sz="1400" dirty="0" smtClean="0">
                <a:solidFill>
                  <a:schemeClr val="bg1"/>
                </a:solidFill>
              </a:rPr>
              <a:t>Учить сравнивать по величине.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Упражнять в узнавании и назывании 4-х основных цветов спектра.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Упражнять в соотношении по цвету.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Развивать </a:t>
            </a:r>
            <a:r>
              <a:rPr lang="ru-RU" sz="1400" dirty="0" err="1" smtClean="0">
                <a:solidFill>
                  <a:schemeClr val="bg1"/>
                </a:solidFill>
              </a:rPr>
              <a:t>глазодвигательную</a:t>
            </a:r>
            <a:r>
              <a:rPr lang="ru-RU" sz="1400" dirty="0" smtClean="0">
                <a:solidFill>
                  <a:schemeClr val="bg1"/>
                </a:solidFill>
              </a:rPr>
              <a:t>  функцию.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Активизировать речь.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Расширять представление об окружа</a:t>
            </a:r>
            <a:r>
              <a:rPr lang="ru-RU" sz="1400" dirty="0" smtClean="0">
                <a:solidFill>
                  <a:schemeClr val="bg1"/>
                </a:solidFill>
              </a:rPr>
              <a:t>ющем мире.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Материал.</a:t>
            </a:r>
            <a:r>
              <a:rPr lang="ru-RU" sz="1400" dirty="0" smtClean="0">
                <a:solidFill>
                  <a:schemeClr val="bg1"/>
                </a:solidFill>
              </a:rPr>
              <a:t> 4 гнезда разных цветов, по 2 птенчика и птичка- мама  4-х цветов(</a:t>
            </a:r>
            <a:r>
              <a:rPr lang="ru-RU" sz="1400" dirty="0" err="1" smtClean="0">
                <a:solidFill>
                  <a:schemeClr val="bg1"/>
                </a:solidFill>
              </a:rPr>
              <a:t>кр.,син</a:t>
            </a:r>
            <a:r>
              <a:rPr lang="ru-RU" sz="1400" dirty="0" smtClean="0">
                <a:solidFill>
                  <a:schemeClr val="bg1"/>
                </a:solidFill>
              </a:rPr>
              <a:t>., жёлт., </a:t>
            </a:r>
            <a:r>
              <a:rPr lang="ru-RU" sz="1400" dirty="0" err="1" smtClean="0">
                <a:solidFill>
                  <a:schemeClr val="bg1"/>
                </a:solidFill>
              </a:rPr>
              <a:t>зел</a:t>
            </a:r>
            <a:r>
              <a:rPr lang="ru-RU" sz="1400" dirty="0" smtClean="0">
                <a:solidFill>
                  <a:schemeClr val="bg1"/>
                </a:solidFill>
              </a:rPr>
              <a:t>.)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Ход игры. « </a:t>
            </a:r>
            <a:r>
              <a:rPr lang="ru-RU" sz="1400" dirty="0" smtClean="0">
                <a:solidFill>
                  <a:schemeClr val="bg1"/>
                </a:solidFill>
              </a:rPr>
              <a:t>Посмотрите кто здесь? (птички). Большая птичка – </a:t>
            </a:r>
            <a:r>
              <a:rPr lang="ru-RU" sz="1400" dirty="0" smtClean="0">
                <a:solidFill>
                  <a:schemeClr val="bg1"/>
                </a:solidFill>
              </a:rPr>
              <a:t>э</a:t>
            </a:r>
            <a:r>
              <a:rPr lang="ru-RU" sz="1400" dirty="0" smtClean="0">
                <a:solidFill>
                  <a:schemeClr val="bg1"/>
                </a:solidFill>
              </a:rPr>
              <a:t>то мама. Давайте поставим их рядом и увидим какие птенчики маленькие. Покажите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большую птичку. У мамы – птички большие крылья, </a:t>
            </a:r>
            <a:r>
              <a:rPr lang="ru-RU" sz="1400" dirty="0" smtClean="0">
                <a:solidFill>
                  <a:schemeClr val="bg1"/>
                </a:solidFill>
              </a:rPr>
              <a:t>она умеет летать. Покажите как птичка летает, помашите руками. А какого цвета птички? А кто знает где живут птички? (в гнезде). Воспитатель выкладывает на магнитную доску гнездо такого же цвета как птички. Мама – птичка улетела в свой домик. Воспитатель сажает одну птичку в гнездо. А маленькие птички не умеют летать, у них маленькие крылышки. Покажите маленькие крылышки.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Затем воспитатель выкладывает ещё 3 гнезда разных цветов и оставшихся птиц и просит детям самостоятельно посадить птичек в домики. «Гриша, расскажи какого цвета домик , в который ты посадил птичек?, а птички(такого же цвета).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игра:«Посади птичек в гнёздышко», </a:t>
            </a:r>
            <a:endParaRPr lang="ru-RU" dirty="0"/>
          </a:p>
        </p:txBody>
      </p:sp>
      <p:pic>
        <p:nvPicPr>
          <p:cNvPr id="5122" name="Picture 2" descr="C:\Documents and Settings\User\Рабочий стол\фотки новый фотик\IMG_00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3857652" cy="4143404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фотки новый фотик\IMG_0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857364"/>
            <a:ext cx="3500462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C:\Documents and Settings\User\Рабочий стол\фотки новый фотик\IMG_00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7143800" cy="567056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Задачи. </a:t>
            </a:r>
            <a:r>
              <a:rPr lang="ru-RU" sz="1400" dirty="0" smtClean="0">
                <a:solidFill>
                  <a:schemeClr val="bg1"/>
                </a:solidFill>
              </a:rPr>
              <a:t>Учить сравнивать по величине, употреблять в речи (большой поменьше, маленький).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Учить соотносить по величине.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Закреплять цвет (красный и зелёный).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Воспитывать доброе отношение к животным.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Развивать зрительное восприятие.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Образовательные области: </a:t>
            </a:r>
            <a:r>
              <a:rPr lang="ru-RU" sz="1400" dirty="0" smtClean="0">
                <a:solidFill>
                  <a:schemeClr val="bg1"/>
                </a:solidFill>
              </a:rPr>
              <a:t>Познание, коммуникация, Социализация.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Материал.</a:t>
            </a:r>
            <a:r>
              <a:rPr lang="ru-RU" sz="1400" dirty="0" smtClean="0">
                <a:solidFill>
                  <a:schemeClr val="bg1"/>
                </a:solidFill>
              </a:rPr>
              <a:t> Плоскостное изображение </a:t>
            </a:r>
            <a:r>
              <a:rPr lang="ru-RU" sz="1400" dirty="0" err="1" smtClean="0">
                <a:solidFill>
                  <a:schemeClr val="bg1"/>
                </a:solidFill>
              </a:rPr>
              <a:t>з-х</a:t>
            </a:r>
            <a:r>
              <a:rPr lang="ru-RU" sz="1400" dirty="0" smtClean="0">
                <a:solidFill>
                  <a:schemeClr val="bg1"/>
                </a:solidFill>
              </a:rPr>
              <a:t> разных по величине зайчат, 3 морковки разной величины, 3 капусты разной величины.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Ход игры. </a:t>
            </a:r>
            <a:r>
              <a:rPr lang="ru-RU" sz="1400" dirty="0" smtClean="0">
                <a:solidFill>
                  <a:schemeClr val="bg1"/>
                </a:solidFill>
              </a:rPr>
              <a:t>Ребята отгадайте-ка загадку. «Длинные уши, короткий хвост, скачет ловко, в лапках у него морковка. Кто это?» Давайте проверим правильно –ли вы отгадали. Взрослый подводит детей к магнитной доске накрытой тканью. Приподнимает её. Дети видят зайку. «Вот он какой  - длинные ушки, короткий хвост(рассматривают, обводят пальчиком контур. А у этого зайчишки есть ещё братишка поменьше (сравнивают). Ой, кто-то плачет. Воспитатель делает вид , что ищет и достаёт ещё одного зайку. А этот зайка совсем маленький (сравнивают). Воспитатель просит повторить величину зайчат (большой, поменьше, самый маленький). « Ребята, а вы знаете, что любят кушать зайки? Посмотрите что у меня есть (морковка). Какого цвета морковка? (красная). Она тоже разная. Просит детей показать большую, поменьше и маленькую. Какую морковку мы дадим большому зайке? (большую)…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User\Рабочий стол\фотки новый фотик\IMG_0383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5720" y="2428868"/>
            <a:ext cx="3734138" cy="322247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фотки новый фотик\IMG_038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428868"/>
            <a:ext cx="342902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Documents and Settings\User\Рабочий стол\фотки новый фотик\IMG_0385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7158" y="2000240"/>
            <a:ext cx="3714776" cy="321471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фотки новый фотик\IMG_038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2000240"/>
            <a:ext cx="335758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Упражнение в соотнесении по величине, закрепление зелёного цвета.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User\Рабочий стол\фотки новый фотик\IMG_03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1438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Documents and Settings\User\Рабочий стол\фотки новый фотик\IMG_0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7315233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Пояснительная записка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572428" cy="52149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28992" y="2857496"/>
            <a:ext cx="21431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Задачи</a:t>
            </a:r>
          </a:p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2423993">
            <a:off x="5459340" y="3379263"/>
            <a:ext cx="4657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3786190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3992893">
            <a:off x="3073521" y="3364685"/>
            <a:ext cx="484632" cy="477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8014996">
            <a:off x="5194802" y="2614384"/>
            <a:ext cx="41605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8729150">
            <a:off x="3277450" y="2474262"/>
            <a:ext cx="484632" cy="5915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14414" y="1357298"/>
            <a:ext cx="248603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Развивать зрительное восприятие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643438" y="1142984"/>
            <a:ext cx="321471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Формировать представление о сенсорных эталонах(цвет, форма, величина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14282" y="3143248"/>
            <a:ext cx="300039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Развивать психические процессы : мышление, память, речь.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286116" y="4500570"/>
            <a:ext cx="278608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Стимулировать зрительно-поисковую деятельность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857884" y="3214686"/>
            <a:ext cx="221457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Развивать познавательную деятельность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357422" y="1857364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Эффективность данного дидактического материала.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7239000" cy="48463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Дидактические игры разработаны для детей со сходящимся косоглазием.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Статистика показала, что большинство детей имеют диагноз сходящегося косоглазия. С этой целью и были разработаны дидактические игры на вертикальной поверхности.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Представленные мною игры включают в себя стимуляцию, активизацию и развитие зрительных функций детей.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Прогнозируемый результат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r>
              <a:rPr lang="ru-RU" sz="2000" dirty="0" smtClean="0"/>
              <a:t>Расширение у детей представлений об окружающем.</a:t>
            </a:r>
          </a:p>
          <a:p>
            <a:r>
              <a:rPr lang="ru-RU" sz="2000" dirty="0" smtClean="0"/>
              <a:t>Расширение активного словаря детей.</a:t>
            </a:r>
          </a:p>
          <a:p>
            <a:r>
              <a:rPr lang="ru-RU" sz="2000" dirty="0" smtClean="0"/>
              <a:t>Развитие познавательной деятельности:</a:t>
            </a:r>
          </a:p>
          <a:p>
            <a:pPr>
              <a:buNone/>
            </a:pPr>
            <a:r>
              <a:rPr lang="ru-RU" sz="2000" dirty="0" smtClean="0"/>
              <a:t>-цвета: жёлтый, красный, синий, зелёный (чёрный, белый, к концу года – оранжевый)</a:t>
            </a:r>
          </a:p>
          <a:p>
            <a:pPr>
              <a:buNone/>
            </a:pPr>
            <a:r>
              <a:rPr lang="ru-RU" sz="2000" dirty="0" smtClean="0"/>
              <a:t>-форма: круг, квадрат, треугольник</a:t>
            </a:r>
          </a:p>
          <a:p>
            <a:pPr>
              <a:buNone/>
            </a:pPr>
            <a:r>
              <a:rPr lang="ru-RU" sz="2000" dirty="0" smtClean="0"/>
              <a:t>-величина: большой, маленький.</a:t>
            </a:r>
          </a:p>
          <a:p>
            <a:pPr>
              <a:buNone/>
            </a:pPr>
            <a:r>
              <a:rPr lang="ru-RU" sz="2000" dirty="0" smtClean="0"/>
              <a:t>Развитие познавательной мотивации.</a:t>
            </a:r>
          </a:p>
          <a:p>
            <a:pPr>
              <a:buNone/>
            </a:pPr>
            <a:r>
              <a:rPr lang="ru-RU" sz="2000" dirty="0" smtClean="0"/>
              <a:t>Развитие зрительно-моторной координации, общей и мелкой моторики.</a:t>
            </a:r>
          </a:p>
          <a:p>
            <a:pPr>
              <a:buNone/>
            </a:pPr>
            <a:r>
              <a:rPr lang="ru-RU" sz="2000" dirty="0" smtClean="0"/>
              <a:t>Развитие ориентировки в пространстве.</a:t>
            </a:r>
          </a:p>
          <a:p>
            <a:pPr>
              <a:buNone/>
            </a:pPr>
            <a:r>
              <a:rPr lang="ru-RU" sz="2000" dirty="0" smtClean="0"/>
              <a:t>Развитие эмоционально-волевой сферы ребёнка.</a:t>
            </a:r>
          </a:p>
          <a:p>
            <a:pPr>
              <a:buNone/>
            </a:pPr>
            <a:r>
              <a:rPr lang="ru-RU" sz="2000" dirty="0" smtClean="0"/>
              <a:t>Способность ребёнка к самостоятельным играм.</a:t>
            </a:r>
          </a:p>
          <a:p>
            <a:pPr>
              <a:buNone/>
            </a:pPr>
            <a:endParaRPr lang="ru-RU" sz="16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7239000" cy="6098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7196166" cy="535785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142984"/>
          <a:ext cx="757242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642910" y="285728"/>
          <a:ext cx="642942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dissolve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20040"/>
          <a:ext cx="723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Задачи. </a:t>
            </a:r>
            <a:r>
              <a:rPr lang="ru-RU" sz="1400" dirty="0" smtClean="0">
                <a:solidFill>
                  <a:schemeClr val="bg1"/>
                </a:solidFill>
              </a:rPr>
              <a:t>Формировать представление о </a:t>
            </a:r>
            <a:r>
              <a:rPr lang="ru-RU" sz="1400" dirty="0" err="1" smtClean="0">
                <a:solidFill>
                  <a:schemeClr val="bg1"/>
                </a:solidFill>
              </a:rPr>
              <a:t>колличестве</a:t>
            </a:r>
            <a:r>
              <a:rPr lang="ru-RU" sz="1400" dirty="0" smtClean="0">
                <a:solidFill>
                  <a:schemeClr val="bg1"/>
                </a:solidFill>
              </a:rPr>
              <a:t>; один, много.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Формировать представление о цвете (красный, </a:t>
            </a:r>
            <a:r>
              <a:rPr lang="ru-RU" sz="1400" dirty="0" err="1" smtClean="0">
                <a:solidFill>
                  <a:schemeClr val="bg1"/>
                </a:solidFill>
              </a:rPr>
              <a:t>синий,жёлтый,зелёный</a:t>
            </a:r>
            <a:r>
              <a:rPr lang="ru-RU" sz="14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Учить соотносить предметы по цвету.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Стимулировать зрительно-поисковую деятельность.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Активизировать речь.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Образовательные области</a:t>
            </a:r>
            <a:r>
              <a:rPr lang="ru-RU" sz="1400" dirty="0" smtClean="0">
                <a:solidFill>
                  <a:schemeClr val="bg1"/>
                </a:solidFill>
              </a:rPr>
              <a:t>. Познание, коммуникация, социализация.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Материал. </a:t>
            </a:r>
            <a:r>
              <a:rPr lang="ru-RU" sz="1400" dirty="0" smtClean="0">
                <a:solidFill>
                  <a:schemeClr val="bg1"/>
                </a:solidFill>
              </a:rPr>
              <a:t>4 домика (4-х основных цветов) и 4 собачки (таких же цветов) в плоскостном изображении.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Ход игры.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1.Воспитатель выкладывает на магнитной доске 1 домик и 4 собачки.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«Посмотрите сколько здесь собачек. Много». Просит детей повторить количество собачек. – «А домик один. Как же нам узнать какая собачка живет в этом доме?» Воспитатель спрашивает какого цвета домик и предлагает найти собачку такого же цвета. Затем уточняет: «Какого цвета домик?, какого цвета собачка?» .Спрашивает сколько собачек живёт в домике (одна).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2.Воспитатель выкладывает на магнитной доске 1 домик другого цвета и просит найти собачку, которая там живёт, выбрав её из оставшихся 3-х. Так же уточняется количество и цвет домика и собачек.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3. Дети подбирают домики для оставшихся собачек.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«Дети, кому мы сегодня помогли?(собачкам). Сколько их было?(много).Сколько собачек живёт в домике красного цвета? (одна)… 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286676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1" name="Picture 3" descr="C:\Documents and Settings\User\Рабочий стол\фотки новый фотик\IMG_0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7500990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User\Рабочий стол\фотки новый фотик\IMG_00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7215238" cy="606108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960</TotalTime>
  <Words>1324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Пояснительная записка</vt:lpstr>
      <vt:lpstr>Эффективность данного дидактического материала.</vt:lpstr>
      <vt:lpstr>Прогнозируемый результат</vt:lpstr>
      <vt:lpstr>Слайд 5</vt:lpstr>
      <vt:lpstr>Слайд 6</vt:lpstr>
      <vt:lpstr>Слайд 7</vt:lpstr>
      <vt:lpstr>Слайд 8</vt:lpstr>
      <vt:lpstr>Слайд 9</vt:lpstr>
      <vt:lpstr>Слайд 10</vt:lpstr>
      <vt:lpstr>Дети подходят к столу, где выставлены 4 чайные пары разных цветов и ставят куклам на стол, пару того же цвета как и салфетка. «Вика, какого цвета чашку с блюдцем ты поставила кукле? А ты, Дима?... Ребята, Куклам очень понравилось ваше угощение.</vt:lpstr>
      <vt:lpstr>Слайд 12</vt:lpstr>
      <vt:lpstr>Дидактическая игра:«Посади птичек в гнёздышко», </vt:lpstr>
      <vt:lpstr>Слайд 14</vt:lpstr>
      <vt:lpstr>Слайд 15</vt:lpstr>
      <vt:lpstr>Слайд 16</vt:lpstr>
      <vt:lpstr>Слайд 17</vt:lpstr>
      <vt:lpstr>Упражнение в соотнесении по величине, закрепление зелёного цвета.</vt:lpstr>
      <vt:lpstr>Спасибо за внимание 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и упражнения для детей раннего возраста с нарушением зрения (сходящееся косоглазие). </dc:title>
  <dc:creator>Демонстрационно-бесплатная версия</dc:creator>
  <cp:lastModifiedBy>FuckYouBill</cp:lastModifiedBy>
  <cp:revision>253</cp:revision>
  <dcterms:created xsi:type="dcterms:W3CDTF">2014-01-11T14:48:41Z</dcterms:created>
  <dcterms:modified xsi:type="dcterms:W3CDTF">2014-03-01T19:33:03Z</dcterms:modified>
</cp:coreProperties>
</file>