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2" r:id="rId13"/>
    <p:sldId id="273" r:id="rId14"/>
    <p:sldId id="274" r:id="rId15"/>
    <p:sldId id="270" r:id="rId16"/>
    <p:sldId id="271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268760"/>
            <a:ext cx="7246560" cy="4104456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«Без игры нет и не может быть полноценного умственного развития. Игра – это искра, зажигающая огонек пытливости и любознательности»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Сухомлинский В.А.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Лексические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9496" indent="-457200">
              <a:buAutoNum type="arabicPeriod"/>
            </a:pPr>
            <a:r>
              <a:rPr lang="ru-RU" sz="2200" b="1" i="1" dirty="0" smtClean="0">
                <a:solidFill>
                  <a:srgbClr val="0070C0"/>
                </a:solidFill>
              </a:rPr>
              <a:t>«Кто больше?»</a:t>
            </a:r>
          </a:p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        </a:t>
            </a:r>
            <a:r>
              <a:rPr lang="ru-RU" sz="2200" dirty="0" smtClean="0">
                <a:solidFill>
                  <a:srgbClr val="0070C0"/>
                </a:solidFill>
              </a:rPr>
              <a:t>Учащиеся делятся на 2 команды. Ученики каждой команды по очереди на доске записывают  как можно больше слов по изученной теме.</a:t>
            </a:r>
          </a:p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2. «Кот в мешке»</a:t>
            </a:r>
          </a:p>
          <a:p>
            <a:pPr marL="539496" indent="-45720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Учитель или ученик –ведущий подходят по очереди к ученикам и протягивают им мешок с предметами например, по теме «Школьные принадлежности» Участник игры достает и называет его.</a:t>
            </a:r>
          </a:p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3. «Составь слово»</a:t>
            </a:r>
          </a:p>
          <a:p>
            <a:pPr marL="539496" indent="-45720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Проводится после изучения конкретной учебной темы. Учащимся раздаются карточки с буквами. Они должны составить как можно больше слов по теме.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Лексические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4.   «Какого цвета?»</a:t>
            </a:r>
          </a:p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       </a:t>
            </a:r>
            <a:r>
              <a:rPr lang="ru-RU" sz="2200" dirty="0" smtClean="0">
                <a:solidFill>
                  <a:srgbClr val="0070C0"/>
                </a:solidFill>
              </a:rPr>
              <a:t>Учитель или ведущий ученик называет цвет, а другой </a:t>
            </a:r>
          </a:p>
          <a:p>
            <a:pPr marL="539496" indent="-45720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ученик должен быстро показать его. </a:t>
            </a:r>
          </a:p>
          <a:p>
            <a:pPr marL="539496" indent="-457200">
              <a:buAutoNum type="arabicPeriod" startAt="5"/>
            </a:pPr>
            <a:r>
              <a:rPr lang="ru-RU" sz="2200" b="1" i="1" dirty="0" smtClean="0">
                <a:solidFill>
                  <a:srgbClr val="0070C0"/>
                </a:solidFill>
              </a:rPr>
              <a:t>«Мой любимый цвет»</a:t>
            </a:r>
          </a:p>
          <a:p>
            <a:pPr marL="539496" indent="-45720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Один игрок загадывает цвет, а другие по очереди задают вопросы и пытаются угадать .  Кто угадает - сам становится ведущим</a:t>
            </a:r>
          </a:p>
        </p:txBody>
      </p:sp>
      <p:pic>
        <p:nvPicPr>
          <p:cNvPr id="3075" name="Picture 3" descr="F:\Новая папка (4)\DSCN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106985" cy="2232248"/>
          </a:xfrm>
          <a:prstGeom prst="rect">
            <a:avLst/>
          </a:prstGeom>
          <a:noFill/>
        </p:spPr>
      </p:pic>
      <p:pic>
        <p:nvPicPr>
          <p:cNvPr id="3076" name="Picture 4" descr="F:\Новая папка (4)\DSCN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437112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Лексические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9192"/>
          </a:xfrm>
        </p:spPr>
        <p:txBody>
          <a:bodyPr>
            <a:normAutofit/>
          </a:bodyPr>
          <a:lstStyle/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6.   «</a:t>
            </a:r>
            <a:r>
              <a:rPr lang="ru-RU" sz="2200" b="1" i="1" dirty="0" err="1" smtClean="0">
                <a:solidFill>
                  <a:srgbClr val="0070C0"/>
                </a:solidFill>
              </a:rPr>
              <a:t>Томбола</a:t>
            </a:r>
            <a:r>
              <a:rPr lang="ru-RU" sz="2200" b="1" i="1" dirty="0" smtClean="0">
                <a:solidFill>
                  <a:srgbClr val="0070C0"/>
                </a:solidFill>
              </a:rPr>
              <a:t>»</a:t>
            </a:r>
          </a:p>
          <a:p>
            <a:pPr marL="539496" indent="-457200">
              <a:buNone/>
            </a:pPr>
            <a:r>
              <a:rPr lang="ru-RU" sz="2200" b="1" i="1" dirty="0" smtClean="0">
                <a:solidFill>
                  <a:srgbClr val="0070C0"/>
                </a:solidFill>
              </a:rPr>
              <a:t>       </a:t>
            </a:r>
            <a:r>
              <a:rPr lang="ru-RU" sz="2200" dirty="0" smtClean="0">
                <a:solidFill>
                  <a:srgbClr val="0070C0"/>
                </a:solidFill>
              </a:rPr>
              <a:t>Учащимся раздаются карточки , на которых написаны числа до 20. Ведущий называет числа, а игроки должны  найти и закрыть их фишками. Кто выполнит задание первым, кричит «</a:t>
            </a:r>
            <a:r>
              <a:rPr lang="ru-RU" sz="2200" dirty="0" err="1" smtClean="0">
                <a:solidFill>
                  <a:srgbClr val="0070C0"/>
                </a:solidFill>
              </a:rPr>
              <a:t>Томбола</a:t>
            </a:r>
            <a:r>
              <a:rPr lang="ru-RU" sz="2200" dirty="0" smtClean="0">
                <a:solidFill>
                  <a:srgbClr val="0070C0"/>
                </a:solidFill>
              </a:rPr>
              <a:t>».</a:t>
            </a:r>
          </a:p>
        </p:txBody>
      </p:sp>
      <p:pic>
        <p:nvPicPr>
          <p:cNvPr id="6146" name="Picture 2" descr="F:\Новая папка (4)\DSCN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3528392" cy="2780928"/>
          </a:xfrm>
          <a:prstGeom prst="rect">
            <a:avLst/>
          </a:prstGeom>
          <a:noFill/>
        </p:spPr>
      </p:pic>
      <p:pic>
        <p:nvPicPr>
          <p:cNvPr id="6147" name="Picture 3" descr="F:\Новая папка (4)\DSCN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6004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Грамматические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Отработка и закрепление грамматических навыков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F:\Новая папка (4)\DSCN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525658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Грамматические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1. «Морской бой»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Ученики делятся на две команды. На доске написаны предложения с пропусками. После обсуждения один из игроков каждой команды выходит к доске и заполняет пропуски.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2. «Мозговой штурм»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Ученики получают карточки с напечатанными словами. Игроки каждой команды выходят к доске и выстраиваются в нужном порядке, чтобы получилось предложение. Каждая команда составляет 5 предложений (утвердительное, отрицательное, общий вопрос, 2 специальных вопроса)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Речевые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40768"/>
            <a:ext cx="7384864" cy="2448272"/>
          </a:xfrm>
        </p:spPr>
        <p:txBody>
          <a:bodyPr>
            <a:normAutofit fontScale="32500" lnSpcReduction="20000"/>
          </a:bodyPr>
          <a:lstStyle/>
          <a:p>
            <a:pPr marL="539496" indent="-457200">
              <a:buNone/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pPr marL="539496" indent="-457200">
              <a:buNone/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r>
              <a:rPr lang="ru-RU" sz="8600" b="1" dirty="0" smtClean="0">
                <a:solidFill>
                  <a:srgbClr val="0070C0"/>
                </a:solidFill>
              </a:rPr>
              <a:t>Активизировать речемыслительную деятельность учащихся</a:t>
            </a:r>
          </a:p>
          <a:p>
            <a:r>
              <a:rPr lang="ru-RU" sz="8600" b="1" dirty="0" smtClean="0">
                <a:solidFill>
                  <a:srgbClr val="0070C0"/>
                </a:solidFill>
              </a:rPr>
              <a:t>Развивать речевую реакцию учащихся</a:t>
            </a:r>
          </a:p>
          <a:p>
            <a:r>
              <a:rPr lang="ru-RU" sz="8600" b="1" dirty="0" smtClean="0">
                <a:solidFill>
                  <a:srgbClr val="0070C0"/>
                </a:solidFill>
              </a:rPr>
              <a:t>Тренировать учащихся в монологической и диалогической речи</a:t>
            </a:r>
            <a:endParaRPr lang="ru-RU" sz="8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Цель:</a:t>
            </a:r>
          </a:p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F:\Новая папка (4)\DSCN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2664296" cy="2808312"/>
          </a:xfrm>
          <a:prstGeom prst="rect">
            <a:avLst/>
          </a:prstGeom>
          <a:noFill/>
        </p:spPr>
      </p:pic>
      <p:pic>
        <p:nvPicPr>
          <p:cNvPr id="4099" name="Picture 3" descr="F:\Новая папка (4)\DSCN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9604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Речевые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39496" indent="-4572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1.   «Лесенка»</a:t>
            </a:r>
          </a:p>
          <a:p>
            <a:pPr marL="539496" indent="-45720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Выбираем любую тему, например «Продукты».Первый играющий говорит: « </a:t>
            </a:r>
            <a:r>
              <a:rPr lang="en-US" sz="2800" dirty="0" smtClean="0">
                <a:solidFill>
                  <a:srgbClr val="0070C0"/>
                </a:solidFill>
              </a:rPr>
              <a:t>Today I had some apples for dinner</a:t>
            </a:r>
            <a:r>
              <a:rPr lang="ru-RU" sz="2800" dirty="0" smtClean="0">
                <a:solidFill>
                  <a:srgbClr val="0070C0"/>
                </a:solidFill>
              </a:rPr>
              <a:t>»</a:t>
            </a:r>
            <a:r>
              <a:rPr lang="ru-RU" dirty="0" smtClean="0">
                <a:solidFill>
                  <a:srgbClr val="0070C0"/>
                </a:solidFill>
              </a:rPr>
              <a:t>.Второй ученик повторяет это предложение и добавляет одно слово. Следующий ученик повторяет все сказанное и добавляет свой продукт и т.д. Тот ученик, который не смог повторить все сказанное до него, выбывает из игры.</a:t>
            </a:r>
          </a:p>
          <a:p>
            <a:pPr marL="539496" indent="-457200">
              <a:buAutoNum type="arabicPeriod" startAt="2"/>
            </a:pPr>
            <a:r>
              <a:rPr lang="ru-RU" b="1" i="1" dirty="0" smtClean="0">
                <a:solidFill>
                  <a:srgbClr val="0070C0"/>
                </a:solidFill>
              </a:rPr>
              <a:t>«В магазине»</a:t>
            </a:r>
          </a:p>
          <a:p>
            <a:pPr marL="539496" indent="-45720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На прилавке магазина разложены различные предметы одежды или еды, которые можно купить. Учащиеся заходят в магазин и покупают то, что нужно. Происходит диалог между продавцом и покупателем.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Вывод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Использование игровых форм обучения делает учебно-воспитательный процесс более содержательным и качественным.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- Использование различных игровых приемов и ситуаций на уроках способствует формированию дружного коллектива в классе, так как каждый ученик в игре имеет возможность взглянуть на себя и своих товарищей со стороны.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- Игровые технологии воспитывают ответственность и взаимопомощь учащихся, так как в игре они должны быть "одной командой", постоянно помогая и поддерживая друг друга.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Литература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</a:rPr>
              <a:t>Выготский</a:t>
            </a:r>
            <a:r>
              <a:rPr lang="ru-RU" sz="1600" dirty="0" smtClean="0">
                <a:solidFill>
                  <a:srgbClr val="0070C0"/>
                </a:solidFill>
              </a:rPr>
              <a:t>, Л. С. Игра и ее роль в психическом развитии ребенка .Вопросы психологии. - №6.</a:t>
            </a:r>
          </a:p>
          <a:p>
            <a:pPr marL="539496" indent="-457200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Дзюина</a:t>
            </a:r>
            <a:r>
              <a:rPr lang="ru-RU" sz="1600" dirty="0" smtClean="0">
                <a:solidFill>
                  <a:srgbClr val="0070C0"/>
                </a:solidFill>
              </a:rPr>
              <a:t> Е. В. Игровые уроки и внеклассные мероприятия на английском языке: 5-9 классы. М., 2007.</a:t>
            </a:r>
          </a:p>
          <a:p>
            <a:pPr marL="539496" indent="-457200">
              <a:buFont typeface="Wingdings 2"/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Ильченко Е. В. Игры, импровизации и мини-спектакли на уроках английского языка. М., 2003.</a:t>
            </a:r>
          </a:p>
          <a:p>
            <a:pPr marL="539496" indent="-457200">
              <a:buFont typeface="Wingdings 2"/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</a:rPr>
              <a:t>Калимулина</a:t>
            </a:r>
            <a:r>
              <a:rPr lang="ru-RU" sz="1600" dirty="0" smtClean="0">
                <a:solidFill>
                  <a:srgbClr val="0070C0"/>
                </a:solidFill>
              </a:rPr>
              <a:t>, О. В. Ролевые игры в обучении диалогической речи .Иностранный язык в школе. - 2003. - №3. </a:t>
            </a:r>
          </a:p>
          <a:p>
            <a:pPr marL="539496" indent="-457200">
              <a:buFont typeface="Wingdings 2"/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Коптелова И. Е. Игры со словами (журнал «Иностранные языки в школе», №1-2003).</a:t>
            </a:r>
          </a:p>
          <a:p>
            <a:pPr marL="539496" indent="-457200"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</a:rPr>
              <a:t>Райнеке</a:t>
            </a:r>
            <a:r>
              <a:rPr lang="ru-RU" sz="1600" dirty="0" smtClean="0">
                <a:solidFill>
                  <a:srgbClr val="0070C0"/>
                </a:solidFill>
              </a:rPr>
              <a:t> Ю.С. Игры на уроках немецкого языка в начальной школе. М., 2006</a:t>
            </a:r>
          </a:p>
          <a:p>
            <a:pPr marL="539496" indent="-457200">
              <a:buFont typeface="Wingdings 2"/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</a:rPr>
              <a:t>Стронин</a:t>
            </a:r>
            <a:r>
              <a:rPr lang="ru-RU" sz="1600" dirty="0" smtClean="0">
                <a:solidFill>
                  <a:srgbClr val="0070C0"/>
                </a:solidFill>
              </a:rPr>
              <a:t> М.Ф. Обучающие игры на уроке английского языка. М., 1981.</a:t>
            </a:r>
          </a:p>
          <a:p>
            <a:pPr marL="539496" indent="-457200">
              <a:buFont typeface="Wingdings 2"/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Федорова Г. Н. Игры на уроках английского языка. М., 2005.</a:t>
            </a:r>
          </a:p>
          <a:p>
            <a:pPr marL="539496" indent="-457200">
              <a:buNone/>
            </a:pP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Учитель\Рабочий стол\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301208"/>
            <a:ext cx="792088" cy="1368152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книг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534472"/>
            <a:ext cx="1008112" cy="1323528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книг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157192"/>
            <a:ext cx="844103" cy="1435000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игры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229200"/>
            <a:ext cx="936104" cy="1268760"/>
          </a:xfrm>
          <a:prstGeom prst="rect">
            <a:avLst/>
          </a:prstGeom>
          <a:noFill/>
        </p:spPr>
      </p:pic>
      <p:pic>
        <p:nvPicPr>
          <p:cNvPr id="1030" name="Picture 6" descr="C:\Documents and Settings\Учитель\Рабочий стол\книги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445224"/>
            <a:ext cx="1008112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836712"/>
            <a:ext cx="7406640" cy="1440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Главная цель: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1944216"/>
          </a:xfrm>
        </p:spPr>
        <p:txBody>
          <a:bodyPr>
            <a:normAutofit lnSpcReduction="10000"/>
          </a:bodyPr>
          <a:lstStyle/>
          <a:p>
            <a:pPr marL="0" algn="ctr"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личности ребенка, желающей и способной к участию в межкультурном общении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 (4)\DSCN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29000"/>
            <a:ext cx="3173438" cy="2952328"/>
          </a:xfrm>
          <a:prstGeom prst="rect">
            <a:avLst/>
          </a:prstGeom>
          <a:noFill/>
        </p:spPr>
      </p:pic>
      <p:pic>
        <p:nvPicPr>
          <p:cNvPr id="1027" name="Picture 3" descr="F:\Новая папка (4)\DSCN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173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Использование игровых приемов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Активизация познавательной деятельности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Активизация творческой деятельности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Развитие памяти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Развитие мышления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Преодолевает скуку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Закрепляет словарный запас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Обогащает язык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Развитие внимания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Классификация игр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496" indent="-457200" algn="ctr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по целям и задачам</a:t>
            </a:r>
          </a:p>
          <a:p>
            <a:pPr marL="539496" indent="-457200" algn="ctr">
              <a:buAutoNum type="arabicPeriod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539496" indent="-457200" algn="ctr">
              <a:buAutoNum type="arabicPeriod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539496" indent="-45720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r>
              <a:rPr lang="ru-RU" sz="2800" b="1" dirty="0" smtClean="0">
                <a:solidFill>
                  <a:srgbClr val="0070C0"/>
                </a:solidFill>
              </a:rPr>
              <a:t>Языковые                                            Речевые</a:t>
            </a:r>
          </a:p>
          <a:p>
            <a:pPr marL="539496" indent="-45720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фонетические                              обучение </a:t>
            </a:r>
            <a:r>
              <a:rPr lang="ru-RU" sz="2400" b="1" dirty="0" err="1" smtClean="0">
                <a:solidFill>
                  <a:srgbClr val="0070C0"/>
                </a:solidFill>
              </a:rPr>
              <a:t>аудированию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539496" indent="-45720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лексические                                  обучение чтению</a:t>
            </a:r>
          </a:p>
          <a:p>
            <a:pPr marL="539496" indent="-45720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грамматические                          обучение говорению</a:t>
            </a:r>
          </a:p>
          <a:p>
            <a:pPr marL="539496" indent="-45720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синтаксические                           обучение письму</a:t>
            </a:r>
          </a:p>
          <a:p>
            <a:pPr marL="539496" indent="-45720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стилистические</a:t>
            </a:r>
          </a:p>
          <a:p>
            <a:pPr marL="539496" indent="-457200" algn="ctr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92080" y="206084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27984" y="206084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Классификация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41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2. по форме поведения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предметные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сюжетные или ситуационные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игры – соревнования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интеллектуальные                              </a:t>
            </a:r>
          </a:p>
          <a:p>
            <a:pPr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7" name="Picture 5" descr="F:\Новая папка (4)\DSCN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446449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Классификация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3. по игровой среде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 предметами/ без предметов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настольно- комнатные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Компьютерные  и с ТСО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F:\Новая папка (4)\DSCN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1008"/>
            <a:ext cx="489654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Игры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на уроках иностранного языка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F:\Новая папка (4)\DSCN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3641998" cy="2808312"/>
          </a:xfrm>
          <a:prstGeom prst="rect">
            <a:avLst/>
          </a:prstGeom>
          <a:noFill/>
        </p:spPr>
      </p:pic>
      <p:pic>
        <p:nvPicPr>
          <p:cNvPr id="2050" name="Picture 2" descr="C:\Documents and Settings\Учитель\Рабочий стол\фото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499588" cy="2592288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фот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653136"/>
            <a:ext cx="2736304" cy="194421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Фонетические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Отработка произношения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Формирование навыков фонетического слуха</a:t>
            </a:r>
          </a:p>
          <a:p>
            <a:pPr marL="539496" indent="-457200"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</a:rPr>
              <a:t>«Долгий – краткий звук»</a:t>
            </a:r>
          </a:p>
          <a:p>
            <a:pPr marL="539496" indent="-45720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Учитель произносит слова, в которых есть долгий и краткий гласный . Если ученики слышат долгий гласный, они хлопают в ладоши 2 раза, если слышат краткий, то хлопают 2 раз.</a:t>
            </a:r>
          </a:p>
          <a:p>
            <a:pPr marL="539496" indent="-45720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2. Ученики делятся на 2 команды. Им раздаются красные и зеленые сигнальные карточки. Если ребята слышат в слове долгий гласный, они поднимают красную карточку, если краткий- зеленую.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8964488" y="6021288"/>
            <a:ext cx="179512" cy="166787"/>
          </a:xfrm>
        </p:spPr>
        <p:txBody>
          <a:bodyPr>
            <a:normAutofit fontScale="25000" lnSpcReduction="20000"/>
          </a:bodyPr>
          <a:lstStyle/>
          <a:p>
            <a:pPr marL="596646" indent="-514350"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ии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Лексические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41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Тренировать учащихся в употреблении лексики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Развивать словарный запас учащихся</a:t>
            </a:r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8676456" y="6021288"/>
            <a:ext cx="467544" cy="166787"/>
          </a:xfrm>
        </p:spPr>
        <p:txBody>
          <a:bodyPr>
            <a:normAutofit fontScale="25000" lnSpcReduction="20000"/>
          </a:bodyPr>
          <a:lstStyle/>
          <a:p>
            <a:pPr marL="596646" indent="-514350" algn="just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F:\Новая папка (4)\DSCN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3312368" cy="2520280"/>
          </a:xfrm>
          <a:prstGeom prst="rect">
            <a:avLst/>
          </a:prstGeom>
          <a:noFill/>
        </p:spPr>
      </p:pic>
      <p:pic>
        <p:nvPicPr>
          <p:cNvPr id="2052" name="Picture 4" descr="F:\Новая папка (4)\DSCN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29523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849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«Без игры нет и не может быть полноценного умственного развития. Игра – это искра, зажигающая огонек пытливости и любознательности»                                      Сухомлинский В.А. </vt:lpstr>
      <vt:lpstr>Главная цель:</vt:lpstr>
      <vt:lpstr>Использование игровых приемов</vt:lpstr>
      <vt:lpstr>Классификация игр</vt:lpstr>
      <vt:lpstr>Классификация игр</vt:lpstr>
      <vt:lpstr>Классификация игр</vt:lpstr>
      <vt:lpstr>Игры  на уроках иностранного языка</vt:lpstr>
      <vt:lpstr>Фонетические игры</vt:lpstr>
      <vt:lpstr>Лексические игры</vt:lpstr>
      <vt:lpstr>Лексические игры</vt:lpstr>
      <vt:lpstr>Лексические игры</vt:lpstr>
      <vt:lpstr>Лексические игры</vt:lpstr>
      <vt:lpstr>Грамматические игры</vt:lpstr>
      <vt:lpstr>Грамматические игры</vt:lpstr>
      <vt:lpstr>Речевые игры</vt:lpstr>
      <vt:lpstr>Речевые игры</vt:lpstr>
      <vt:lpstr>Вывод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Секретарь</cp:lastModifiedBy>
  <cp:revision>36</cp:revision>
  <dcterms:modified xsi:type="dcterms:W3CDTF">2015-09-30T09:56:12Z</dcterms:modified>
</cp:coreProperties>
</file>