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77" r:id="rId14"/>
    <p:sldId id="267" r:id="rId15"/>
    <p:sldId id="268" r:id="rId16"/>
    <p:sldId id="269" r:id="rId17"/>
    <p:sldId id="271" r:id="rId18"/>
    <p:sldId id="278" r:id="rId19"/>
    <p:sldId id="270" r:id="rId20"/>
    <p:sldId id="272" r:id="rId21"/>
    <p:sldId id="273" r:id="rId22"/>
    <p:sldId id="274" r:id="rId23"/>
    <p:sldId id="281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BB2D01"/>
    <a:srgbClr val="FEEF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9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Relationship Id="rId6" Type="http://schemas.microsoft.com/office/2006/relationships/legacyDiagramText" Target="legacyDiagramText12.bin"/><Relationship Id="rId5" Type="http://schemas.microsoft.com/office/2006/relationships/legacyDiagramText" Target="legacyDiagramText11.bin"/><Relationship Id="rId4" Type="http://schemas.microsoft.com/office/2006/relationships/legacyDiagramText" Target="legacyDiagramText10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5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6" Type="http://schemas.microsoft.com/office/2006/relationships/legacyDiagramText" Target="legacyDiagramText18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6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86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0C296B-6BED-4CB0-9EE7-C5EB50C4DE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7385B-A089-4947-B9BC-1FEF4F8E67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DCCA96-3E3C-4E94-9124-9413D0B2BA1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F58F60-D5B1-4F5C-A370-9FCEA26C8C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F1A026-CC0F-422F-8A00-1CDB9DD863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EE755A-4DA6-4BA4-8850-07A51D068C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A59BB9-B666-464D-8648-1772F7D80B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AC10C3-CCED-45E4-9BE7-9EEF8DF4DE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BE2784-A7B3-4F89-B72B-3F6717F3F1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64AC82-99F3-43E3-9AD9-7312C33F6C6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4A8668-5D2B-405A-AEE8-499B2DBB01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B97050-296E-4CC3-B763-E5ABD2407A5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9D891C-6CD4-4BF1-BB91-460245461FA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ED07318-CAD7-4A3F-B71B-5DF661AAC1B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65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>
                <a:solidFill>
                  <a:srgbClr val="BB2D01"/>
                </a:solidFill>
                <a:latin typeface="Georgia" pitchFamily="18" charset="0"/>
              </a:rPr>
              <a:t>Конденсатор в цепи переменного тока.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СХЕМА ВКЛЮЧЕНИЯ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25538"/>
            <a:ext cx="3802062" cy="2882900"/>
          </a:xfrm>
          <a:noFill/>
          <a:ln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36433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BB2D01"/>
                </a:solidFill>
              </a:rPr>
              <a:t>Разрядка конденсатора.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052513"/>
            <a:ext cx="7488237" cy="5256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Зарядка конденсатора.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Магнитное поле возникает при наличии силы тока: </a:t>
            </a:r>
            <a:r>
              <a:rPr lang="en-US"/>
              <a:t>I= dq/dt</a:t>
            </a:r>
          </a:p>
          <a:p>
            <a:pPr>
              <a:lnSpc>
                <a:spcPct val="90000"/>
              </a:lnSpc>
            </a:pPr>
            <a:r>
              <a:rPr lang="ru-RU"/>
              <a:t>Напряжённость электрического поля внутри конденсатора: </a:t>
            </a:r>
            <a:r>
              <a:rPr lang="en-US" sz="4000"/>
              <a:t>E=</a:t>
            </a:r>
            <a:r>
              <a:rPr lang="el-GR" sz="4000"/>
              <a:t>σ</a:t>
            </a:r>
            <a:r>
              <a:rPr lang="en-US" sz="4000"/>
              <a:t>/</a:t>
            </a:r>
            <a:r>
              <a:rPr lang="el-GR" sz="40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=q/S</a:t>
            </a:r>
            <a:r>
              <a:rPr lang="el-GR" sz="36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sz="3600">
                <a:latin typeface="Times New Roman" pitchFamily="18" charset="0"/>
                <a:cs typeface="Times New Roman" pitchFamily="18" charset="0"/>
              </a:rPr>
              <a:t>ε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Тогда: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l-GR" sz="36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l-GR" sz="36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dE/dt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–ток смещения, возникающий при изменении с течением времени электрического поля.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l-GR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endParaRPr lang="ru-RU"/>
          </a:p>
        </p:txBody>
      </p: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135937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5400" b="1" i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Магнитоэлектрическая индукция -</a:t>
            </a:r>
            <a:r>
              <a:rPr lang="ru-RU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явление возникновения переменного магнитного поля в переменном электрическом поле.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00FF00"/>
                </a:solidFill>
              </a:rPr>
              <a:t>Зависимость напряжения на конденсаторе от времени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>
                <a:solidFill>
                  <a:schemeClr val="bg2"/>
                </a:solidFill>
              </a:rPr>
              <a:t>Цель: выяснить как зависит напряжение на конденсаторе от времени.</a:t>
            </a:r>
          </a:p>
          <a:p>
            <a:pPr>
              <a:buFont typeface="Wingdings" pitchFamily="2" charset="2"/>
              <a:buNone/>
            </a:pPr>
            <a:r>
              <a:rPr lang="ru-RU"/>
              <a:t>Посмотрите на графики зависимости и скажите, как изменяется напряжение на конденсаторе с течением времени при его зарядке и разрядке.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FF"/>
                </a:solidFill>
              </a:rPr>
              <a:t>Зарядка конденсатора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00FF00"/>
                </a:solidFill>
              </a:rPr>
              <a:t>Напряжение возрастает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FF"/>
                </a:solidFill>
              </a:rPr>
              <a:t>Разрядка конденсатора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b="1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</a:t>
            </a:r>
            <a:r>
              <a:rPr lang="ru-RU" sz="2400" b="1">
                <a:solidFill>
                  <a:srgbClr val="00FF00"/>
                </a:solidFill>
              </a:rPr>
              <a:t>Напряжение убывает</a:t>
            </a:r>
          </a:p>
        </p:txBody>
      </p:sp>
      <p:sp>
        <p:nvSpPr>
          <p:cNvPr id="5120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FF00"/>
                </a:solidFill>
              </a:rPr>
              <a:t>Постоянное напряжение.</a:t>
            </a:r>
          </a:p>
        </p:txBody>
      </p:sp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844675"/>
            <a:ext cx="31781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839913"/>
            <a:ext cx="2935288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  <p:bldP spid="512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ru-RU" sz="2400">
                <a:solidFill>
                  <a:srgbClr val="00FF00"/>
                </a:solidFill>
              </a:rPr>
              <a:t>Зарядка конденсатора импульсным напряжением</a:t>
            </a:r>
            <a:r>
              <a:rPr lang="ru-RU" sz="4000"/>
              <a:t>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FF00FF"/>
                </a:solidFill>
              </a:rPr>
              <a:t>Зависимость от времени напряжения повторяет кривые зарядки и разрядки при постоянном напряжении</a:t>
            </a:r>
            <a:r>
              <a:rPr lang="ru-RU" sz="2800" b="1">
                <a:solidFill>
                  <a:srgbClr val="FF00FF"/>
                </a:solidFill>
              </a:rPr>
              <a:t>.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770413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endParaRPr lang="ru-RU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71525"/>
            <a:ext cx="8208962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Время релаксации </a:t>
            </a:r>
            <a:r>
              <a:rPr lang="en-US" sz="4000"/>
              <a:t>R-C </a:t>
            </a:r>
            <a:r>
              <a:rPr lang="ru-RU" sz="4000"/>
              <a:t>цепи.</a:t>
            </a:r>
            <a:br>
              <a:rPr lang="ru-RU" sz="4000"/>
            </a:br>
            <a:r>
              <a:rPr lang="ru-RU" sz="2800"/>
              <a:t>Цель: выяснить, что такое время релаксации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chemeClr val="bg2"/>
                </a:solidFill>
              </a:rPr>
              <a:t>В отсутствии разности потенциалов суммарная внешняя ЭДС равна нулю: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        </a:t>
            </a:r>
            <a:r>
              <a:rPr lang="en-US" sz="8000" b="1">
                <a:solidFill>
                  <a:srgbClr val="BB2D01"/>
                </a:solidFill>
              </a:rPr>
              <a:t>UR+Uc=0</a:t>
            </a:r>
            <a:r>
              <a:rPr lang="ru-RU" sz="8000" b="1">
                <a:solidFill>
                  <a:srgbClr val="BB2D01"/>
                </a:solidFill>
              </a:rPr>
              <a:t> или    </a:t>
            </a:r>
            <a:r>
              <a:rPr lang="en-US" sz="8000" b="1">
                <a:solidFill>
                  <a:srgbClr val="BB2D01"/>
                </a:solidFill>
              </a:rPr>
              <a:t>IR+Uc=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628775"/>
            <a:ext cx="8218487" cy="4752975"/>
          </a:xfrm>
        </p:spPr>
        <p:txBody>
          <a:bodyPr/>
          <a:lstStyle/>
          <a:p>
            <a:r>
              <a:rPr lang="ru-RU" sz="7200">
                <a:solidFill>
                  <a:srgbClr val="BB2D01"/>
                </a:solidFill>
              </a:rPr>
              <a:t>выяснить роль конденсатора в цепи переменного тока.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4006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Цель: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chemeClr val="bg2"/>
                </a:solidFill>
              </a:rPr>
              <a:t>Так как</a:t>
            </a:r>
            <a:r>
              <a:rPr lang="ru-RU"/>
              <a:t>           </a:t>
            </a:r>
            <a:r>
              <a:rPr lang="en-US" sz="8000" b="1">
                <a:solidFill>
                  <a:srgbClr val="BB2D01"/>
                </a:solidFill>
              </a:rPr>
              <a:t>I=q′=CU′c</a:t>
            </a:r>
            <a:endParaRPr lang="ru-RU" sz="8000" b="1">
              <a:solidFill>
                <a:srgbClr val="BB2D01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chemeClr val="bg2"/>
                </a:solidFill>
              </a:rPr>
              <a:t>То изменение напряжения на конденсаторе в единицу времени </a:t>
            </a:r>
            <a:endParaRPr lang="en-US" sz="4000" b="1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8800" b="1">
                <a:solidFill>
                  <a:srgbClr val="BB2D01"/>
                </a:solidFill>
              </a:rPr>
              <a:t>U′c=(-Uc)/RC</a:t>
            </a:r>
            <a:endParaRPr lang="ru-RU" sz="8800" b="1">
              <a:solidFill>
                <a:srgbClr val="BB2D01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8800" b="1">
                <a:solidFill>
                  <a:srgbClr val="BB2D01"/>
                </a:solidFill>
              </a:rPr>
              <a:t>=(Uc)/</a:t>
            </a:r>
            <a:r>
              <a:rPr lang="el-GR" sz="8800" b="1">
                <a:solidFill>
                  <a:srgbClr val="BB2D01"/>
                </a:solidFill>
              </a:rPr>
              <a:t>τ</a:t>
            </a:r>
            <a:r>
              <a:rPr lang="en-US" sz="7200" b="1">
                <a:solidFill>
                  <a:srgbClr val="BB2D01"/>
                </a:solidFill>
              </a:rPr>
              <a:t>c</a:t>
            </a:r>
            <a:endParaRPr lang="ru-RU" sz="7200" b="1">
              <a:solidFill>
                <a:srgbClr val="BB2D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9600" b="1" dirty="0">
                <a:solidFill>
                  <a:srgbClr val="BB2D01"/>
                </a:solidFill>
              </a:rPr>
              <a:t>τ</a:t>
            </a:r>
            <a:r>
              <a:rPr lang="en-US" sz="8000" b="1" dirty="0">
                <a:solidFill>
                  <a:srgbClr val="BB2D01"/>
                </a:solidFill>
              </a:rPr>
              <a:t>c</a:t>
            </a:r>
            <a:r>
              <a:rPr lang="en-US" sz="9600" b="1" dirty="0">
                <a:solidFill>
                  <a:srgbClr val="BB2D01"/>
                </a:solidFill>
              </a:rPr>
              <a:t>=RC</a:t>
            </a:r>
            <a:r>
              <a:rPr lang="ru-RU" sz="9600" b="1" dirty="0">
                <a:solidFill>
                  <a:srgbClr val="BB2D01"/>
                </a:solidFill>
              </a:rPr>
              <a:t>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8000" b="1" dirty="0">
                <a:solidFill>
                  <a:srgbClr val="00FF00"/>
                </a:solidFill>
              </a:rPr>
              <a:t>τ</a:t>
            </a:r>
            <a:r>
              <a:rPr lang="el-GR" sz="6000" b="1" dirty="0">
                <a:solidFill>
                  <a:srgbClr val="00FF00"/>
                </a:solidFill>
              </a:rPr>
              <a:t>c</a:t>
            </a:r>
            <a:r>
              <a:rPr lang="ru-RU" sz="6600" b="1" dirty="0">
                <a:solidFill>
                  <a:srgbClr val="00FF00"/>
                </a:solidFill>
              </a:rPr>
              <a:t>-время релаксации</a:t>
            </a:r>
            <a:r>
              <a:rPr lang="ru-RU" sz="8000" b="1" dirty="0">
                <a:solidFill>
                  <a:schemeClr val="bg2"/>
                </a:solidFill>
              </a:rPr>
              <a:t> </a:t>
            </a:r>
            <a:r>
              <a:rPr lang="ru-RU" sz="4800" b="1" dirty="0">
                <a:solidFill>
                  <a:schemeClr val="bg2"/>
                </a:solidFill>
              </a:rPr>
              <a:t>определяет время разрядки конденсатора</a:t>
            </a:r>
            <a:endParaRPr lang="el-GR" sz="4800" b="1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sz="8800" b="1" dirty="0">
                <a:solidFill>
                  <a:srgbClr val="FF00FF"/>
                </a:solidFill>
              </a:rPr>
              <a:t>τ</a:t>
            </a:r>
            <a:r>
              <a:rPr lang="ru-RU" sz="8800" b="1" dirty="0">
                <a:solidFill>
                  <a:srgbClr val="FF00FF"/>
                </a:solidFill>
              </a:rPr>
              <a:t> (</a:t>
            </a:r>
            <a:r>
              <a:rPr lang="ru-RU" sz="8800" b="1" dirty="0" err="1">
                <a:solidFill>
                  <a:srgbClr val="FF00FF"/>
                </a:solidFill>
              </a:rPr>
              <a:t>тау</a:t>
            </a:r>
            <a:r>
              <a:rPr lang="ru-RU" sz="8800" b="1" dirty="0">
                <a:solidFill>
                  <a:srgbClr val="FF00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ru-RU" sz="8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Емкостное сопротивление</a:t>
            </a:r>
            <a:br>
              <a:rPr lang="ru-RU" sz="4000"/>
            </a:br>
            <a:r>
              <a:rPr lang="ru-RU" sz="2800"/>
              <a:t>Цель: выяснить физический смысл емкостного сопротивления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>
                <a:solidFill>
                  <a:srgbClr val="BB2D01"/>
                </a:solidFill>
              </a:rPr>
              <a:t>Переменное напряжение на обкладках конденсатора: </a:t>
            </a:r>
            <a:r>
              <a:rPr lang="en-US" sz="3600" b="1">
                <a:solidFill>
                  <a:srgbClr val="00FF00"/>
                </a:solidFill>
              </a:rPr>
              <a:t>u=Umcos</a:t>
            </a:r>
            <a:r>
              <a:rPr lang="el-GR" sz="3600" b="1">
                <a:solidFill>
                  <a:srgbClr val="00FF00"/>
                </a:solidFill>
              </a:rPr>
              <a:t>ω</a:t>
            </a:r>
            <a:r>
              <a:rPr lang="en-US" sz="3600" b="1">
                <a:solidFill>
                  <a:srgbClr val="00FF00"/>
                </a:solidFill>
              </a:rPr>
              <a:t>t</a:t>
            </a:r>
            <a:endParaRPr lang="ru-RU" sz="3600" b="1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3600" b="1">
                <a:solidFill>
                  <a:srgbClr val="BB2D01"/>
                </a:solidFill>
              </a:rPr>
              <a:t>Заряд изменяется по закону:</a:t>
            </a:r>
            <a:endParaRPr lang="en-US" sz="3600" b="1">
              <a:solidFill>
                <a:srgbClr val="BB2D0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00FF00"/>
                </a:solidFill>
              </a:rPr>
              <a:t>q=Cu=CUmcos</a:t>
            </a:r>
            <a:r>
              <a:rPr lang="el-GR" sz="3600" b="1">
                <a:solidFill>
                  <a:srgbClr val="00FF00"/>
                </a:solidFill>
              </a:rPr>
              <a:t>ω</a:t>
            </a:r>
            <a:r>
              <a:rPr lang="en-US" sz="3600" b="1">
                <a:solidFill>
                  <a:srgbClr val="00FF00"/>
                </a:solidFill>
              </a:rPr>
              <a:t>t</a:t>
            </a:r>
            <a:r>
              <a:rPr lang="ru-RU" sz="3600" b="1">
                <a:solidFill>
                  <a:srgbClr val="BB2D01"/>
                </a:solidFill>
              </a:rPr>
              <a:t>, следовательно</a:t>
            </a:r>
            <a:endParaRPr lang="en-US" sz="3600" b="1">
              <a:solidFill>
                <a:srgbClr val="BB2D0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00FF00"/>
                </a:solidFill>
              </a:rPr>
              <a:t>i=dq/qt=-Imsin</a:t>
            </a:r>
            <a:r>
              <a:rPr lang="el-GR" sz="3600" b="1">
                <a:solidFill>
                  <a:srgbClr val="00FF00"/>
                </a:solidFill>
              </a:rPr>
              <a:t>ω</a:t>
            </a:r>
            <a:r>
              <a:rPr lang="en-US" sz="3600" b="1">
                <a:solidFill>
                  <a:srgbClr val="00FF00"/>
                </a:solidFill>
              </a:rPr>
              <a:t>t</a:t>
            </a:r>
          </a:p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00FF00"/>
                </a:solidFill>
              </a:rPr>
              <a:t>Im= </a:t>
            </a:r>
            <a:r>
              <a:rPr lang="el-GR" sz="3600" b="1">
                <a:solidFill>
                  <a:srgbClr val="00FF00"/>
                </a:solidFill>
              </a:rPr>
              <a:t>ω</a:t>
            </a:r>
            <a:r>
              <a:rPr lang="en-US" sz="3600" b="1">
                <a:solidFill>
                  <a:srgbClr val="00FF00"/>
                </a:solidFill>
              </a:rPr>
              <a:t>CUm</a:t>
            </a:r>
            <a:r>
              <a:rPr lang="ru-RU" sz="3600" b="1">
                <a:solidFill>
                  <a:srgbClr val="BB2D01"/>
                </a:solidFill>
              </a:rPr>
              <a:t>- амплитуда силы тока</a:t>
            </a:r>
            <a:endParaRPr lang="en-US" sz="3600" b="1">
              <a:solidFill>
                <a:srgbClr val="BB2D0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600" b="1">
                <a:solidFill>
                  <a:srgbClr val="00FF00"/>
                </a:solidFill>
              </a:rPr>
              <a:t>p=iU=-0,5 ImUmsin</a:t>
            </a:r>
            <a:r>
              <a:rPr lang="el-GR" sz="3600" b="1">
                <a:solidFill>
                  <a:srgbClr val="00FF00"/>
                </a:solidFill>
              </a:rPr>
              <a:t>ω</a:t>
            </a:r>
            <a:r>
              <a:rPr lang="en-US" sz="3600" b="1">
                <a:solidFill>
                  <a:srgbClr val="00FF00"/>
                </a:solidFill>
              </a:rPr>
              <a:t>t</a:t>
            </a:r>
            <a:r>
              <a:rPr lang="ru-RU" sz="3600" b="1">
                <a:solidFill>
                  <a:srgbClr val="BB2D01"/>
                </a:solidFill>
              </a:rPr>
              <a:t> – мгновенная мощность.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BB2D01"/>
                </a:solidFill>
              </a:rPr>
              <a:t>Из графика  следует, что средняя мощность равна нулю. Элементы цепи, для которых средняя мощность  равна нулю обладают реактивным (емкостным сопротивлением) </a:t>
            </a:r>
            <a:r>
              <a:rPr lang="en-US" b="1">
                <a:solidFill>
                  <a:srgbClr val="00FF00"/>
                </a:solidFill>
              </a:rPr>
              <a:t>Xc=Um\Im=1\ </a:t>
            </a:r>
            <a:r>
              <a:rPr lang="el-GR" b="1">
                <a:solidFill>
                  <a:srgbClr val="00FF00"/>
                </a:solidFill>
              </a:rPr>
              <a:t>ω</a:t>
            </a:r>
            <a:r>
              <a:rPr lang="en-US" b="1">
                <a:solidFill>
                  <a:srgbClr val="00FF00"/>
                </a:solidFill>
              </a:rPr>
              <a:t>C</a:t>
            </a:r>
            <a:endParaRPr lang="ru-RU" b="1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BB2D01"/>
                </a:solidFill>
              </a:rPr>
              <a:t>Переменный ток можно рассматривать, как предельный случай постоянного тока, для которого </a:t>
            </a:r>
            <a:r>
              <a:rPr lang="el-GR" b="1">
                <a:solidFill>
                  <a:srgbClr val="00FF00"/>
                </a:solidFill>
              </a:rPr>
              <a:t>ω</a:t>
            </a:r>
            <a:r>
              <a:rPr lang="ru-RU" b="1">
                <a:solidFill>
                  <a:srgbClr val="00FF00"/>
                </a:solidFill>
              </a:rPr>
              <a:t>       0, </a:t>
            </a:r>
            <a:r>
              <a:rPr lang="en-US" b="1">
                <a:solidFill>
                  <a:srgbClr val="00FF00"/>
                </a:solidFill>
              </a:rPr>
              <a:t>Xc</a:t>
            </a:r>
            <a:r>
              <a:rPr lang="ru-RU" b="1">
                <a:solidFill>
                  <a:srgbClr val="00FF00"/>
                </a:solidFill>
              </a:rPr>
              <a:t>       ∞  </a:t>
            </a:r>
            <a:endParaRPr lang="el-GR" b="1">
              <a:solidFill>
                <a:srgbClr val="00FF00"/>
              </a:solidFill>
            </a:endParaRPr>
          </a:p>
          <a:p>
            <a:endParaRPr lang="ru-RU">
              <a:solidFill>
                <a:srgbClr val="00FF00"/>
              </a:solidFill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5292725" y="53736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3708400" y="5445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4518" name="Picture 6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74638"/>
            <a:ext cx="5688013" cy="1414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solidFill>
                  <a:srgbClr val="00FF00"/>
                </a:solidFill>
              </a:rPr>
              <a:t>Обобщение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/>
              <a:t>Цель: обобщить полученные знания.</a:t>
            </a:r>
          </a:p>
          <a:p>
            <a:pPr algn="ctr">
              <a:buFont typeface="Wingdings" pitchFamily="2" charset="2"/>
              <a:buNone/>
            </a:pPr>
            <a:r>
              <a:rPr lang="ru-RU" sz="4000" b="1">
                <a:solidFill>
                  <a:srgbClr val="FF00FF"/>
                </a:solidFill>
              </a:rPr>
              <a:t>Вернёмся  к </a:t>
            </a:r>
            <a:r>
              <a:rPr lang="ru-RU" sz="4000" b="1">
                <a:solidFill>
                  <a:srgbClr val="FF00FF"/>
                </a:solidFill>
                <a:hlinkClick r:id="rId2" action="ppaction://hlinksldjump"/>
              </a:rPr>
              <a:t>задачам</a:t>
            </a:r>
            <a:r>
              <a:rPr lang="ru-RU" sz="4000" b="1">
                <a:solidFill>
                  <a:srgbClr val="FF00FF"/>
                </a:solidFill>
              </a:rPr>
              <a:t> нашего урока. Все ли задачи решены. Что было непонятно? Какой момент  урока показался вам сложным?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/>
              <a:t>Решение задач.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Цель: научится применять полученные знания на практике.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Откройте страницу 149 учебника.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/>
              <a:t>Разберем задачи.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b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/>
              <a:t>Домашнее  задание: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/>
              <a:t>п 40, задачи 3,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rgbClr val="00FF00"/>
                </a:solidFill>
              </a:rPr>
              <a:t>Выяснить, в каких случаях, в цепи, содержащей конденсатор протекает электрический ток;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FF00"/>
                </a:solidFill>
              </a:rPr>
              <a:t>Показать зависимость напряжения на конденсаторе от времени;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FF00"/>
                </a:solidFill>
              </a:rPr>
              <a:t>Выяснить, что такое  время релаксации,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FF00"/>
                </a:solidFill>
              </a:rPr>
              <a:t>Дать физический смысл понятия емкостного сопротивления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rgbClr val="00FF00"/>
                </a:solidFill>
              </a:rPr>
              <a:t>Научиться применять полученные знания при </a:t>
            </a:r>
            <a:r>
              <a:rPr lang="ru-RU" b="1">
                <a:solidFill>
                  <a:srgbClr val="00FF00"/>
                </a:solidFill>
                <a:hlinkClick r:id="rId2" action="ppaction://hlinksldjump"/>
              </a:rPr>
              <a:t>решении задач</a:t>
            </a:r>
            <a:endParaRPr lang="ru-RU" b="1">
              <a:solidFill>
                <a:srgbClr val="00FF00"/>
              </a:solidFill>
            </a:endParaRPr>
          </a:p>
        </p:txBody>
      </p:sp>
      <p:sp>
        <p:nvSpPr>
          <p:cNvPr id="30724" name="WordArt 4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9055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ru-RU" sz="3200"/>
              <a:t/>
            </a:r>
            <a:br>
              <a:rPr lang="ru-RU" sz="3200"/>
            </a:br>
            <a:r>
              <a:rPr lang="ru-RU" sz="3200"/>
              <a:t>Проверка домашнего задания</a:t>
            </a:r>
            <a:r>
              <a:rPr lang="ru-RU" sz="4000"/>
              <a:t>:</a:t>
            </a:r>
            <a:br>
              <a:rPr lang="ru-RU" sz="4000"/>
            </a:br>
            <a:r>
              <a:rPr lang="ru-RU" sz="4000"/>
              <a:t>Опрос:</a:t>
            </a:r>
            <a:br>
              <a:rPr lang="ru-RU" sz="4000"/>
            </a:br>
            <a:endParaRPr lang="ru-RU" sz="4000"/>
          </a:p>
        </p:txBody>
      </p:sp>
      <p:sp>
        <p:nvSpPr>
          <p:cNvPr id="31765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Объясните опыт Фарадея с катушками</a:t>
            </a:r>
          </a:p>
          <a:p>
            <a:pPr>
              <a:lnSpc>
                <a:spcPct val="90000"/>
              </a:lnSpc>
            </a:pPr>
            <a:r>
              <a:rPr lang="ru-RU" sz="2400" b="1"/>
              <a:t>Объясните опыт Фарадея  постоянным магнитом</a:t>
            </a:r>
          </a:p>
          <a:p>
            <a:pPr>
              <a:lnSpc>
                <a:spcPct val="90000"/>
              </a:lnSpc>
            </a:pPr>
            <a:r>
              <a:rPr lang="ru-RU" sz="2400" b="1"/>
              <a:t>Какое электрическое устройство называют трансформатором?</a:t>
            </a:r>
          </a:p>
          <a:p>
            <a:pPr>
              <a:lnSpc>
                <a:spcPct val="90000"/>
              </a:lnSpc>
            </a:pPr>
            <a:r>
              <a:rPr lang="ru-RU" sz="2400" b="1"/>
              <a:t>Какая обмотка трансформатора первичная , какая вторичная?</a:t>
            </a:r>
          </a:p>
          <a:p>
            <a:pPr>
              <a:lnSpc>
                <a:spcPct val="90000"/>
              </a:lnSpc>
            </a:pPr>
            <a:r>
              <a:rPr lang="ru-RU" sz="2400" b="1"/>
              <a:t>Расскажите, что такое коэффициент трансформации? Повышающий и понижающий трансформатор?</a:t>
            </a:r>
          </a:p>
          <a:p>
            <a:pPr>
              <a:lnSpc>
                <a:spcPct val="90000"/>
              </a:lnSpc>
            </a:pPr>
            <a:r>
              <a:rPr lang="ru-RU" sz="2400" b="1"/>
              <a:t>Приведите примеры использования электромагнитной индукции в современной технике.</a:t>
            </a:r>
          </a:p>
          <a:p>
            <a:pPr>
              <a:lnSpc>
                <a:spcPct val="90000"/>
              </a:lnSpc>
            </a:pP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00FF00"/>
                </a:solidFill>
              </a:rPr>
              <a:t>Ответьте на вопросы и продолжите предложения</a:t>
            </a:r>
          </a:p>
        </p:txBody>
      </p:sp>
      <p:graphicFrame>
        <p:nvGraphicFramePr>
          <p:cNvPr id="33798" name="Organization Chart 6"/>
          <p:cNvGraphicFramePr>
            <a:graphicFrameLocks/>
          </p:cNvGraphicFramePr>
          <p:nvPr>
            <p:ph type="dgm"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3379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Заполните схему:</a:t>
            </a:r>
          </a:p>
        </p:txBody>
      </p:sp>
      <p:graphicFrame>
        <p:nvGraphicFramePr>
          <p:cNvPr id="35846" name="Diagram 6"/>
          <p:cNvGraphicFramePr>
            <a:graphicFrameLocks/>
          </p:cNvGraphicFramePr>
          <p:nvPr>
            <p:ph type="dgm" idx="1"/>
          </p:nvPr>
        </p:nvGraphicFramePr>
        <p:xfrm>
          <a:off x="1187450" y="981075"/>
          <a:ext cx="7416800" cy="5876925"/>
        </p:xfrm>
        <a:graphic>
          <a:graphicData uri="http://schemas.openxmlformats.org/drawingml/2006/compatibility">
            <com:legacyDrawing xmlns:com="http://schemas.openxmlformats.org/drawingml/2006/compatibility" spid="_x0000_s3584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>
                <a:solidFill>
                  <a:schemeClr val="accent2"/>
                </a:solidFill>
              </a:rPr>
              <a:t>Заполните сравнительную таблицу ответив на вопрос: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Будет ли течь ток в цепи?</a:t>
            </a:r>
          </a:p>
        </p:txBody>
      </p:sp>
      <p:graphicFrame>
        <p:nvGraphicFramePr>
          <p:cNvPr id="38004" name="Group 116"/>
          <p:cNvGraphicFramePr>
            <a:graphicFrameLocks noGrp="1"/>
          </p:cNvGraphicFramePr>
          <p:nvPr>
            <p:ph type="tbl" idx="1"/>
          </p:nvPr>
        </p:nvGraphicFramePr>
        <p:xfrm>
          <a:off x="468313" y="1557338"/>
          <a:ext cx="8424862" cy="4327526"/>
        </p:xfrm>
        <a:graphic>
          <a:graphicData uri="http://schemas.openxmlformats.org/drawingml/2006/table">
            <a:tbl>
              <a:tblPr/>
              <a:tblGrid>
                <a:gridCol w="2808287"/>
                <a:gridCol w="2808288"/>
                <a:gridCol w="2808287"/>
              </a:tblGrid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Опыт Фарадея с катушками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Опыт Фарадея с магнитом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Замыкание цепи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Размыкание цепи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Вдвигание катушки или магнита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Выдвигание катушки или магнита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Магнит покоится в катушке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1" name="Organization Chart 5"/>
          <p:cNvGraphicFramePr>
            <a:graphicFrameLocks/>
          </p:cNvGraphicFramePr>
          <p:nvPr>
            <p:ph idx="1"/>
          </p:nvPr>
        </p:nvGraphicFramePr>
        <p:xfrm>
          <a:off x="457200" y="549275"/>
          <a:ext cx="8229600" cy="5576888"/>
        </p:xfrm>
        <a:graphic>
          <a:graphicData uri="http://schemas.openxmlformats.org/drawingml/2006/compatibility">
            <com:legacyDrawing xmlns:com="http://schemas.openxmlformats.org/drawingml/2006/compatibility" spid="_x0000_s3994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/>
              <a:t>Протекание электрического тока в цепи, содержащей конденсатор.</a:t>
            </a:r>
            <a:br>
              <a:rPr lang="ru-RU" sz="2800"/>
            </a:br>
            <a:endParaRPr lang="ru-RU" sz="2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/>
              <a:t>Цель: Выяснить, в каких случаях, в цепи, содержащей конденсатор     протекает электрический ток.</a:t>
            </a:r>
          </a:p>
          <a:p>
            <a:pPr algn="ctr">
              <a:buFont typeface="Wingdings" pitchFamily="2" charset="2"/>
              <a:buNone/>
            </a:pPr>
            <a:r>
              <a:rPr lang="ru-RU" b="1">
                <a:solidFill>
                  <a:srgbClr val="BB2D01"/>
                </a:solidFill>
              </a:rPr>
              <a:t>КОНДЕНСАТОР</a:t>
            </a:r>
            <a:r>
              <a:rPr lang="ru-RU" b="1"/>
              <a:t> </a:t>
            </a:r>
            <a:r>
              <a:rPr lang="ru-RU" sz="4000" b="1">
                <a:solidFill>
                  <a:srgbClr val="BB2D01"/>
                </a:solidFill>
              </a:rPr>
              <a:t>электрический</a:t>
            </a:r>
          </a:p>
          <a:p>
            <a:pPr algn="ctr">
              <a:buFont typeface="Wingdings" pitchFamily="2" charset="2"/>
              <a:buNone/>
            </a:pPr>
            <a:r>
              <a:rPr lang="ru-RU" sz="2000" b="1"/>
              <a:t> </a:t>
            </a:r>
            <a:r>
              <a:rPr lang="ru-RU" sz="2800" b="1"/>
              <a:t>система из двух или более подвижных или неподвижных электродов (обкладок), разделенных диэлектриком (бумагой, слюдой, воздухом и др.). Обладает способностью накапливать электрические заряды. Применяется в радиотехнике, электронике, электротехнике и т. д. в качестве элемента с сосредоточенной электрической емкостью</a:t>
            </a:r>
            <a:r>
              <a:rPr lang="ru-RU" sz="2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239</TotalTime>
  <Words>647</Words>
  <Application>Microsoft Office PowerPoint</Application>
  <PresentationFormat>Экран (4:3)</PresentationFormat>
  <Paragraphs>150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Garamond</vt:lpstr>
      <vt:lpstr>Times New Roman</vt:lpstr>
      <vt:lpstr>Wingdings</vt:lpstr>
      <vt:lpstr>Georgia</vt:lpstr>
      <vt:lpstr>Течение</vt:lpstr>
      <vt:lpstr>Конденсатор в цепи переменного тока.</vt:lpstr>
      <vt:lpstr>выяснить роль конденсатора в цепи переменного тока.</vt:lpstr>
      <vt:lpstr>Слайд 3</vt:lpstr>
      <vt:lpstr> Проверка домашнего задания: Опрос: </vt:lpstr>
      <vt:lpstr>Ответьте на вопросы и продолжите предложения</vt:lpstr>
      <vt:lpstr>Заполните схему:</vt:lpstr>
      <vt:lpstr>Заполните сравнительную таблицу ответив на вопрос: Будет ли течь ток в цепи?</vt:lpstr>
      <vt:lpstr>Слайд 8</vt:lpstr>
      <vt:lpstr>Протекание электрического тока в цепи, содержащей конденсатор. </vt:lpstr>
      <vt:lpstr>СХЕМА ВКЛЮЧЕНИЯ</vt:lpstr>
      <vt:lpstr>Разрядка конденсатора.</vt:lpstr>
      <vt:lpstr>Зарядка конденсатора.</vt:lpstr>
      <vt:lpstr>Слайд 13</vt:lpstr>
      <vt:lpstr>Слайд 14</vt:lpstr>
      <vt:lpstr>Зависимость напряжения на конденсаторе от времени</vt:lpstr>
      <vt:lpstr>Постоянное напряжение.</vt:lpstr>
      <vt:lpstr>Зарядка конденсатора импульсным напряжением.</vt:lpstr>
      <vt:lpstr>Слайд 18</vt:lpstr>
      <vt:lpstr>Время релаксации R-C цепи. Цель: выяснить, что такое время релаксации</vt:lpstr>
      <vt:lpstr>Слайд 20</vt:lpstr>
      <vt:lpstr>Слайд 21</vt:lpstr>
      <vt:lpstr>Емкостное сопротивление Цель: выяснить физический смысл емкостного сопротивления</vt:lpstr>
      <vt:lpstr>Слайд 23</vt:lpstr>
      <vt:lpstr>Обобщение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Резистор, конденсатор, катушка индуктивности в цепи переменного тока</dc:title>
  <dc:creator>пва</dc:creator>
  <cp:lastModifiedBy>АЛВ</cp:lastModifiedBy>
  <cp:revision>12</cp:revision>
  <dcterms:created xsi:type="dcterms:W3CDTF">2006-11-16T17:54:44Z</dcterms:created>
  <dcterms:modified xsi:type="dcterms:W3CDTF">2015-09-28T11:00:26Z</dcterms:modified>
</cp:coreProperties>
</file>