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7" r:id="rId7"/>
    <p:sldId id="259" r:id="rId8"/>
    <p:sldId id="264" r:id="rId9"/>
    <p:sldId id="263" r:id="rId10"/>
    <p:sldId id="262" r:id="rId11"/>
    <p:sldId id="261" r:id="rId12"/>
    <p:sldId id="270" r:id="rId13"/>
    <p:sldId id="25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8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1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2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7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73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1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10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24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76A09F"/>
            </a:gs>
            <a:gs pos="0">
              <a:srgbClr val="005426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8622-BC42-4929-A1F4-0B2782576C2C}" type="datetimeFigureOut">
              <a:rPr lang="ru-RU" smtClean="0"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1295-C4D3-4832-BBEF-CF137CBE35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Франция</a:t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первой половине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XIX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века</a:t>
            </a:r>
          </a:p>
        </p:txBody>
      </p:sp>
    </p:spTree>
    <p:extLst>
      <p:ext uri="{BB962C8B-B14F-4D97-AF65-F5344CB8AC3E}">
        <p14:creationId xmlns:p14="http://schemas.microsoft.com/office/powerpoint/2010/main" val="11408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Рабочих Франции упрекали, что они склонны к бунтам, к неповиновению. Как может вести себя человек в подобных условиях? Как они могли изменить условия своего существования?</a:t>
            </a:r>
          </a:p>
        </p:txBody>
      </p:sp>
    </p:spTree>
    <p:extLst>
      <p:ext uri="{BB962C8B-B14F-4D97-AF65-F5344CB8AC3E}">
        <p14:creationId xmlns:p14="http://schemas.microsoft.com/office/powerpoint/2010/main" val="1979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1831 и 1834 год – восстания в Лионе</a:t>
            </a:r>
            <a:endParaRPr lang="ru-RU" sz="4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44" y="1196752"/>
            <a:ext cx="9192234" cy="5661248"/>
          </a:xfrm>
        </p:spPr>
      </p:pic>
    </p:spTree>
    <p:extLst>
      <p:ext uri="{BB962C8B-B14F-4D97-AF65-F5344CB8AC3E}">
        <p14:creationId xmlns:p14="http://schemas.microsoft.com/office/powerpoint/2010/main" val="34532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58886"/>
            <a:ext cx="6555578" cy="3370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одной из листовок во время апрельского восстания 1834 года писалось: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80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98" y="69269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«Дело, за которое мы боремся, есть дело всего человечества, счастья нашей родины, обеспечения будущего…. Мы люди, мы должны потребовать для себя пользования естественными правами, без них жизнь делается бледной и горькой. Нам отказали в этих правах.  Значит, мы вправе бороться, чтобы их получить. Мы республиканцы… Нам не приходиться выбирать между рабством и свободой. Да здравствует свобода!  Проклятие тиранам!».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658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-1"/>
            <a:ext cx="3707904" cy="481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"/>
            <a:ext cx="5436096" cy="689297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32" y="4221088"/>
            <a:ext cx="375383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6858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Талейран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период Реставрации сказал о  Бурбонах: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Они ничего не забыли и ничему не научились  (в изгнании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)».</a:t>
            </a:r>
            <a:b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Какие действия в период Реставрации подтверждают эти слова?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"/>
            <a:ext cx="5148064" cy="6823777"/>
          </a:xfrm>
        </p:spPr>
      </p:pic>
    </p:spTree>
    <p:extLst>
      <p:ext uri="{BB962C8B-B14F-4D97-AF65-F5344CB8AC3E}">
        <p14:creationId xmlns:p14="http://schemas.microsoft.com/office/powerpoint/2010/main" val="18999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План урока: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28800"/>
            <a:ext cx="5112568" cy="2736304"/>
          </a:xfrm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FF0000"/>
                </a:solidFill>
                <a:latin typeface="Segoe Script" pitchFamily="34" charset="0"/>
              </a:rPr>
              <a:t>Промышленная революция</a:t>
            </a:r>
          </a:p>
          <a:p>
            <a:pPr lvl="0"/>
            <a:r>
              <a:rPr lang="ru-RU" sz="3000" b="1" dirty="0">
                <a:solidFill>
                  <a:srgbClr val="FF0000"/>
                </a:solidFill>
                <a:latin typeface="Segoe Script" pitchFamily="34" charset="0"/>
              </a:rPr>
              <a:t>Буржуазная монархия</a:t>
            </a:r>
          </a:p>
          <a:p>
            <a:pPr lvl="0"/>
            <a:r>
              <a:rPr lang="ru-RU" sz="3000" b="1" dirty="0">
                <a:solidFill>
                  <a:srgbClr val="FF0000"/>
                </a:solidFill>
                <a:latin typeface="Segoe Script" pitchFamily="34" charset="0"/>
              </a:rPr>
              <a:t>Июльская революция 1830 года</a:t>
            </a:r>
          </a:p>
          <a:p>
            <a:r>
              <a:rPr lang="ru-RU" sz="3000" b="1" dirty="0">
                <a:solidFill>
                  <a:srgbClr val="FF0000"/>
                </a:solidFill>
                <a:latin typeface="Segoe Script" pitchFamily="34" charset="0"/>
              </a:rPr>
              <a:t>Кризис июльской монархии</a:t>
            </a:r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" y="0"/>
            <a:ext cx="9165600" cy="68699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288000" cy="1080000"/>
          </a:xfrm>
        </p:spPr>
        <p:txBody>
          <a:bodyPr>
            <a:noAutofit/>
          </a:bodyPr>
          <a:lstStyle/>
          <a:p>
            <a:pPr algn="l"/>
            <a:r>
              <a:rPr lang="ru-R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Промышленный</a:t>
            </a:r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переворот - это …</a:t>
            </a:r>
            <a:endParaRPr lang="ru-RU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829" y="1946605"/>
            <a:ext cx="907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переход </a:t>
            </a:r>
            <a:r>
              <a:rPr lang="ru-R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от ручного труда к машинному, от мануфактур к </a:t>
            </a:r>
            <a:r>
              <a:rPr lang="ru-R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фабрикам.</a:t>
            </a:r>
            <a:endParaRPr lang="ru-R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73" y="306861"/>
            <a:ext cx="8634707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Людовик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XVIII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(1814 – 1824)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" y="1669449"/>
            <a:ext cx="4795569" cy="51689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9" y="2521305"/>
            <a:ext cx="2856321" cy="346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37" y="1628800"/>
            <a:ext cx="4283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Book Antiqua" pitchFamily="18" charset="0"/>
              </a:rPr>
              <a:t>- 1814 – принятие Хартии, согласно которой  законодательная власть короля стала ограничена двухпалатным </a:t>
            </a:r>
            <a:r>
              <a:rPr lang="ru-RU" sz="2500" b="1" dirty="0" smtClean="0">
                <a:latin typeface="Book Antiqua" pitchFamily="18" charset="0"/>
              </a:rPr>
              <a:t>парламентом</a:t>
            </a:r>
            <a:endParaRPr lang="ru-RU" sz="2500" b="1" dirty="0">
              <a:latin typeface="Book Antiqua" pitchFamily="18" charset="0"/>
            </a:endParaRPr>
          </a:p>
          <a:p>
            <a:endParaRPr lang="ru-RU" sz="2500" b="1" dirty="0" smtClean="0">
              <a:latin typeface="Book Antiqua" pitchFamily="18" charset="0"/>
            </a:endParaRPr>
          </a:p>
          <a:p>
            <a:r>
              <a:rPr lang="ru-RU" sz="2500" b="1" dirty="0" smtClean="0">
                <a:latin typeface="Book Antiqua" pitchFamily="18" charset="0"/>
              </a:rPr>
              <a:t>- </a:t>
            </a:r>
            <a:r>
              <a:rPr lang="ru-RU" sz="2500" b="1" dirty="0">
                <a:latin typeface="Book Antiqua" pitchFamily="18" charset="0"/>
              </a:rPr>
              <a:t>1818 – установление парламентом контроля над </a:t>
            </a:r>
            <a:r>
              <a:rPr lang="ru-RU" sz="2500" b="1" dirty="0" smtClean="0">
                <a:latin typeface="Book Antiqua" pitchFamily="18" charset="0"/>
              </a:rPr>
              <a:t>бюджетом</a:t>
            </a:r>
            <a:endParaRPr lang="ru-RU" sz="2500" b="1" dirty="0">
              <a:latin typeface="Book Antiqua" pitchFamily="18" charset="0"/>
            </a:endParaRPr>
          </a:p>
          <a:p>
            <a:endParaRPr lang="ru-RU" sz="2500" b="1" dirty="0" smtClean="0">
              <a:latin typeface="Book Antiqua" pitchFamily="18" charset="0"/>
            </a:endParaRPr>
          </a:p>
          <a:p>
            <a:r>
              <a:rPr lang="ru-RU" sz="2500" b="1" dirty="0" smtClean="0">
                <a:latin typeface="Book Antiqua" pitchFamily="18" charset="0"/>
              </a:rPr>
              <a:t>- </a:t>
            </a:r>
            <a:r>
              <a:rPr lang="ru-RU" sz="2500" b="1" dirty="0">
                <a:latin typeface="Book Antiqua" pitchFamily="18" charset="0"/>
              </a:rPr>
              <a:t>1819 – закон о </a:t>
            </a:r>
            <a:r>
              <a:rPr lang="ru-RU" sz="2500" b="1" dirty="0" smtClean="0">
                <a:latin typeface="Book Antiqua" pitchFamily="18" charset="0"/>
              </a:rPr>
              <a:t>печати</a:t>
            </a:r>
            <a:endParaRPr lang="ru-RU" sz="25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6855"/>
            <a:ext cx="8229600" cy="1260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Карикатура 1822 года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145"/>
            <a:ext cx="9144000" cy="58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" y="1669449"/>
            <a:ext cx="4717302" cy="51689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25721"/>
            <a:ext cx="2844357" cy="3456384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7773" y="306861"/>
            <a:ext cx="8634707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Карл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(1824 – 1830)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1556792"/>
            <a:ext cx="4283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Book Antiqua" pitchFamily="18" charset="0"/>
              </a:rPr>
              <a:t>- попытка возвращения старых порядков</a:t>
            </a:r>
          </a:p>
          <a:p>
            <a:r>
              <a:rPr lang="ru-RU" sz="2200" b="1" dirty="0">
                <a:latin typeface="Book Antiqua" pitchFamily="18" charset="0"/>
              </a:rPr>
              <a:t>-  репрессии по отношению к либералам</a:t>
            </a:r>
          </a:p>
          <a:p>
            <a:r>
              <a:rPr lang="ru-RU" sz="2200" b="1" dirty="0">
                <a:latin typeface="Book Antiqua" pitchFamily="18" charset="0"/>
              </a:rPr>
              <a:t>- усиление влияние церкви </a:t>
            </a:r>
            <a:r>
              <a:rPr lang="ru-RU" sz="2200" b="1" dirty="0" smtClean="0">
                <a:latin typeface="Book Antiqua" pitchFamily="18" charset="0"/>
              </a:rPr>
              <a:t>(передача </a:t>
            </a:r>
            <a:r>
              <a:rPr lang="ru-RU" sz="2200" b="1" dirty="0">
                <a:latin typeface="Book Antiqua" pitchFamily="18" charset="0"/>
              </a:rPr>
              <a:t>ей народного образования, закон о святотатстве и </a:t>
            </a:r>
            <a:r>
              <a:rPr lang="ru-RU" sz="2200" b="1" dirty="0" smtClean="0">
                <a:latin typeface="Book Antiqua" pitchFamily="18" charset="0"/>
              </a:rPr>
              <a:t>др.)</a:t>
            </a:r>
            <a:endParaRPr lang="ru-RU" sz="2200" b="1" dirty="0">
              <a:latin typeface="Book Antiqua" pitchFamily="18" charset="0"/>
            </a:endParaRPr>
          </a:p>
          <a:p>
            <a:r>
              <a:rPr lang="ru-RU" sz="2200" b="1" dirty="0">
                <a:latin typeface="Book Antiqua" pitchFamily="18" charset="0"/>
              </a:rPr>
              <a:t>- </a:t>
            </a:r>
            <a:r>
              <a:rPr lang="ru-RU" sz="2200" b="1" dirty="0" smtClean="0">
                <a:latin typeface="Book Antiqua" pitchFamily="18" charset="0"/>
              </a:rPr>
              <a:t>роспуск Национальной гвардии</a:t>
            </a:r>
            <a:endParaRPr lang="ru-RU" sz="2200" b="1" dirty="0">
              <a:latin typeface="Book Antiqua" pitchFamily="18" charset="0"/>
            </a:endParaRPr>
          </a:p>
          <a:p>
            <a:r>
              <a:rPr lang="ru-RU" sz="2200" b="1" dirty="0">
                <a:latin typeface="Book Antiqua" pitchFamily="18" charset="0"/>
              </a:rPr>
              <a:t>-  1830 –  фактический государственный переворот: роспуск законодательного собрания, изменения избирательного </a:t>
            </a:r>
            <a:r>
              <a:rPr lang="ru-RU" sz="2200" b="1" dirty="0" smtClean="0">
                <a:latin typeface="Book Antiqua" pitchFamily="18" charset="0"/>
              </a:rPr>
              <a:t>закона</a:t>
            </a:r>
            <a:endParaRPr lang="ru-RU" sz="2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26 – 29 июля </a:t>
            </a:r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1830</a:t>
            </a:r>
            <a:b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Революция </a:t>
            </a:r>
            <a:r>
              <a:rPr lang="ru-R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 </a:t>
            </a:r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Франции</a:t>
            </a:r>
            <a:endParaRPr lang="ru-RU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" y="1669449"/>
            <a:ext cx="4501278" cy="5168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" y="2525720"/>
            <a:ext cx="2659524" cy="34563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7773" y="306861"/>
            <a:ext cx="8634707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Луи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Филипп Орлеанский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(1830 – 1848)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7414" y="1723818"/>
            <a:ext cx="4572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Book Antiqua" pitchFamily="18" charset="0"/>
              </a:rPr>
              <a:t>- фактическая власть перешла в руки «финансовой аристократии»  (банкиры, владельцы угольных шахт и т.п.)</a:t>
            </a:r>
          </a:p>
          <a:p>
            <a:r>
              <a:rPr lang="ru-RU" sz="2100" b="1" dirty="0">
                <a:latin typeface="Book Antiqua" pitchFamily="18" charset="0"/>
              </a:rPr>
              <a:t>- бурное развитие промышленности (зарождение металлургии, строительство железных дорог и др.)</a:t>
            </a:r>
          </a:p>
          <a:p>
            <a:r>
              <a:rPr lang="ru-RU" sz="2100" b="1" dirty="0">
                <a:latin typeface="Book Antiqua" pitchFamily="18" charset="0"/>
              </a:rPr>
              <a:t> - </a:t>
            </a:r>
            <a:r>
              <a:rPr lang="ru-RU" sz="2100" b="1" dirty="0" smtClean="0">
                <a:latin typeface="Book Antiqua" pitchFamily="18" charset="0"/>
              </a:rPr>
              <a:t>1830 г. </a:t>
            </a:r>
            <a:r>
              <a:rPr lang="ru-RU" sz="2100" b="1" dirty="0">
                <a:latin typeface="Book Antiqua" pitchFamily="18" charset="0"/>
              </a:rPr>
              <a:t>– принятие конституции «Хартия 1830» (король правит по приглашению народа; выборы парламента; провозглашение демократических свобод; снижение возрастного и избирательного ценза</a:t>
            </a:r>
            <a:r>
              <a:rPr lang="ru-RU" sz="2100" b="1" dirty="0" smtClean="0">
                <a:latin typeface="Book Antiqua" pitchFamily="18" charset="0"/>
              </a:rPr>
              <a:t>)</a:t>
            </a:r>
            <a:endParaRPr lang="ru-RU" sz="2100" b="1" dirty="0">
              <a:latin typeface="Book Antiqua" pitchFamily="18" charset="0"/>
            </a:endParaRPr>
          </a:p>
          <a:p>
            <a:endParaRPr lang="ru-RU" sz="2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Статистические данные по департаменту Эр-и-Луар</a:t>
            </a:r>
            <a:endParaRPr lang="ru-RU" sz="4000" b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79860"/>
              </p:ext>
            </p:extLst>
          </p:nvPr>
        </p:nvGraphicFramePr>
        <p:xfrm>
          <a:off x="251520" y="1844824"/>
          <a:ext cx="8568952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136815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r>
                        <a:rPr lang="ru-RU" baseline="0" dirty="0" smtClean="0"/>
                        <a:t>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Данные</a:t>
                      </a:r>
                      <a:r>
                        <a:rPr lang="ru-RU" baseline="0" dirty="0" smtClean="0"/>
                        <a:t> за 1813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Данные за 1839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</a:t>
                      </a:r>
                      <a:r>
                        <a:rPr lang="ru-RU" baseline="0" dirty="0" smtClean="0"/>
                        <a:t> неимущих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17500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указано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… в т.ч.,</a:t>
                      </a:r>
                      <a:r>
                        <a:rPr lang="ru-RU" baseline="0" dirty="0" smtClean="0"/>
                        <a:t> занимавшихся нищенством  целый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2814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… в т.ч., нищенствовавших</a:t>
                      </a:r>
                      <a:r>
                        <a:rPr lang="ru-RU" baseline="0" dirty="0" smtClean="0"/>
                        <a:t> только в течение части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5817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Нищих,</a:t>
                      </a:r>
                      <a:r>
                        <a:rPr lang="ru-RU" baseline="0" dirty="0" smtClean="0"/>
                        <a:t> мужчин и женщин, неспособных работать по болезни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указано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2928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Нищенствующих детей обоего пола, моложе 15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5593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Нищенствующих взрослых,</a:t>
                      </a:r>
                      <a:r>
                        <a:rPr lang="ru-RU" baseline="0" dirty="0" smtClean="0"/>
                        <a:t> трудоспособных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3156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всех лиц из числа местных жителей, занимавшихся нищенством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11677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Пришлых нищих из других департаментов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указано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3335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r>
                        <a:rPr lang="ru-RU" baseline="0" dirty="0" smtClean="0"/>
                        <a:t> всех лиц, занимавшихся нищенством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8661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14000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452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Франция в первой половине  XIX века</vt:lpstr>
      <vt:lpstr>План урока:</vt:lpstr>
      <vt:lpstr>Промышленный переворот - это …</vt:lpstr>
      <vt:lpstr>Людовик XVIII (1814 – 1824)</vt:lpstr>
      <vt:lpstr>Карикатура 1822 года</vt:lpstr>
      <vt:lpstr>Карл X (1824 – 1830)</vt:lpstr>
      <vt:lpstr>26 – 29 июля 1830  Революция во Франции</vt:lpstr>
      <vt:lpstr>Луи Филипп Орлеанский (1830 – 1848)</vt:lpstr>
      <vt:lpstr>Статистические данные по департаменту Эр-и-Луар</vt:lpstr>
      <vt:lpstr>Рабочих Франции упрекали, что они склонны к бунтам, к неповиновению. Как может вести себя человек в подобных условиях? Как они могли изменить условия своего существования?</vt:lpstr>
      <vt:lpstr>1831 и 1834 год – восстания в Лионе</vt:lpstr>
      <vt:lpstr>В одной из листовок во время апрельского восстания 1834 года писалось: </vt:lpstr>
      <vt:lpstr>Презентация PowerPoint</vt:lpstr>
      <vt:lpstr> Талейран в период Реставрации сказал о  Бурбонах:  «Они ничего не забыли и ничему не научились  (в изгнании)».  Какие действия в период Реставрации подтверждают эти слова?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 в первой половине  XIX века</dc:title>
  <dc:creator>Acer</dc:creator>
  <cp:lastModifiedBy>Acer</cp:lastModifiedBy>
  <cp:revision>21</cp:revision>
  <dcterms:created xsi:type="dcterms:W3CDTF">2015-09-26T15:14:08Z</dcterms:created>
  <dcterms:modified xsi:type="dcterms:W3CDTF">2015-10-08T19:15:07Z</dcterms:modified>
</cp:coreProperties>
</file>