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70" r:id="rId2"/>
    <p:sldId id="262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FB6FB8-9BA0-4B13-88EA-702A22E99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3F76B-7EFB-4E7E-B337-258FBEC41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E4CAC3-80EC-43B9-92B1-337D9F79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868963-06AD-418E-B176-B963DABD8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176592-48B5-4B0B-9402-F7751BA4A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7A1EB-F676-4B21-92CB-9C24F8824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74FE-EE34-41E8-8934-D81009F6E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6D476-A3D0-43AA-B467-96257D04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2347C-D7A7-4014-A066-8D9974E8E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34999-D6E8-4C89-B5D0-F021EB6C4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259D4-5E0C-4BFB-BEB1-F6CAB5AE1E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6FA8E3-2101-4701-98C7-3001288F5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effectLst/>
                <a:latin typeface="+mj-lt"/>
              </a:rPr>
              <a:t>Тема урока:</a:t>
            </a:r>
          </a:p>
          <a:p>
            <a:pPr algn="ctr">
              <a:buNone/>
            </a:pPr>
            <a:r>
              <a:rPr lang="ru-RU" sz="4400" dirty="0" smtClean="0">
                <a:effectLst/>
                <a:latin typeface="+mj-lt"/>
              </a:rPr>
              <a:t>Алгоритмы и исполнители</a:t>
            </a:r>
            <a:endParaRPr lang="ru-RU" sz="4400" dirty="0"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Домашнее задание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dirty="0" smtClean="0"/>
              <a:t>Составить алгоритм поведения ученика в учебное время, используя все структуры одновременно 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b="1"/>
              <a:t>Алгоритм- четко организованное последовательное действие, приводящие к определенному результату.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33400"/>
            <a:ext cx="5867400" cy="5791200"/>
          </a:xfrm>
        </p:spPr>
        <p:txBody>
          <a:bodyPr/>
          <a:lstStyle/>
          <a:p>
            <a:r>
              <a:rPr lang="ru-RU" b="1" u="sng" dirty="0"/>
              <a:t>Исполнитель алгоритма</a:t>
            </a:r>
            <a:r>
              <a:rPr lang="ru-RU" b="1" dirty="0"/>
              <a:t> – </a:t>
            </a:r>
            <a:endParaRPr lang="en-US" b="1" dirty="0"/>
          </a:p>
          <a:p>
            <a:r>
              <a:rPr lang="ru-RU" b="1" dirty="0"/>
              <a:t> это некоторая</a:t>
            </a:r>
            <a:r>
              <a:rPr lang="en-US" b="1" dirty="0"/>
              <a:t> </a:t>
            </a:r>
            <a:r>
              <a:rPr lang="ru-RU" b="1" dirty="0"/>
              <a:t>абстрактная  или </a:t>
            </a:r>
          </a:p>
          <a:p>
            <a:r>
              <a:rPr lang="ru-RU" b="1" dirty="0"/>
              <a:t>реальная  система способная выполнять действие  предписываемые алгоритмом (техническое, биологическое или биотехническое).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r>
              <a:rPr lang="ru-RU" dirty="0"/>
              <a:t>Свойства алгоритмов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76962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u="sng" dirty="0"/>
              <a:t>Дискретность</a:t>
            </a:r>
            <a:r>
              <a:rPr lang="ru-RU" sz="2400" dirty="0"/>
              <a:t> (раздельность, прерывность) – алгоритм должен быть записан  в виде последовательности шагов или этапов. </a:t>
            </a:r>
            <a:endParaRPr lang="ru-RU" sz="2400" b="1" u="sng" dirty="0"/>
          </a:p>
          <a:p>
            <a:pPr>
              <a:lnSpc>
                <a:spcPct val="80000"/>
              </a:lnSpc>
            </a:pPr>
            <a:r>
              <a:rPr lang="ru-RU" sz="2400" b="1" u="sng" dirty="0"/>
              <a:t>Понятность</a:t>
            </a:r>
            <a:r>
              <a:rPr lang="ru-RU" sz="2400" dirty="0"/>
              <a:t> исполнитель алгоритма должен знать, как этот алгоритм выполнять.</a:t>
            </a:r>
            <a:endParaRPr lang="ru-RU" sz="2400" b="1" u="sng" dirty="0"/>
          </a:p>
          <a:p>
            <a:pPr>
              <a:lnSpc>
                <a:spcPct val="80000"/>
              </a:lnSpc>
            </a:pPr>
            <a:r>
              <a:rPr lang="ru-RU" sz="2400" b="1" u="sng" dirty="0"/>
              <a:t>Определенность</a:t>
            </a:r>
            <a:r>
              <a:rPr lang="ru-RU" sz="2400" dirty="0"/>
              <a:t> (детерминированность) каждое правило алгоритма должно быть четким, однозначным и не оставлять места для произвола. </a:t>
            </a:r>
            <a:r>
              <a:rPr lang="en-US" sz="2400" dirty="0"/>
              <a:t> </a:t>
            </a:r>
            <a:endParaRPr lang="ru-RU" sz="2400" b="1" u="sng" dirty="0"/>
          </a:p>
          <a:p>
            <a:pPr>
              <a:lnSpc>
                <a:spcPct val="80000"/>
              </a:lnSpc>
            </a:pPr>
            <a:r>
              <a:rPr lang="ru-RU" sz="2400" b="1" u="sng" dirty="0"/>
              <a:t>Результативность</a:t>
            </a:r>
            <a:r>
              <a:rPr lang="ru-RU" sz="2400" dirty="0"/>
              <a:t> (конечность ) алгоритм должен приводить к решению задачи  за конечное число шагов.</a:t>
            </a:r>
            <a:endParaRPr lang="ru-RU" sz="2400" b="1" u="sng" dirty="0"/>
          </a:p>
          <a:p>
            <a:pPr>
              <a:lnSpc>
                <a:spcPct val="80000"/>
              </a:lnSpc>
            </a:pPr>
            <a:r>
              <a:rPr lang="ru-RU" sz="2400" b="1" u="sng" dirty="0"/>
              <a:t>Массовость</a:t>
            </a:r>
            <a:r>
              <a:rPr lang="ru-RU" sz="2400" dirty="0"/>
              <a:t> это свойство показывает, что один и тот же алгоритм  можно использовать с разными  исходными данными.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Формы записи алгоритмов</a:t>
            </a:r>
            <a:r>
              <a:rPr lang="ru-RU" dirty="0"/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Словесный</a:t>
            </a:r>
            <a:r>
              <a:rPr lang="ru-RU" dirty="0"/>
              <a:t> представляет собой описание последовательных этапов обработки данных на естественном языке </a:t>
            </a:r>
            <a:endParaRPr lang="ru-RU" b="1" u="sng" dirty="0"/>
          </a:p>
          <a:p>
            <a:r>
              <a:rPr lang="ru-RU" b="1" u="sng" dirty="0"/>
              <a:t>Графический </a:t>
            </a:r>
            <a:r>
              <a:rPr lang="ru-RU" dirty="0"/>
              <a:t> - последовательность связанных между собой блоков каждый из которых соответствует выполнению одного или нескольких действий (блок-схема).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334000" y="609600"/>
            <a:ext cx="2357438" cy="917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2"/>
                </a:solidFill>
              </a:rPr>
              <a:t>Вычисление</a:t>
            </a: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685800" y="4495800"/>
            <a:ext cx="2357438" cy="917575"/>
          </a:xfrm>
          <a:prstGeom prst="parallelogram">
            <a:avLst>
              <a:gd name="adj" fmla="val 6423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2"/>
                </a:solidFill>
              </a:rPr>
              <a:t>Ввод</a:t>
            </a:r>
          </a:p>
          <a:p>
            <a:pPr algn="ctr"/>
            <a:r>
              <a:rPr lang="ru-RU" sz="3200" b="1" dirty="0">
                <a:solidFill>
                  <a:schemeClr val="bg2"/>
                </a:solidFill>
              </a:rPr>
              <a:t>вывод</a:t>
            </a:r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5410200" y="4572000"/>
            <a:ext cx="2357438" cy="917575"/>
          </a:xfrm>
          <a:prstGeom prst="hexagon">
            <a:avLst>
              <a:gd name="adj" fmla="val 64230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2"/>
                </a:solidFill>
              </a:rPr>
              <a:t>цикл</a:t>
            </a: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914400" y="609600"/>
            <a:ext cx="2357438" cy="91757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2"/>
                </a:solidFill>
              </a:rPr>
              <a:t>Начало</a:t>
            </a:r>
          </a:p>
          <a:p>
            <a:pPr algn="ctr"/>
            <a:r>
              <a:rPr lang="ru-RU" sz="3200" b="1">
                <a:solidFill>
                  <a:schemeClr val="bg2"/>
                </a:solidFill>
              </a:rPr>
              <a:t>конец</a:t>
            </a:r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2971800" y="2590800"/>
            <a:ext cx="2357438" cy="9906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2"/>
                </a:solidFill>
              </a:rPr>
              <a:t>условие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8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228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228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228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228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  <p:bldP spid="122885" grpId="0" animBg="1"/>
      <p:bldP spid="122886" grpId="0" animBg="1"/>
      <p:bldP spid="122887" grpId="0" animBg="1"/>
      <p:bldP spid="1228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4000"/>
              <a:t>Основы алгоритмической структуры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7772400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b="1" u="sng" dirty="0"/>
              <a:t>Следование </a:t>
            </a:r>
            <a:r>
              <a:rPr lang="ru-RU" dirty="0"/>
              <a:t>– команды выполняются одна за другой  в том порядке, в котором они записаны в алгоритме</a:t>
            </a:r>
            <a:r>
              <a:rPr lang="en-US" dirty="0"/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971800" y="3276600"/>
            <a:ext cx="2159000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971800" y="4800600"/>
            <a:ext cx="2159000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962400" y="40386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25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  <p:bldP spid="15365" grpId="0" animBg="1"/>
      <p:bldP spid="153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Основы алгоритмической структуры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b="1" u="sng"/>
              <a:t>Ветвление</a:t>
            </a:r>
            <a:r>
              <a:rPr lang="ru-RU"/>
              <a:t> - данные влияют на ход выполнения алгоритма, т.е. в зависимости от условия выполняются те или иные действия алгоритма. 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ru-RU"/>
              <a:t>         +                   -                                   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1828800" y="3733800"/>
            <a:ext cx="1600200" cy="1066800"/>
          </a:xfrm>
          <a:prstGeom prst="flowChartDecision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34290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1295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914400" y="4724400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3429000" y="4724400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>
            <a:off x="1295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3962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>
            <a:off x="12954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39624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>
            <a:off x="12954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 flipH="1">
            <a:off x="2743200" y="5562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27432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2" name="AutoShape 18"/>
          <p:cNvSpPr>
            <a:spLocks noChangeArrowheads="1"/>
          </p:cNvSpPr>
          <p:nvPr/>
        </p:nvSpPr>
        <p:spPr bwMode="auto">
          <a:xfrm>
            <a:off x="5791200" y="3657600"/>
            <a:ext cx="1600200" cy="1066800"/>
          </a:xfrm>
          <a:prstGeom prst="flowChartDecision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>
            <a:off x="5257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5257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4876800" y="4648200"/>
            <a:ext cx="9144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5257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5257800" y="548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73914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>
            <a:off x="7924800" y="4191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 flipH="1">
            <a:off x="6705600" y="5486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67056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34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840"/>
                            </p:stCondLst>
                            <p:childTnLst>
                              <p:par>
                                <p:cTn id="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8" grpId="0" animBg="1"/>
      <p:bldP spid="123909" grpId="0" animBg="1"/>
      <p:bldP spid="123911" grpId="0" animBg="1"/>
      <p:bldP spid="123912" grpId="0" animBg="1"/>
      <p:bldP spid="123913" grpId="0" animBg="1"/>
      <p:bldP spid="123914" grpId="0" animBg="1"/>
      <p:bldP spid="123915" grpId="0" animBg="1"/>
      <p:bldP spid="123916" grpId="0" animBg="1"/>
      <p:bldP spid="123917" grpId="0" animBg="1"/>
      <p:bldP spid="123918" grpId="0" animBg="1"/>
      <p:bldP spid="123920" grpId="0" animBg="1"/>
      <p:bldP spid="123921" grpId="0" animBg="1"/>
      <p:bldP spid="123922" grpId="0" animBg="1"/>
      <p:bldP spid="123923" grpId="0" animBg="1"/>
      <p:bldP spid="123924" grpId="0" animBg="1"/>
      <p:bldP spid="123925" grpId="0" animBg="1"/>
      <p:bldP spid="123926" grpId="0" animBg="1"/>
      <p:bldP spid="123927" grpId="0" animBg="1"/>
      <p:bldP spid="123928" grpId="0" animBg="1"/>
      <p:bldP spid="123929" grpId="0" animBg="1"/>
      <p:bldP spid="123930" grpId="0" animBg="1"/>
      <p:bldP spid="1239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Основы алгоритмической структуры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b="1"/>
              <a:t>Цикл(повторение)</a:t>
            </a:r>
            <a:r>
              <a:rPr lang="ru-RU"/>
              <a:t> - в процессе выполнения алгоритма многократно повторяется определенный  набор команд. </a:t>
            </a:r>
          </a:p>
          <a:p>
            <a:endParaRPr lang="ru-RU"/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3200400" y="3276600"/>
            <a:ext cx="2519363" cy="914400"/>
          </a:xfrm>
          <a:prstGeom prst="flowChartPreparation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200400" y="4648200"/>
            <a:ext cx="2519363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4495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44958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H="1" flipV="1">
            <a:off x="2514600" y="586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25146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25146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57150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6477000" y="3733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H="1">
            <a:off x="43434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4343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2" grpId="0" animBg="1"/>
      <p:bldP spid="124933" grpId="0" animBg="1"/>
      <p:bldP spid="124934" grpId="0" animBg="1"/>
      <p:bldP spid="124935" grpId="0" animBg="1"/>
      <p:bldP spid="124936" grpId="0" animBg="1"/>
      <p:bldP spid="124938" grpId="0" animBg="1"/>
      <p:bldP spid="124939" grpId="0" animBg="1"/>
      <p:bldP spid="124940" grpId="0" animBg="1"/>
      <p:bldP spid="124941" grpId="0" animBg="1"/>
      <p:bldP spid="124942" grpId="0" animBg="1"/>
      <p:bldP spid="1249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242</Words>
  <Application>Microsoft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Изящная</vt:lpstr>
      <vt:lpstr>Слайд 1</vt:lpstr>
      <vt:lpstr>Слайд 2</vt:lpstr>
      <vt:lpstr>Слайд 3</vt:lpstr>
      <vt:lpstr>Свойства алгоритмов</vt:lpstr>
      <vt:lpstr>Формы записи алгоритмов:</vt:lpstr>
      <vt:lpstr>Слайд 6</vt:lpstr>
      <vt:lpstr>Основы алгоритмической структуры</vt:lpstr>
      <vt:lpstr>Основы алгоритмической структуры</vt:lpstr>
      <vt:lpstr>Основы алгоритмической структуры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COMP06</cp:lastModifiedBy>
  <cp:revision>9</cp:revision>
  <cp:lastPrinted>1601-01-01T00:00:00Z</cp:lastPrinted>
  <dcterms:created xsi:type="dcterms:W3CDTF">1601-01-01T00:00:00Z</dcterms:created>
  <dcterms:modified xsi:type="dcterms:W3CDTF">2013-12-19T10:04:03Z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