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61" r:id="rId4"/>
    <p:sldId id="263" r:id="rId5"/>
    <p:sldId id="264" r:id="rId6"/>
    <p:sldId id="265" r:id="rId7"/>
    <p:sldId id="268" r:id="rId8"/>
    <p:sldId id="267" r:id="rId9"/>
    <p:sldId id="269" r:id="rId10"/>
    <p:sldId id="275" r:id="rId11"/>
    <p:sldId id="273" r:id="rId12"/>
    <p:sldId id="270" r:id="rId13"/>
    <p:sldId id="274" r:id="rId14"/>
    <p:sldId id="271" r:id="rId15"/>
    <p:sldId id="272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E4C14-37BD-4121-8571-5E3B8D83E042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79240-B49B-4792-8242-8CC08FE30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83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9240-B49B-4792-8242-8CC08FE3058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93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-342880" y="4714884"/>
            <a:ext cx="7772400" cy="1470025"/>
          </a:xfrm>
        </p:spPr>
        <p:txBody>
          <a:bodyPr>
            <a:normAutofit/>
          </a:bodyPr>
          <a:lstStyle>
            <a:lvl1pPr>
              <a:defRPr sz="5400" b="1" cap="none" spc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8588" y="578645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571536" y="-71462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7" name="SmartArt 占位符 6"/>
          <p:cNvSpPr>
            <a:spLocks noGrp="1"/>
          </p:cNvSpPr>
          <p:nvPr>
            <p:ph type="dgm" sz="quarter" idx="11"/>
          </p:nvPr>
        </p:nvSpPr>
        <p:spPr>
          <a:xfrm>
            <a:off x="714348" y="1785938"/>
            <a:ext cx="4572007" cy="4143392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2"/>
          </p:nvPr>
        </p:nvSpPr>
        <p:spPr>
          <a:xfrm>
            <a:off x="5429250" y="1785938"/>
            <a:ext cx="3214688" cy="4143375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428596" y="171448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571735" y="1714488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428595" y="385762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2571736" y="385762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-785850" y="-16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4786313" y="1714500"/>
            <a:ext cx="3786187" cy="421481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-928726" y="5143512"/>
            <a:ext cx="8229600" cy="11430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 smtClean="0"/>
              <a:t>Thank You !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  <p:sldLayoutId id="214748365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microsoft.com/office/2007/relationships/hdphoto" Target="../media/hdphoto4.wdp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microsoft.com/office/2007/relationships/hdphoto" Target="../media/hdphoto5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Никита\Desktop\Агальцов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58263" y="476672"/>
            <a:ext cx="3096344" cy="391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9631" y="3861048"/>
            <a:ext cx="56886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Тема</a:t>
            </a: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Использование разнообразных нетрадиционных техник рисования.</a:t>
            </a:r>
          </a:p>
          <a:p>
            <a:endParaRPr lang="ru-RU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8253" y="5568175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Агальцова С.В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796" y="294441"/>
            <a:ext cx="5544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Творческий отчет </a:t>
            </a:r>
            <a:r>
              <a:rPr lang="ru-RU" sz="32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самообразованию</a:t>
            </a:r>
            <a:endParaRPr lang="ru-RU" sz="32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221488" cy="10801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Рисование  мятой бумагой</a:t>
            </a:r>
            <a:endParaRPr lang="ru-RU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5400000">
            <a:off x="2051720" y="-315414"/>
            <a:ext cx="5112569" cy="8712970"/>
          </a:xfrm>
          <a:prstGeom prst="round2SameRect">
            <a:avLst>
              <a:gd name="adj1" fmla="val 11437"/>
              <a:gd name="adj2" fmla="val 6614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>
              <a:spcAft>
                <a:spcPts val="0"/>
              </a:spcAft>
            </a:pP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9218" name="Picture 2" descr="G:\DCIM\100OLYMP\P51259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84786"/>
            <a:ext cx="4416491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19" name="Picture 3" descr="G:\DCIM\100OLYMP\P512595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1988840"/>
            <a:ext cx="3362634" cy="3578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858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509520" cy="122413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spcAft>
                <a:spcPts val="0"/>
              </a:spcAft>
            </a:pP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Times New Roman"/>
              </a:rPr>
              <a:t/>
            </a:r>
            <a:b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Times New Roman"/>
              </a:rPr>
            </a:b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5400000">
            <a:off x="2286000" y="-109799"/>
            <a:ext cx="4752529" cy="8640962"/>
          </a:xfrm>
          <a:prstGeom prst="round2SameRect">
            <a:avLst>
              <a:gd name="adj1" fmla="val 11437"/>
              <a:gd name="adj2" fmla="val 6614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>
              <a:spcAft>
                <a:spcPts val="0"/>
              </a:spcAft>
            </a:pP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260648"/>
            <a:ext cx="722148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500" b="1" kern="1200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Рисование способом - тычка</a:t>
            </a:r>
            <a:endParaRPr lang="ru-RU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170" name="Picture 2" descr="Нетрадиционные техники рисования. . Урок 3 &quot;Увлекательное рисование методом тычка&quot; - Для воспитателей детских садов - Маам.ру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60759" y="2497789"/>
            <a:ext cx="2113280" cy="3129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Увлекательное рисование методом тычка - Для воспитателей детских садов - Маам.ру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624" y="2276872"/>
            <a:ext cx="3312368" cy="2459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Прощание с осенью... и работой... . Страна Мастеров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4062429"/>
            <a:ext cx="3255640" cy="2297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8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108520" y="260648"/>
            <a:ext cx="8229600" cy="1143000"/>
          </a:xfrm>
        </p:spPr>
        <p:txBody>
          <a:bodyPr/>
          <a:lstStyle/>
          <a:p>
            <a:r>
              <a:rPr lang="ru-RU" sz="36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Тампонирование</a:t>
            </a:r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5400000">
            <a:off x="2212679" y="-240747"/>
            <a:ext cx="4958146" cy="8640962"/>
          </a:xfrm>
          <a:prstGeom prst="round2SameRect">
            <a:avLst>
              <a:gd name="adj1" fmla="val 11437"/>
              <a:gd name="adj2" fmla="val 6614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>
              <a:spcAft>
                <a:spcPts val="0"/>
              </a:spcAft>
            </a:pP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G:\DCIM\100OLYMP\P5186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0421" y="2894202"/>
            <a:ext cx="3161685" cy="2371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CIM\100OLYMP\P51860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885674">
            <a:off x="6192460" y="2997315"/>
            <a:ext cx="2886697" cy="2164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G:\DCIM\100OLYMP\P51860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818678">
            <a:off x="128746" y="2867852"/>
            <a:ext cx="3104448" cy="2328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472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509520" cy="122413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spcAft>
                <a:spcPts val="0"/>
              </a:spcAft>
            </a:pP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Times New Roman"/>
              </a:rPr>
              <a:t/>
            </a:r>
            <a:b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Times New Roman"/>
              </a:rPr>
            </a:b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5400000">
            <a:off x="2159732" y="-207402"/>
            <a:ext cx="4968554" cy="8640962"/>
          </a:xfrm>
          <a:prstGeom prst="round2SameRect">
            <a:avLst>
              <a:gd name="adj1" fmla="val 11437"/>
              <a:gd name="adj2" fmla="val 6614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>
              <a:spcAft>
                <a:spcPts val="0"/>
              </a:spcAft>
            </a:pP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256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500" b="1" kern="1200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Монотипия</a:t>
            </a:r>
            <a:endParaRPr lang="ru-RU" dirty="0"/>
          </a:p>
        </p:txBody>
      </p:sp>
      <p:pic>
        <p:nvPicPr>
          <p:cNvPr id="10242" name="Picture 2" descr="G:\DCIM\100OLYMP\P202544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6896" y="2780928"/>
            <a:ext cx="3529570" cy="3168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G:\DCIM\100OLYMP\P20254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859985">
            <a:off x="56713" y="2257945"/>
            <a:ext cx="3444552" cy="2583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4" name="Picture 4" descr="G:\DCIM\100OLYMP\P514597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499721">
            <a:off x="5853564" y="2899010"/>
            <a:ext cx="3311696" cy="2932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8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71462"/>
            <a:ext cx="7190520" cy="1124198"/>
          </a:xfrm>
        </p:spPr>
        <p:txBody>
          <a:bodyPr/>
          <a:lstStyle/>
          <a:p>
            <a:r>
              <a:rPr lang="ru-RU" sz="36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Рисование по мокрому листу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5400000">
            <a:off x="2087723" y="-279411"/>
            <a:ext cx="5112572" cy="8640962"/>
          </a:xfrm>
          <a:prstGeom prst="round2SameRect">
            <a:avLst>
              <a:gd name="adj1" fmla="val 11437"/>
              <a:gd name="adj2" fmla="val 6614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>
              <a:spcAft>
                <a:spcPts val="0"/>
              </a:spcAft>
            </a:pP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 descr="G:\DCIM\100OLYMP\P51860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628800"/>
            <a:ext cx="2952328" cy="296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DCIM\100OLYMP\P51860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442742">
            <a:off x="5377713" y="2078983"/>
            <a:ext cx="3229965" cy="242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DCIM\100OLYMP\P518601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3933056"/>
            <a:ext cx="2826831" cy="23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8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71462"/>
            <a:ext cx="6830480" cy="1268214"/>
          </a:xfrm>
        </p:spPr>
        <p:txBody>
          <a:bodyPr/>
          <a:lstStyle/>
          <a:p>
            <a:r>
              <a:rPr lang="ru-RU" sz="36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Набрызгивание</a:t>
            </a:r>
            <a:endParaRPr lang="ru-RU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5400000">
            <a:off x="2087723" y="-279411"/>
            <a:ext cx="5112572" cy="8640962"/>
          </a:xfrm>
          <a:prstGeom prst="round2SameRect">
            <a:avLst>
              <a:gd name="adj1" fmla="val 11437"/>
              <a:gd name="adj2" fmla="val 6614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>
              <a:spcAft>
                <a:spcPts val="0"/>
              </a:spcAft>
            </a:pP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Picture 2" descr="G:\DCIM\100OLYMP\P51459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07260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DCIM\100OLYMP\P51459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420672">
            <a:off x="5949187" y="1957489"/>
            <a:ext cx="297658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DCIM\100OLYMP\P51459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685" y="4116550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DCIM\100OLYMP\P514596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264770" y="1825182"/>
            <a:ext cx="2968255" cy="222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:\DCIM\100OLYMP\P514596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476314"/>
            <a:ext cx="2729447" cy="204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7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576"/>
            <a:ext cx="7190520" cy="11241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Рисование отпечатками листьев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5400000">
            <a:off x="2087723" y="-314475"/>
            <a:ext cx="5112572" cy="8640962"/>
          </a:xfrm>
          <a:prstGeom prst="round2SameRect">
            <a:avLst>
              <a:gd name="adj1" fmla="val 11437"/>
              <a:gd name="adj2" fmla="val 6614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>
              <a:spcAft>
                <a:spcPts val="0"/>
              </a:spcAft>
            </a:pP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098" name="Picture 2" descr="Подделки руками. Все делаем руками! Поделки из листьев и цветов: Все подделки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0972" y="1556792"/>
            <a:ext cx="3120756" cy="21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4006006"/>
            <a:ext cx="3324385" cy="232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Рисование отпечатками листьев - Для воспитателей детских садов - Маам.ру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49126">
            <a:off x="697830" y="2237346"/>
            <a:ext cx="2576904" cy="324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127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71462"/>
            <a:ext cx="6758472" cy="12682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Ватные палочки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5400000">
            <a:off x="2087723" y="-314475"/>
            <a:ext cx="5112572" cy="8640962"/>
          </a:xfrm>
          <a:prstGeom prst="round2SameRect">
            <a:avLst>
              <a:gd name="adj1" fmla="val 11437"/>
              <a:gd name="adj2" fmla="val 6614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>
              <a:spcAft>
                <a:spcPts val="0"/>
              </a:spcAft>
            </a:pP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2" name="Picture 2" descr="G:\DCIM\100OLYMP\P20254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9742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DCIM\100OLYMP\P20254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449720"/>
            <a:ext cx="3264664" cy="244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Креатив - рисуем ватными палочками! . Детки-карапузы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4293096"/>
            <a:ext cx="3240360" cy="203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:\DCIM\100OLYMP\P202542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3952" y="4006006"/>
            <a:ext cx="279222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539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71462"/>
            <a:ext cx="7046504" cy="11241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Рисование ладошкой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5400000">
            <a:off x="2087723" y="-314475"/>
            <a:ext cx="5112572" cy="8640962"/>
          </a:xfrm>
          <a:prstGeom prst="round2SameRect">
            <a:avLst>
              <a:gd name="adj1" fmla="val 11437"/>
              <a:gd name="adj2" fmla="val 6614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>
              <a:spcAft>
                <a:spcPts val="0"/>
              </a:spcAft>
            </a:pP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146" name="Picture 2" descr="G:\DCIM\100OLYMP\P20254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624120"/>
            <a:ext cx="2808311" cy="210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DCIM\100OLYMP\P20254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365104"/>
            <a:ext cx="2784909" cy="208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DCIM\100OLYMP\P20254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755852" y="1840983"/>
            <a:ext cx="2626531" cy="196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DCIM\100OLYMP\P202543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827122">
            <a:off x="144425" y="1787426"/>
            <a:ext cx="2769349" cy="207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:\DCIM\100OLYMP\P514597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5709" y="4220224"/>
            <a:ext cx="2911379" cy="218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52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71462"/>
            <a:ext cx="7046504" cy="10521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Рисование нитками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5400000">
            <a:off x="2087723" y="-314475"/>
            <a:ext cx="5112572" cy="8640962"/>
          </a:xfrm>
          <a:prstGeom prst="round2SameRect">
            <a:avLst>
              <a:gd name="adj1" fmla="val 11437"/>
              <a:gd name="adj2" fmla="val 6614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>
              <a:spcAft>
                <a:spcPts val="0"/>
              </a:spcAft>
            </a:pP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170" name="Picture 2" descr="G:\DCIM\100OLYMP\P51860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069" y="1772816"/>
            <a:ext cx="4044852" cy="3033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1" name="Picture 3" descr="G:\DCIM\100OLYMP\P51860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3708218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5618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соседними углами 6"/>
          <p:cNvSpPr/>
          <p:nvPr/>
        </p:nvSpPr>
        <p:spPr>
          <a:xfrm rot="5400000">
            <a:off x="2094612" y="374082"/>
            <a:ext cx="4680522" cy="7646626"/>
          </a:xfrm>
          <a:prstGeom prst="round2SameRect">
            <a:avLst>
              <a:gd name="adj1" fmla="val 11437"/>
              <a:gd name="adj2" fmla="val 0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026" name="Picture 2" descr="G:\DCIM\100OLYMP\P5156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1269" y="2313185"/>
            <a:ext cx="5024987" cy="3768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5335" y="404664"/>
            <a:ext cx="754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Рисование является одним из важнейших средств познания мира и развития эстетического восприятия, так как оно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связанно 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самостоятельной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практической и творческой деятельностью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соседними углами 8"/>
          <p:cNvSpPr/>
          <p:nvPr/>
        </p:nvSpPr>
        <p:spPr>
          <a:xfrm rot="5400000">
            <a:off x="2087723" y="-314475"/>
            <a:ext cx="5112572" cy="8640962"/>
          </a:xfrm>
          <a:prstGeom prst="round2SameRect">
            <a:avLst>
              <a:gd name="adj1" fmla="val 11437"/>
              <a:gd name="adj2" fmla="val 6614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>
              <a:spcAft>
                <a:spcPts val="0"/>
              </a:spcAft>
            </a:pP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DCIM\100OLYMP\P5156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100510" y="2421739"/>
            <a:ext cx="3462315" cy="259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DCIM\100OLYMP\P51559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200" y="1591316"/>
            <a:ext cx="3166680" cy="237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Никита\Desktop\ищи всё здесь\Сирень Победы - Александров Тимур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6720" y="2859400"/>
            <a:ext cx="2568221" cy="354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488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509520" cy="122413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spcAft>
                <a:spcPts val="0"/>
              </a:spcAft>
            </a:pPr>
            <a:r>
              <a:rPr lang="ru-RU" sz="24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Times New Roman"/>
              </a:rPr>
              <a:t>Мир будет счастлив только тогда, когда у каждого 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Times New Roman"/>
              </a:rPr>
              <a:t/>
            </a:r>
            <a:b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Times New Roman"/>
              </a:rPr>
            </a:br>
            <a:r>
              <a:rPr lang="ru-RU" sz="24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Times New Roman"/>
              </a:rPr>
              <a:t>человека будет душа художника. Иначе говоря, </a:t>
            </a:r>
            <a:br>
              <a:rPr lang="ru-RU" sz="24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Times New Roman"/>
              </a:rPr>
            </a:br>
            <a:r>
              <a:rPr lang="ru-RU" sz="24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Times New Roman"/>
              </a:rPr>
              <a:t>когда каждый будет находить радость в своём </a:t>
            </a:r>
            <a:br>
              <a:rPr lang="ru-RU" sz="24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Times New Roman"/>
              </a:rPr>
            </a:br>
            <a:r>
              <a:rPr lang="ru-RU" sz="24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Times New Roman"/>
              </a:rPr>
              <a:t>труде”.</a:t>
            </a:r>
            <a:br>
              <a:rPr lang="ru-RU" sz="24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Times New Roman"/>
              </a:rPr>
            </a:br>
            <a:r>
              <a:rPr lang="ru-RU" sz="24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Times New Roman"/>
              </a:rPr>
              <a:t>Ролен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Times New Roman"/>
              </a:rPr>
              <a:t/>
            </a:r>
            <a:b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Times New Roman"/>
              </a:rPr>
            </a:b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5400000">
            <a:off x="2267745" y="-126777"/>
            <a:ext cx="4752529" cy="8640962"/>
          </a:xfrm>
          <a:prstGeom prst="round2SameRect">
            <a:avLst>
              <a:gd name="adj1" fmla="val 11437"/>
              <a:gd name="adj2" fmla="val 6614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>
              <a:spcAft>
                <a:spcPts val="0"/>
              </a:spcAft>
            </a:pP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2" name="Picture 4" descr="C:\Users\Никита\Desktop\ищи всё здесь\Новая папка (2)\P20254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3199284" cy="4265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DCIM\100OLYMP\P514598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422" y="2469822"/>
            <a:ext cx="4597408" cy="3447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02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rot="5400000">
            <a:off x="2982590" y="697932"/>
            <a:ext cx="3312368" cy="8630489"/>
          </a:xfrm>
          <a:prstGeom prst="round2SameRect">
            <a:avLst>
              <a:gd name="adj1" fmla="val 11437"/>
              <a:gd name="adj2" fmla="val 6614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/>
              <a:t>Формирование творческой личности – одна из важных задач педагогической теории и практики на современном этапе. Решение ее начинается уже в дошкольном возрасте. Наиболее эффективное средство для этого изобразительная деятельность детей в детском саду. Рисование является одним из важнейших средств познания мира и развития знаний эстетического восприятия, так как оно связано с самостоятельной, практической и творческой деятельностью ребенка.</a:t>
            </a:r>
          </a:p>
        </p:txBody>
      </p:sp>
      <p:pic>
        <p:nvPicPr>
          <p:cNvPr id="3074" name="Picture 2" descr="G:\DCIM\100OLYMP\P51259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576398" cy="26822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1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rot="5400000">
            <a:off x="2034497" y="-82169"/>
            <a:ext cx="5112569" cy="8390491"/>
          </a:xfrm>
          <a:prstGeom prst="round2SameRect">
            <a:avLst>
              <a:gd name="adj1" fmla="val 11437"/>
              <a:gd name="adj2" fmla="val 6614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Обучение </a:t>
            </a:r>
            <a:r>
              <a:rPr lang="ru-RU" sz="2800" dirty="0"/>
              <a:t>рисованию в дошкольном возрасте предполагает решение трёх взаимосвязанных задач:</a:t>
            </a:r>
          </a:p>
          <a:p>
            <a:pPr algn="ctr"/>
            <a:r>
              <a:rPr lang="ru-RU" sz="2800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во-первых</a:t>
            </a: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,</a:t>
            </a:r>
            <a:r>
              <a:rPr lang="ru-RU" sz="2800" dirty="0"/>
              <a:t> необходимо пробудить у детей эмоциональную отзывчивость к окружающему миру, родной природе, к событиям нашей жизни;</a:t>
            </a:r>
          </a:p>
          <a:p>
            <a:pPr algn="ctr"/>
            <a:r>
              <a:rPr lang="ru-RU" sz="2800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во-вторых</a:t>
            </a: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,</a:t>
            </a:r>
            <a:r>
              <a:rPr lang="ru-RU" sz="2800" dirty="0"/>
              <a:t> сформировать у них изобразительные навыки и умения.</a:t>
            </a:r>
          </a:p>
          <a:p>
            <a:pPr algn="ctr"/>
            <a:r>
              <a:rPr lang="ru-RU" sz="2800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в-третьих</a:t>
            </a:r>
            <a:r>
              <a:rPr lang="ru-RU" sz="2800" i="1" dirty="0"/>
              <a:t>,</a:t>
            </a:r>
            <a:r>
              <a:rPr lang="ru-RU" sz="2800" dirty="0"/>
              <a:t> развитие творческого потенциала у подрастающего поколения</a:t>
            </a:r>
            <a:r>
              <a:rPr lang="ru-RU" sz="2800" dirty="0" smtClean="0"/>
              <a:t>.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/>
              <a:t>     </a:t>
            </a:r>
            <a:r>
              <a:rPr lang="ru-RU" sz="2800" dirty="0" smtClean="0"/>
              <a:t>.</a:t>
            </a:r>
            <a:endParaRPr lang="ru-RU" sz="2800" dirty="0"/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28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соседними углами 5"/>
          <p:cNvSpPr/>
          <p:nvPr/>
        </p:nvSpPr>
        <p:spPr>
          <a:xfrm rot="5400000">
            <a:off x="2615426" y="-145434"/>
            <a:ext cx="3869537" cy="8570133"/>
          </a:xfrm>
          <a:prstGeom prst="round2SameRect">
            <a:avLst>
              <a:gd name="adj1" fmla="val 11437"/>
              <a:gd name="adj2" fmla="val 6614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7030A0"/>
                </a:solidFill>
              </a:rPr>
              <a:t>Задачи</a:t>
            </a:r>
            <a:r>
              <a:rPr lang="ru-RU" sz="2800" dirty="0">
                <a:solidFill>
                  <a:srgbClr val="6600FF"/>
                </a:solidFill>
              </a:rPr>
              <a:t>:</a:t>
            </a:r>
            <a:r>
              <a:rPr lang="ru-RU" sz="2800" dirty="0"/>
              <a:t> 1. Изучить литературу по данной теме.</a:t>
            </a:r>
          </a:p>
          <a:p>
            <a:pPr>
              <a:buFontTx/>
              <a:buNone/>
            </a:pPr>
            <a:r>
              <a:rPr lang="ru-RU" sz="2800" dirty="0"/>
              <a:t>               2. Познакомить с различными способами и                        приёмами различных нетрадиционных техник рисования использованием различных изобразительных материалов.</a:t>
            </a:r>
          </a:p>
          <a:p>
            <a:pPr>
              <a:buFontTx/>
              <a:buNone/>
            </a:pPr>
            <a:r>
              <a:rPr lang="ru-RU" sz="2800" dirty="0"/>
              <a:t>                3. Прививать интерес и любовь к изобразительному искусству, как средство выражения чувств, отношений, приобщение к миру прекрасного.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39944"/>
            <a:ext cx="8229600" cy="1431032"/>
          </a:xfrm>
        </p:spPr>
        <p:txBody>
          <a:bodyPr>
            <a:noAutofit/>
          </a:bodyPr>
          <a:lstStyle/>
          <a:p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Цель: Развитие у детей художественно творческих способностей, посредством нетрадиционных техник рисования.  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/>
            </a: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</a:b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14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Рисование нетрадиционными способами, увлекательная, завораживающая деятельность, которая удивляет и восхищает детей. Важную роль в развитии ребёнка играет развивающая среда.</a:t>
            </a:r>
            <a:br>
              <a:rPr lang="ru-RU" sz="2400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G:\DCIM\100OLYMP\P515599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09" y="1484784"/>
            <a:ext cx="4615800" cy="3183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DCIM\100OLYMP\P515599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1233" y="3094892"/>
            <a:ext cx="4417882" cy="3174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5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30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Рисование пальчиком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5400000">
            <a:off x="2267744" y="-99391"/>
            <a:ext cx="4752529" cy="8640962"/>
          </a:xfrm>
          <a:prstGeom prst="round2SameRect">
            <a:avLst>
              <a:gd name="adj1" fmla="val 11437"/>
              <a:gd name="adj2" fmla="val 6614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>
              <a:spcAft>
                <a:spcPts val="0"/>
              </a:spcAft>
            </a:pP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 rot="5400000">
            <a:off x="2051721" y="-315414"/>
            <a:ext cx="5184578" cy="8640962"/>
          </a:xfrm>
          <a:prstGeom prst="round2SameRect">
            <a:avLst>
              <a:gd name="adj1" fmla="val 11437"/>
              <a:gd name="adj2" fmla="val 6614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>
              <a:spcAft>
                <a:spcPts val="0"/>
              </a:spcAft>
            </a:pP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2" name="Picture 2" descr="G:\DCIM\100OLYMP\P515599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476574"/>
            <a:ext cx="3058477" cy="270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DCIM\100OLYMP\P5156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000" y="4216582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Суперидеи для рисования пальчиками!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9882" y="3068959"/>
            <a:ext cx="1968436" cy="334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Презентация урока изо новогодняя ел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6208" y="1640462"/>
            <a:ext cx="2265718" cy="308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23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Отпечатывание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5400000">
            <a:off x="1835698" y="-387425"/>
            <a:ext cx="5400598" cy="8856987"/>
          </a:xfrm>
          <a:prstGeom prst="round2SameRect">
            <a:avLst>
              <a:gd name="adj1" fmla="val 11437"/>
              <a:gd name="adj2" fmla="val 6614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>
              <a:spcAft>
                <a:spcPts val="0"/>
              </a:spcAft>
            </a:pP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G:\DCIM\100OLYMP\P51459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6467" y="4370370"/>
            <a:ext cx="2544571" cy="190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CIM\100OLYMP\P514596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3" y="1340769"/>
            <a:ext cx="2635380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CIM\100OLYMP\P514597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380522">
            <a:off x="3184391" y="1640828"/>
            <a:ext cx="2739805" cy="205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DCIM\100OLYMP\P514597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842075" y="1803179"/>
            <a:ext cx="2648524" cy="187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DCIM\100OLYMP\P514597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1068"/>
            <a:ext cx="2983423" cy="223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DCIM\100OLYMP\P5145971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10241" y="4370370"/>
            <a:ext cx="2596385" cy="19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5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-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nature-02</Template>
  <TotalTime>474</TotalTime>
  <Words>273</Words>
  <Application>Microsoft Office PowerPoint</Application>
  <PresentationFormat>Экран (4:3)</PresentationFormat>
  <Paragraphs>34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nature-02</vt:lpstr>
      <vt:lpstr>Презентация PowerPoint</vt:lpstr>
      <vt:lpstr>Презентация PowerPoint</vt:lpstr>
      <vt:lpstr>Мир будет счастлив только тогда, когда у каждого  человека будет душа художника. Иначе говоря,  когда каждый будет находить радость в своём  труде”. Ролен </vt:lpstr>
      <vt:lpstr>Презентация PowerPoint</vt:lpstr>
      <vt:lpstr>Презентация PowerPoint</vt:lpstr>
      <vt:lpstr>Цель: Развитие у детей художественно творческих способностей, посредством нетрадиционных техник рисования.    </vt:lpstr>
      <vt:lpstr>Рисование нетрадиционными способами, увлекательная, завораживающая деятельность, которая удивляет и восхищает детей. Важную роль в развитии ребёнка играет развивающая среда. </vt:lpstr>
      <vt:lpstr>Рисование пальчиком</vt:lpstr>
      <vt:lpstr>Отпечатывание</vt:lpstr>
      <vt:lpstr>Рисование  мятой бумагой</vt:lpstr>
      <vt:lpstr> </vt:lpstr>
      <vt:lpstr>Тампонирование</vt:lpstr>
      <vt:lpstr> </vt:lpstr>
      <vt:lpstr>Рисование по мокрому листу</vt:lpstr>
      <vt:lpstr>Набрызгивание</vt:lpstr>
      <vt:lpstr>Рисование отпечатками листьев</vt:lpstr>
      <vt:lpstr>Ватные палочки</vt:lpstr>
      <vt:lpstr>Рисование ладошкой</vt:lpstr>
      <vt:lpstr>Рисование нитками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1</cp:lastModifiedBy>
  <cp:revision>32</cp:revision>
  <dcterms:created xsi:type="dcterms:W3CDTF">2012-07-31T15:45:01Z</dcterms:created>
  <dcterms:modified xsi:type="dcterms:W3CDTF">2015-10-12T05:19:09Z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303400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