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9" r:id="rId3"/>
    <p:sldId id="264" r:id="rId4"/>
    <p:sldId id="266" r:id="rId5"/>
    <p:sldId id="270" r:id="rId6"/>
    <p:sldId id="269" r:id="rId7"/>
    <p:sldId id="268" r:id="rId8"/>
    <p:sldId id="267" r:id="rId9"/>
    <p:sldId id="271" r:id="rId10"/>
    <p:sldId id="273" r:id="rId11"/>
    <p:sldId id="274" r:id="rId12"/>
    <p:sldId id="275" r:id="rId13"/>
    <p:sldId id="27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A00D-D110-44EB-A720-0766306F687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7160-EC5B-4775-A570-5DBE831D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8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BC49-F62E-402D-AF1C-087EC967E16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2138-9FD7-4A1C-9D33-043BE44C02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vs/article/702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.zelenogorsk.ru/" TargetMode="External"/><Relationship Id="rId5" Type="http://schemas.openxmlformats.org/officeDocument/2006/relationships/hyperlink" Target="http://www.vokrugsveta.ru/vs/article/8459/" TargetMode="External"/><Relationship Id="rId4" Type="http://schemas.openxmlformats.org/officeDocument/2006/relationships/hyperlink" Target="http://www.vokrugsveta.ru/vs/article/74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va109.jpg"/>
          <p:cNvPicPr>
            <a:picLocks noChangeAspect="1"/>
          </p:cNvPicPr>
          <p:nvPr/>
        </p:nvPicPr>
        <p:blipFill>
          <a:blip r:embed="rId2" cstate="print">
            <a:lum bright="22000" contrast="-21000"/>
          </a:blip>
          <a:srcRect l="14359"/>
          <a:stretch>
            <a:fillRect/>
          </a:stretch>
        </p:blipFill>
        <p:spPr>
          <a:xfrm>
            <a:off x="1009943" y="721254"/>
            <a:ext cx="7164288" cy="5559507"/>
          </a:xfrm>
          <a:prstGeom prst="rect">
            <a:avLst/>
          </a:prstGeom>
        </p:spPr>
      </p:pic>
      <p:pic>
        <p:nvPicPr>
          <p:cNvPr id="7" name="Содержимое 3" descr="strekos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3501008"/>
            <a:ext cx="2773765" cy="219902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57224" y="1142984"/>
            <a:ext cx="7286676" cy="15001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Jikharev" pitchFamily="34" charset="0"/>
              </a:rPr>
              <a:t>«В воде родится, а воды боится.</a:t>
            </a:r>
            <a:br>
              <a:rPr lang="ru-RU" b="1" dirty="0" smtClean="0">
                <a:latin typeface="Jikharev" pitchFamily="34" charset="0"/>
              </a:rPr>
            </a:br>
            <a:r>
              <a:rPr lang="ru-RU" b="1" dirty="0" smtClean="0">
                <a:latin typeface="Jikharev" pitchFamily="34" charset="0"/>
              </a:rPr>
              <a:t>Стрекоза коромысло».</a:t>
            </a:r>
            <a:endParaRPr lang="ru-RU" b="1" dirty="0">
              <a:latin typeface="Jikharev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3504" y="3286124"/>
            <a:ext cx="3571900" cy="30003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Jikharev" pitchFamily="34" charset="0"/>
              </a:rPr>
              <a:t>Работу выполнила </a:t>
            </a:r>
          </a:p>
          <a:p>
            <a:pPr algn="ctr"/>
            <a:r>
              <a:rPr lang="ru-RU" sz="2800" dirty="0" smtClean="0">
                <a:latin typeface="Jikharev" pitchFamily="34" charset="0"/>
              </a:rPr>
              <a:t>ученица 3 класса</a:t>
            </a:r>
          </a:p>
          <a:p>
            <a:pPr algn="ctr"/>
            <a:r>
              <a:rPr lang="ru-RU" sz="2800" dirty="0" smtClean="0">
                <a:latin typeface="Jikharev" pitchFamily="34" charset="0"/>
              </a:rPr>
              <a:t>СП МБОУ СОШ №4 г. Вельска</a:t>
            </a:r>
          </a:p>
          <a:p>
            <a:pPr algn="ctr"/>
            <a:r>
              <a:rPr lang="ru-RU" sz="2800" dirty="0" err="1" smtClean="0">
                <a:latin typeface="Jikharev" pitchFamily="34" charset="0"/>
              </a:rPr>
              <a:t>Макарьина</a:t>
            </a:r>
            <a:r>
              <a:rPr lang="ru-RU" sz="2800" dirty="0" smtClean="0">
                <a:latin typeface="Jikharev" pitchFamily="34" charset="0"/>
              </a:rPr>
              <a:t> Валентина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7" name="Содержимое 6" descr="image0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3" y="428604"/>
            <a:ext cx="489774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35698-222429-c92043591c05d6484a7b9f3f6b89ba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143248"/>
            <a:ext cx="5161771" cy="3448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86446" y="1214422"/>
            <a:ext cx="2286016" cy="52322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МАСКА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rot="10800000" flipV="1">
            <a:off x="4500562" y="1476032"/>
            <a:ext cx="1285884" cy="381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8" name="Рисунок 7" descr="img_2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71480"/>
            <a:ext cx="3357586" cy="5036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71604" y="5929330"/>
            <a:ext cx="5857916" cy="46166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Период может занимать до 3 часов.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" name="Рисунок 9" descr="вылезает.jpg"/>
          <p:cNvPicPr>
            <a:picLocks noChangeAspect="1"/>
          </p:cNvPicPr>
          <p:nvPr/>
        </p:nvPicPr>
        <p:blipFill>
          <a:blip r:embed="rId4" cstate="print"/>
          <a:srcRect l="6944" t="4166" r="11111" b="8333"/>
          <a:stretch>
            <a:fillRect/>
          </a:stretch>
        </p:blipFill>
        <p:spPr>
          <a:xfrm>
            <a:off x="4836490" y="571480"/>
            <a:ext cx="3562543" cy="507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7" name="Содержимое 6" descr="img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714356"/>
            <a:ext cx="602811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00298" y="5429264"/>
            <a:ext cx="4071966" cy="52322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1 час – 40 мух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5" name="Содержимое 4" descr="img_26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945" r="7275"/>
          <a:stretch>
            <a:fillRect/>
          </a:stretch>
        </p:blipFill>
        <p:spPr>
          <a:xfrm>
            <a:off x="428596" y="1071546"/>
            <a:ext cx="4140938" cy="3908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57752" y="1357298"/>
            <a:ext cx="4071966" cy="3323987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"/>
            </a:pPr>
            <a:r>
              <a:rPr lang="ru-RU" sz="2800" b="1" dirty="0" smtClean="0">
                <a:latin typeface="Comic Sans MS" pitchFamily="66" charset="0"/>
              </a:rPr>
              <a:t>Наша помощница.</a:t>
            </a:r>
          </a:p>
          <a:p>
            <a:pPr>
              <a:lnSpc>
                <a:spcPct val="150000"/>
              </a:lnSpc>
              <a:buFont typeface="Wingdings" pitchFamily="2" charset="2"/>
              <a:buChar char=""/>
            </a:pPr>
            <a:r>
              <a:rPr lang="ru-RU" sz="2800" b="1" dirty="0" smtClean="0">
                <a:latin typeface="Comic Sans MS" pitchFamily="66" charset="0"/>
              </a:rPr>
              <a:t>Корм для рыб и                           птиц.</a:t>
            </a:r>
          </a:p>
          <a:p>
            <a:pPr>
              <a:lnSpc>
                <a:spcPct val="150000"/>
              </a:lnSpc>
              <a:buFont typeface="Wingdings" pitchFamily="2" charset="2"/>
              <a:buChar char=""/>
            </a:pPr>
            <a:r>
              <a:rPr lang="ru-RU" sz="2800" b="1" dirty="0" smtClean="0">
                <a:latin typeface="Comic Sans MS" pitchFamily="66" charset="0"/>
              </a:rPr>
              <a:t>Индикатор чистой воды.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42926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Берегите стрекоз!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785794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Использованная литература.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Джексон Т. Знаешь ли ты? Насекомые. Энциклопедия. – М.- Махаон, 2013.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Зелёные страниц: кн. для учащихся </a:t>
            </a:r>
            <a:r>
              <a:rPr lang="ru-RU" dirty="0" err="1"/>
              <a:t>нач</a:t>
            </a:r>
            <a:r>
              <a:rPr lang="ru-RU" dirty="0"/>
              <a:t>. </a:t>
            </a:r>
            <a:r>
              <a:rPr lang="ru-RU" dirty="0" err="1"/>
              <a:t>кл</a:t>
            </a:r>
            <a:r>
              <a:rPr lang="ru-RU" dirty="0"/>
              <a:t>. /  А.А. Плешаков. - 13-е изд. – М.: Просвещение, 2010.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Насекомые. Полная энциклопедия / пер. с англ. М </a:t>
            </a:r>
            <a:r>
              <a:rPr lang="ru-RU" dirty="0" err="1"/>
              <a:t>Авдовиной</a:t>
            </a:r>
            <a:r>
              <a:rPr lang="ru-RU" dirty="0"/>
              <a:t>. – М.: </a:t>
            </a:r>
            <a:r>
              <a:rPr lang="ru-RU" dirty="0" err="1"/>
              <a:t>Эксмо</a:t>
            </a:r>
            <a:r>
              <a:rPr lang="ru-RU" dirty="0"/>
              <a:t>, 2011.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 От земли до неба: атлас-определитель для учащихся </a:t>
            </a:r>
            <a:r>
              <a:rPr lang="ru-RU" dirty="0" err="1"/>
              <a:t>нач</a:t>
            </a:r>
            <a:r>
              <a:rPr lang="ru-RU" dirty="0"/>
              <a:t>. </a:t>
            </a:r>
            <a:r>
              <a:rPr lang="ru-RU" dirty="0" err="1"/>
              <a:t>кл</a:t>
            </a:r>
            <a:r>
              <a:rPr lang="ru-RU" dirty="0"/>
              <a:t>.  / А.А. Плешаков. – 8-е изд. – М: Просвещение, 2007.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Фауна и экология стрекоз  /  Под редакцией В.Г. Мордкович. - Новосибирск: Наука, 1989.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/>
              <a:t>Википедия</a:t>
            </a:r>
            <a:r>
              <a:rPr lang="ru-RU" dirty="0"/>
              <a:t>/[Электронный ресурс] / Режим доступа: </a:t>
            </a:r>
            <a:r>
              <a:rPr lang="ru-RU" dirty="0" err="1"/>
              <a:t>ru.wikipedia.org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Золотой век букашек. Журнал. Вокруг Света/ [Электронный ресурс] / Режим доступа: </a:t>
            </a:r>
            <a:r>
              <a:rPr lang="ru-RU" u="sng" dirty="0" err="1">
                <a:hlinkClick r:id="rId3"/>
              </a:rPr>
              <a:t>www.vokrugsveta.ru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vs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article</a:t>
            </a:r>
            <a:r>
              <a:rPr lang="ru-RU" u="sng" dirty="0">
                <a:hlinkClick r:id="rId3"/>
              </a:rPr>
              <a:t>/7022/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Красавица из чудовища .Журнал. Вокруг Света / [Электронный ресурс] / Режим доступа: </a:t>
            </a:r>
            <a:r>
              <a:rPr lang="ru-RU" u="sng" dirty="0" err="1">
                <a:hlinkClick r:id="rId4"/>
              </a:rPr>
              <a:t>www.vokrugsveta.ru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vs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article</a:t>
            </a:r>
            <a:r>
              <a:rPr lang="ru-RU" u="sng" dirty="0">
                <a:hlinkClick r:id="rId4"/>
              </a:rPr>
              <a:t>/7422/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Летающее коромысло .  Журнал .  Вокруг Света / [Электронный ресурс] / Режим доступа: </a:t>
            </a:r>
            <a:r>
              <a:rPr lang="ru-RU" u="sng" dirty="0" err="1">
                <a:hlinkClick r:id="rId5"/>
              </a:rPr>
              <a:t>www.vokrugsveta.ru</a:t>
            </a:r>
            <a:r>
              <a:rPr lang="ru-RU" u="sng" dirty="0">
                <a:hlinkClick r:id="rId5"/>
              </a:rPr>
              <a:t>/</a:t>
            </a:r>
            <a:r>
              <a:rPr lang="ru-RU" u="sng" dirty="0" err="1">
                <a:hlinkClick r:id="rId5"/>
              </a:rPr>
              <a:t>vs</a:t>
            </a:r>
            <a:r>
              <a:rPr lang="ru-RU" u="sng" dirty="0">
                <a:hlinkClick r:id="rId5"/>
              </a:rPr>
              <a:t>/</a:t>
            </a:r>
            <a:r>
              <a:rPr lang="ru-RU" u="sng" dirty="0" err="1">
                <a:hlinkClick r:id="rId5"/>
              </a:rPr>
              <a:t>article</a:t>
            </a:r>
            <a:r>
              <a:rPr lang="ru-RU" u="sng" dirty="0">
                <a:hlinkClick r:id="rId5"/>
              </a:rPr>
              <a:t>/8459/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Школьный атлас определитель насекомых / [Электронный ресурс] / Режим доступа: </a:t>
            </a:r>
            <a:r>
              <a:rPr lang="ru-RU" u="sng" dirty="0">
                <a:hlinkClick r:id="rId6"/>
              </a:rPr>
              <a:t>http://edu.zelenogorsk.ru/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9" name="Содержимое 8" descr="img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714876" y="428604"/>
            <a:ext cx="4000528" cy="30003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29190" y="571480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smtClean="0">
                <a:latin typeface="Comic Sans MS" pitchFamily="66" charset="0"/>
              </a:rPr>
              <a:t>Стрекозы</a:t>
            </a:r>
            <a:r>
              <a:rPr lang="ru-RU" sz="2800" b="1" dirty="0" smtClean="0">
                <a:latin typeface="Comic Sans MS" pitchFamily="66" charset="0"/>
              </a:rPr>
              <a:t> – отряд хищных, хорошо летающих насекомых.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2" name="Рисунок 11" descr="2004-0925-2302-XXXXZ-Anisoptera(posedspecimen)(specimen,0130p)-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86190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strekoza4_small.jpg"/>
          <p:cNvPicPr>
            <a:picLocks noChangeAspect="1"/>
          </p:cNvPicPr>
          <p:nvPr/>
        </p:nvPicPr>
        <p:blipFill>
          <a:blip r:embed="rId5" cstate="print"/>
          <a:srcRect l="2833" r="7067"/>
          <a:stretch>
            <a:fillRect/>
          </a:stretch>
        </p:blipFill>
        <p:spPr>
          <a:xfrm>
            <a:off x="4786314" y="3786189"/>
            <a:ext cx="3857653" cy="288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5" name="Содержимое 4" descr="Древня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428604"/>
            <a:ext cx="57150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14678" y="4572008"/>
            <a:ext cx="2786082" cy="52322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МЕГАНЕВРА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357826"/>
            <a:ext cx="7429552" cy="52322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Возраст более 350 миллионов лет.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6143644"/>
            <a:ext cx="6429420" cy="52322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Размах крыльев более 70 см.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28842"/>
            <a:ext cx="3849600" cy="3789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86512" y="1214422"/>
            <a:ext cx="2571736" cy="389882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Возраст отпечатка более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300 миллионов лет.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6457890"/>
            <a:ext cx="6786610" cy="40011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Архангельская область. Крыло стрекозы.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7" name="Содержимое 6" descr="DSCN4792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19742" y="428605"/>
            <a:ext cx="581029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71538" y="4929199"/>
            <a:ext cx="7500990" cy="175432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Цвет – коричневато- красный.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Крылья золотисто-коричневые с рыжими прожилками.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Длина тела 7 – 8 см.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Размах крыльев до 10 см.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735811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лилиния 16"/>
          <p:cNvSpPr/>
          <p:nvPr/>
        </p:nvSpPr>
        <p:spPr>
          <a:xfrm>
            <a:off x="4135585" y="2667556"/>
            <a:ext cx="722167" cy="1595834"/>
          </a:xfrm>
          <a:custGeom>
            <a:avLst/>
            <a:gdLst>
              <a:gd name="connsiteX0" fmla="*/ 0 w 722167"/>
              <a:gd name="connsiteY0" fmla="*/ 1595834 h 1595834"/>
              <a:gd name="connsiteX1" fmla="*/ 22860 w 722167"/>
              <a:gd name="connsiteY1" fmla="*/ 1561544 h 1595834"/>
              <a:gd name="connsiteX2" fmla="*/ 57150 w 722167"/>
              <a:gd name="connsiteY2" fmla="*/ 1527254 h 1595834"/>
              <a:gd name="connsiteX3" fmla="*/ 68580 w 722167"/>
              <a:gd name="connsiteY3" fmla="*/ 1492964 h 1595834"/>
              <a:gd name="connsiteX4" fmla="*/ 80010 w 722167"/>
              <a:gd name="connsiteY4" fmla="*/ 1298654 h 1595834"/>
              <a:gd name="connsiteX5" fmla="*/ 91440 w 722167"/>
              <a:gd name="connsiteY5" fmla="*/ 1241504 h 1595834"/>
              <a:gd name="connsiteX6" fmla="*/ 102870 w 722167"/>
              <a:gd name="connsiteY6" fmla="*/ 1150064 h 1595834"/>
              <a:gd name="connsiteX7" fmla="*/ 125730 w 722167"/>
              <a:gd name="connsiteY7" fmla="*/ 1081484 h 1595834"/>
              <a:gd name="connsiteX8" fmla="*/ 137160 w 722167"/>
              <a:gd name="connsiteY8" fmla="*/ 1047194 h 1595834"/>
              <a:gd name="connsiteX9" fmla="*/ 148590 w 722167"/>
              <a:gd name="connsiteY9" fmla="*/ 1012904 h 1595834"/>
              <a:gd name="connsiteX10" fmla="*/ 171450 w 722167"/>
              <a:gd name="connsiteY10" fmla="*/ 875744 h 1595834"/>
              <a:gd name="connsiteX11" fmla="*/ 194310 w 722167"/>
              <a:gd name="connsiteY11" fmla="*/ 841454 h 1595834"/>
              <a:gd name="connsiteX12" fmla="*/ 228600 w 722167"/>
              <a:gd name="connsiteY12" fmla="*/ 772874 h 1595834"/>
              <a:gd name="connsiteX13" fmla="*/ 262890 w 722167"/>
              <a:gd name="connsiteY13" fmla="*/ 670004 h 1595834"/>
              <a:gd name="connsiteX14" fmla="*/ 297180 w 722167"/>
              <a:gd name="connsiteY14" fmla="*/ 658574 h 1595834"/>
              <a:gd name="connsiteX15" fmla="*/ 331470 w 722167"/>
              <a:gd name="connsiteY15" fmla="*/ 635714 h 1595834"/>
              <a:gd name="connsiteX16" fmla="*/ 365760 w 722167"/>
              <a:gd name="connsiteY16" fmla="*/ 624284 h 1595834"/>
              <a:gd name="connsiteX17" fmla="*/ 400050 w 722167"/>
              <a:gd name="connsiteY17" fmla="*/ 589994 h 1595834"/>
              <a:gd name="connsiteX18" fmla="*/ 422910 w 722167"/>
              <a:gd name="connsiteY18" fmla="*/ 475694 h 1595834"/>
              <a:gd name="connsiteX19" fmla="*/ 445770 w 722167"/>
              <a:gd name="connsiteY19" fmla="*/ 395684 h 1595834"/>
              <a:gd name="connsiteX20" fmla="*/ 468630 w 722167"/>
              <a:gd name="connsiteY20" fmla="*/ 361394 h 1595834"/>
              <a:gd name="connsiteX21" fmla="*/ 502920 w 722167"/>
              <a:gd name="connsiteY21" fmla="*/ 292814 h 1595834"/>
              <a:gd name="connsiteX22" fmla="*/ 537210 w 722167"/>
              <a:gd name="connsiteY22" fmla="*/ 269954 h 1595834"/>
              <a:gd name="connsiteX23" fmla="*/ 560070 w 722167"/>
              <a:gd name="connsiteY23" fmla="*/ 235664 h 1595834"/>
              <a:gd name="connsiteX24" fmla="*/ 594360 w 722167"/>
              <a:gd name="connsiteY24" fmla="*/ 201374 h 1595834"/>
              <a:gd name="connsiteX25" fmla="*/ 605790 w 722167"/>
              <a:gd name="connsiteY25" fmla="*/ 167084 h 1595834"/>
              <a:gd name="connsiteX26" fmla="*/ 628650 w 722167"/>
              <a:gd name="connsiteY26" fmla="*/ 132794 h 1595834"/>
              <a:gd name="connsiteX27" fmla="*/ 640080 w 722167"/>
              <a:gd name="connsiteY27" fmla="*/ 98504 h 1595834"/>
              <a:gd name="connsiteX28" fmla="*/ 697230 w 722167"/>
              <a:gd name="connsiteY28" fmla="*/ 41354 h 159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2167" h="1595834">
                <a:moveTo>
                  <a:pt x="0" y="1595834"/>
                </a:moveTo>
                <a:cubicBezTo>
                  <a:pt x="7620" y="1584404"/>
                  <a:pt x="14066" y="1572097"/>
                  <a:pt x="22860" y="1561544"/>
                </a:cubicBezTo>
                <a:cubicBezTo>
                  <a:pt x="33208" y="1549126"/>
                  <a:pt x="48184" y="1540704"/>
                  <a:pt x="57150" y="1527254"/>
                </a:cubicBezTo>
                <a:cubicBezTo>
                  <a:pt x="63833" y="1517229"/>
                  <a:pt x="64770" y="1504394"/>
                  <a:pt x="68580" y="1492964"/>
                </a:cubicBezTo>
                <a:cubicBezTo>
                  <a:pt x="72390" y="1428194"/>
                  <a:pt x="74136" y="1363270"/>
                  <a:pt x="80010" y="1298654"/>
                </a:cubicBezTo>
                <a:cubicBezTo>
                  <a:pt x="81769" y="1279307"/>
                  <a:pt x="88486" y="1260705"/>
                  <a:pt x="91440" y="1241504"/>
                </a:cubicBezTo>
                <a:cubicBezTo>
                  <a:pt x="96111" y="1211144"/>
                  <a:pt x="96434" y="1180099"/>
                  <a:pt x="102870" y="1150064"/>
                </a:cubicBezTo>
                <a:cubicBezTo>
                  <a:pt x="107919" y="1126502"/>
                  <a:pt x="118110" y="1104344"/>
                  <a:pt x="125730" y="1081484"/>
                </a:cubicBezTo>
                <a:lnTo>
                  <a:pt x="137160" y="1047194"/>
                </a:lnTo>
                <a:lnTo>
                  <a:pt x="148590" y="1012904"/>
                </a:lnTo>
                <a:cubicBezTo>
                  <a:pt x="151110" y="992741"/>
                  <a:pt x="158123" y="906840"/>
                  <a:pt x="171450" y="875744"/>
                </a:cubicBezTo>
                <a:cubicBezTo>
                  <a:pt x="176861" y="863118"/>
                  <a:pt x="188167" y="853741"/>
                  <a:pt x="194310" y="841454"/>
                </a:cubicBezTo>
                <a:cubicBezTo>
                  <a:pt x="241632" y="746810"/>
                  <a:pt x="163086" y="871144"/>
                  <a:pt x="228600" y="772874"/>
                </a:cubicBezTo>
                <a:cubicBezTo>
                  <a:pt x="234177" y="739410"/>
                  <a:pt x="231982" y="694730"/>
                  <a:pt x="262890" y="670004"/>
                </a:cubicBezTo>
                <a:cubicBezTo>
                  <a:pt x="272298" y="662478"/>
                  <a:pt x="285750" y="662384"/>
                  <a:pt x="297180" y="658574"/>
                </a:cubicBezTo>
                <a:cubicBezTo>
                  <a:pt x="308610" y="650954"/>
                  <a:pt x="319183" y="641857"/>
                  <a:pt x="331470" y="635714"/>
                </a:cubicBezTo>
                <a:cubicBezTo>
                  <a:pt x="342246" y="630326"/>
                  <a:pt x="355735" y="630967"/>
                  <a:pt x="365760" y="624284"/>
                </a:cubicBezTo>
                <a:cubicBezTo>
                  <a:pt x="379210" y="615318"/>
                  <a:pt x="388620" y="601424"/>
                  <a:pt x="400050" y="589994"/>
                </a:cubicBezTo>
                <a:cubicBezTo>
                  <a:pt x="426599" y="483798"/>
                  <a:pt x="394885" y="615819"/>
                  <a:pt x="422910" y="475694"/>
                </a:cubicBezTo>
                <a:cubicBezTo>
                  <a:pt x="425351" y="463487"/>
                  <a:pt x="438507" y="410209"/>
                  <a:pt x="445770" y="395684"/>
                </a:cubicBezTo>
                <a:cubicBezTo>
                  <a:pt x="451913" y="383397"/>
                  <a:pt x="462487" y="373681"/>
                  <a:pt x="468630" y="361394"/>
                </a:cubicBezTo>
                <a:cubicBezTo>
                  <a:pt x="487223" y="324209"/>
                  <a:pt x="470163" y="325571"/>
                  <a:pt x="502920" y="292814"/>
                </a:cubicBezTo>
                <a:cubicBezTo>
                  <a:pt x="512634" y="283100"/>
                  <a:pt x="525780" y="277574"/>
                  <a:pt x="537210" y="269954"/>
                </a:cubicBezTo>
                <a:cubicBezTo>
                  <a:pt x="544830" y="258524"/>
                  <a:pt x="551276" y="246217"/>
                  <a:pt x="560070" y="235664"/>
                </a:cubicBezTo>
                <a:cubicBezTo>
                  <a:pt x="570418" y="223246"/>
                  <a:pt x="585394" y="214824"/>
                  <a:pt x="594360" y="201374"/>
                </a:cubicBezTo>
                <a:cubicBezTo>
                  <a:pt x="601043" y="191349"/>
                  <a:pt x="600402" y="177860"/>
                  <a:pt x="605790" y="167084"/>
                </a:cubicBezTo>
                <a:cubicBezTo>
                  <a:pt x="611933" y="154797"/>
                  <a:pt x="622507" y="145081"/>
                  <a:pt x="628650" y="132794"/>
                </a:cubicBezTo>
                <a:cubicBezTo>
                  <a:pt x="634038" y="122018"/>
                  <a:pt x="632367" y="107760"/>
                  <a:pt x="640080" y="98504"/>
                </a:cubicBezTo>
                <a:cubicBezTo>
                  <a:pt x="722167" y="0"/>
                  <a:pt x="664065" y="107684"/>
                  <a:pt x="697230" y="41354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857750" y="2697480"/>
            <a:ext cx="1183630" cy="1645920"/>
          </a:xfrm>
          <a:custGeom>
            <a:avLst/>
            <a:gdLst>
              <a:gd name="connsiteX0" fmla="*/ 0 w 1183630"/>
              <a:gd name="connsiteY0" fmla="*/ 0 h 1645920"/>
              <a:gd name="connsiteX1" fmla="*/ 45720 w 1183630"/>
              <a:gd name="connsiteY1" fmla="*/ 11430 h 1645920"/>
              <a:gd name="connsiteX2" fmla="*/ 80010 w 1183630"/>
              <a:gd name="connsiteY2" fmla="*/ 34290 h 1645920"/>
              <a:gd name="connsiteX3" fmla="*/ 160020 w 1183630"/>
              <a:gd name="connsiteY3" fmla="*/ 137160 h 1645920"/>
              <a:gd name="connsiteX4" fmla="*/ 171450 w 1183630"/>
              <a:gd name="connsiteY4" fmla="*/ 171450 h 1645920"/>
              <a:gd name="connsiteX5" fmla="*/ 228600 w 1183630"/>
              <a:gd name="connsiteY5" fmla="*/ 240030 h 1645920"/>
              <a:gd name="connsiteX6" fmla="*/ 262890 w 1183630"/>
              <a:gd name="connsiteY6" fmla="*/ 251460 h 1645920"/>
              <a:gd name="connsiteX7" fmla="*/ 297180 w 1183630"/>
              <a:gd name="connsiteY7" fmla="*/ 285750 h 1645920"/>
              <a:gd name="connsiteX8" fmla="*/ 331470 w 1183630"/>
              <a:gd name="connsiteY8" fmla="*/ 297180 h 1645920"/>
              <a:gd name="connsiteX9" fmla="*/ 354330 w 1183630"/>
              <a:gd name="connsiteY9" fmla="*/ 331470 h 1645920"/>
              <a:gd name="connsiteX10" fmla="*/ 365760 w 1183630"/>
              <a:gd name="connsiteY10" fmla="*/ 377190 h 1645920"/>
              <a:gd name="connsiteX11" fmla="*/ 445770 w 1183630"/>
              <a:gd name="connsiteY11" fmla="*/ 468630 h 1645920"/>
              <a:gd name="connsiteX12" fmla="*/ 468630 w 1183630"/>
              <a:gd name="connsiteY12" fmla="*/ 537210 h 1645920"/>
              <a:gd name="connsiteX13" fmla="*/ 502920 w 1183630"/>
              <a:gd name="connsiteY13" fmla="*/ 605790 h 1645920"/>
              <a:gd name="connsiteX14" fmla="*/ 537210 w 1183630"/>
              <a:gd name="connsiteY14" fmla="*/ 617220 h 1645920"/>
              <a:gd name="connsiteX15" fmla="*/ 571500 w 1183630"/>
              <a:gd name="connsiteY15" fmla="*/ 651510 h 1645920"/>
              <a:gd name="connsiteX16" fmla="*/ 605790 w 1183630"/>
              <a:gd name="connsiteY16" fmla="*/ 674370 h 1645920"/>
              <a:gd name="connsiteX17" fmla="*/ 617220 w 1183630"/>
              <a:gd name="connsiteY17" fmla="*/ 720090 h 1645920"/>
              <a:gd name="connsiteX18" fmla="*/ 651510 w 1183630"/>
              <a:gd name="connsiteY18" fmla="*/ 788670 h 1645920"/>
              <a:gd name="connsiteX19" fmla="*/ 685800 w 1183630"/>
              <a:gd name="connsiteY19" fmla="*/ 800100 h 1645920"/>
              <a:gd name="connsiteX20" fmla="*/ 754380 w 1183630"/>
              <a:gd name="connsiteY20" fmla="*/ 880110 h 1645920"/>
              <a:gd name="connsiteX21" fmla="*/ 777240 w 1183630"/>
              <a:gd name="connsiteY21" fmla="*/ 914400 h 1645920"/>
              <a:gd name="connsiteX22" fmla="*/ 800100 w 1183630"/>
              <a:gd name="connsiteY22" fmla="*/ 994410 h 1645920"/>
              <a:gd name="connsiteX23" fmla="*/ 822960 w 1183630"/>
              <a:gd name="connsiteY23" fmla="*/ 1028700 h 1645920"/>
              <a:gd name="connsiteX24" fmla="*/ 902970 w 1183630"/>
              <a:gd name="connsiteY24" fmla="*/ 1051560 h 1645920"/>
              <a:gd name="connsiteX25" fmla="*/ 937260 w 1183630"/>
              <a:gd name="connsiteY25" fmla="*/ 1074420 h 1645920"/>
              <a:gd name="connsiteX26" fmla="*/ 948690 w 1183630"/>
              <a:gd name="connsiteY26" fmla="*/ 1108710 h 1645920"/>
              <a:gd name="connsiteX27" fmla="*/ 960120 w 1183630"/>
              <a:gd name="connsiteY27" fmla="*/ 1348740 h 1645920"/>
              <a:gd name="connsiteX28" fmla="*/ 1005840 w 1183630"/>
              <a:gd name="connsiteY28" fmla="*/ 1417320 h 1645920"/>
              <a:gd name="connsiteX29" fmla="*/ 1062990 w 1183630"/>
              <a:gd name="connsiteY29" fmla="*/ 1485900 h 1645920"/>
              <a:gd name="connsiteX30" fmla="*/ 1085850 w 1183630"/>
              <a:gd name="connsiteY30" fmla="*/ 1520190 h 1645920"/>
              <a:gd name="connsiteX31" fmla="*/ 1154430 w 1183630"/>
              <a:gd name="connsiteY31" fmla="*/ 1577340 h 1645920"/>
              <a:gd name="connsiteX32" fmla="*/ 1177290 w 1183630"/>
              <a:gd name="connsiteY3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3630" h="1645920">
                <a:moveTo>
                  <a:pt x="0" y="0"/>
                </a:moveTo>
                <a:cubicBezTo>
                  <a:pt x="15240" y="3810"/>
                  <a:pt x="31281" y="5242"/>
                  <a:pt x="45720" y="11430"/>
                </a:cubicBezTo>
                <a:cubicBezTo>
                  <a:pt x="58346" y="16841"/>
                  <a:pt x="69457" y="25496"/>
                  <a:pt x="80010" y="34290"/>
                </a:cubicBezTo>
                <a:cubicBezTo>
                  <a:pt x="107320" y="57049"/>
                  <a:pt x="150217" y="107750"/>
                  <a:pt x="160020" y="137160"/>
                </a:cubicBezTo>
                <a:cubicBezTo>
                  <a:pt x="163830" y="148590"/>
                  <a:pt x="166062" y="160674"/>
                  <a:pt x="171450" y="171450"/>
                </a:cubicBezTo>
                <a:cubicBezTo>
                  <a:pt x="181993" y="192535"/>
                  <a:pt x="209641" y="227391"/>
                  <a:pt x="228600" y="240030"/>
                </a:cubicBezTo>
                <a:cubicBezTo>
                  <a:pt x="238625" y="246713"/>
                  <a:pt x="251460" y="247650"/>
                  <a:pt x="262890" y="251460"/>
                </a:cubicBezTo>
                <a:cubicBezTo>
                  <a:pt x="274320" y="262890"/>
                  <a:pt x="283730" y="276784"/>
                  <a:pt x="297180" y="285750"/>
                </a:cubicBezTo>
                <a:cubicBezTo>
                  <a:pt x="307205" y="292433"/>
                  <a:pt x="322062" y="289654"/>
                  <a:pt x="331470" y="297180"/>
                </a:cubicBezTo>
                <a:cubicBezTo>
                  <a:pt x="342197" y="305762"/>
                  <a:pt x="346710" y="320040"/>
                  <a:pt x="354330" y="331470"/>
                </a:cubicBezTo>
                <a:cubicBezTo>
                  <a:pt x="358140" y="346710"/>
                  <a:pt x="358735" y="363139"/>
                  <a:pt x="365760" y="377190"/>
                </a:cubicBezTo>
                <a:cubicBezTo>
                  <a:pt x="399098" y="443865"/>
                  <a:pt x="398621" y="437198"/>
                  <a:pt x="445770" y="468630"/>
                </a:cubicBezTo>
                <a:lnTo>
                  <a:pt x="468630" y="537210"/>
                </a:lnTo>
                <a:cubicBezTo>
                  <a:pt x="476160" y="559799"/>
                  <a:pt x="482777" y="589676"/>
                  <a:pt x="502920" y="605790"/>
                </a:cubicBezTo>
                <a:cubicBezTo>
                  <a:pt x="512328" y="613316"/>
                  <a:pt x="525780" y="613410"/>
                  <a:pt x="537210" y="617220"/>
                </a:cubicBezTo>
                <a:cubicBezTo>
                  <a:pt x="548640" y="628650"/>
                  <a:pt x="559082" y="641162"/>
                  <a:pt x="571500" y="651510"/>
                </a:cubicBezTo>
                <a:cubicBezTo>
                  <a:pt x="582053" y="660304"/>
                  <a:pt x="598170" y="662940"/>
                  <a:pt x="605790" y="674370"/>
                </a:cubicBezTo>
                <a:cubicBezTo>
                  <a:pt x="614504" y="687441"/>
                  <a:pt x="612904" y="704985"/>
                  <a:pt x="617220" y="720090"/>
                </a:cubicBezTo>
                <a:cubicBezTo>
                  <a:pt x="623355" y="741563"/>
                  <a:pt x="632957" y="773827"/>
                  <a:pt x="651510" y="788670"/>
                </a:cubicBezTo>
                <a:cubicBezTo>
                  <a:pt x="660918" y="796196"/>
                  <a:pt x="674370" y="796290"/>
                  <a:pt x="685800" y="800100"/>
                </a:cubicBezTo>
                <a:cubicBezTo>
                  <a:pt x="727339" y="841639"/>
                  <a:pt x="717723" y="828790"/>
                  <a:pt x="754380" y="880110"/>
                </a:cubicBezTo>
                <a:cubicBezTo>
                  <a:pt x="762365" y="891288"/>
                  <a:pt x="771097" y="902113"/>
                  <a:pt x="777240" y="914400"/>
                </a:cubicBezTo>
                <a:cubicBezTo>
                  <a:pt x="799483" y="958885"/>
                  <a:pt x="778127" y="943139"/>
                  <a:pt x="800100" y="994410"/>
                </a:cubicBezTo>
                <a:cubicBezTo>
                  <a:pt x="805511" y="1007036"/>
                  <a:pt x="812233" y="1020118"/>
                  <a:pt x="822960" y="1028700"/>
                </a:cubicBezTo>
                <a:cubicBezTo>
                  <a:pt x="830413" y="1034663"/>
                  <a:pt x="899983" y="1050813"/>
                  <a:pt x="902970" y="1051560"/>
                </a:cubicBezTo>
                <a:cubicBezTo>
                  <a:pt x="914400" y="1059180"/>
                  <a:pt x="928678" y="1063693"/>
                  <a:pt x="937260" y="1074420"/>
                </a:cubicBezTo>
                <a:cubicBezTo>
                  <a:pt x="944786" y="1083828"/>
                  <a:pt x="947689" y="1096703"/>
                  <a:pt x="948690" y="1108710"/>
                </a:cubicBezTo>
                <a:cubicBezTo>
                  <a:pt x="955342" y="1188534"/>
                  <a:pt x="945535" y="1269978"/>
                  <a:pt x="960120" y="1348740"/>
                </a:cubicBezTo>
                <a:cubicBezTo>
                  <a:pt x="965123" y="1375755"/>
                  <a:pt x="990600" y="1394460"/>
                  <a:pt x="1005840" y="1417320"/>
                </a:cubicBezTo>
                <a:cubicBezTo>
                  <a:pt x="1062597" y="1502456"/>
                  <a:pt x="989651" y="1397893"/>
                  <a:pt x="1062990" y="1485900"/>
                </a:cubicBezTo>
                <a:cubicBezTo>
                  <a:pt x="1071784" y="1496453"/>
                  <a:pt x="1077056" y="1509637"/>
                  <a:pt x="1085850" y="1520190"/>
                </a:cubicBezTo>
                <a:cubicBezTo>
                  <a:pt x="1113352" y="1553193"/>
                  <a:pt x="1120714" y="1554863"/>
                  <a:pt x="1154430" y="1577340"/>
                </a:cubicBezTo>
                <a:cubicBezTo>
                  <a:pt x="1183630" y="1621140"/>
                  <a:pt x="1177290" y="1597893"/>
                  <a:pt x="1177290" y="164592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7" name="Содержимое 6" descr="28422_html_7b5c52b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255" r="13912"/>
          <a:stretch>
            <a:fillRect/>
          </a:stretch>
        </p:blipFill>
        <p:spPr>
          <a:xfrm>
            <a:off x="1357290" y="642918"/>
            <a:ext cx="6759397" cy="5323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86446" y="785794"/>
            <a:ext cx="207170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ГОЛОВА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rot="10800000" flipV="1">
            <a:off x="4857752" y="1047404"/>
            <a:ext cx="928694" cy="9558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1928802"/>
            <a:ext cx="15001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ГРУДЬ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3786190"/>
            <a:ext cx="22860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БРЮШКО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28992" y="2143116"/>
            <a:ext cx="1214446" cy="7143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4643438" y="3429000"/>
            <a:ext cx="785818" cy="64294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7" name="Содержимое 6" descr="12-06-11_152950_ma_r8_s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405843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1349416569_strek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071810"/>
            <a:ext cx="4689521" cy="354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8" y="642918"/>
            <a:ext cx="3786214" cy="195983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1 глаз –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</a:rPr>
              <a:t>30.000 глазков (фасеток)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000636"/>
            <a:ext cx="3929090" cy="113909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Может увидеть комара на расстоянии до 12 м.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aper51.jpg"/>
          <p:cNvPicPr>
            <a:picLocks noChangeAspect="1"/>
          </p:cNvPicPr>
          <p:nvPr/>
        </p:nvPicPr>
        <p:blipFill>
          <a:blip r:embed="rId2" cstate="print">
            <a:lum bright="36000" contrast="-35000"/>
          </a:blip>
          <a:stretch>
            <a:fillRect/>
          </a:stretch>
        </p:blipFill>
        <p:spPr>
          <a:xfrm>
            <a:off x="0" y="0"/>
            <a:ext cx="9144000" cy="7054453"/>
          </a:xfrm>
          <a:prstGeom prst="rect">
            <a:avLst/>
          </a:prstGeom>
        </p:spPr>
      </p:pic>
      <p:pic>
        <p:nvPicPr>
          <p:cNvPr id="7" name="Содержимое 6" descr="Стрекоза коромысло откладывает яйц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403833" cy="3056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rcRect t="7616" r="1670" b="13145"/>
          <a:stretch>
            <a:fillRect/>
          </a:stretch>
        </p:blipFill>
        <p:spPr>
          <a:xfrm>
            <a:off x="5000628" y="285728"/>
            <a:ext cx="392431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7158" y="3500438"/>
            <a:ext cx="2786082" cy="120032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Самка откладывает яйца.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3500438"/>
            <a:ext cx="2928958" cy="166199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Личинка (нимфа).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Достигают 5 см.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Развиваются 2-3 года.</a:t>
            </a:r>
            <a:endParaRPr lang="ru-RU" b="1" dirty="0"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642248" y="2928934"/>
            <a:ext cx="858050" cy="42942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6786578" y="3000372"/>
            <a:ext cx="928694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348" y="5500702"/>
            <a:ext cx="2214578" cy="83099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Взрослое насекомое.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5" name="Содержимое 6" descr="img_2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571876"/>
            <a:ext cx="2071702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7" name="Прямая со стрелкой 16"/>
          <p:cNvCxnSpPr>
            <a:stCxn id="19" idx="3"/>
          </p:cNvCxnSpPr>
          <p:nvPr/>
        </p:nvCxnSpPr>
        <p:spPr>
          <a:xfrm flipV="1">
            <a:off x="2928926" y="4643446"/>
            <a:ext cx="1500198" cy="127275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350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Jikharev</vt:lpstr>
      <vt:lpstr>Wingdings</vt:lpstr>
      <vt:lpstr>Тема Office</vt:lpstr>
      <vt:lpstr>«В воде родится, а воды боится. Стрекоза коромысло».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 Шафигуллина</cp:lastModifiedBy>
  <cp:revision>33</cp:revision>
  <dcterms:created xsi:type="dcterms:W3CDTF">2014-04-05T16:22:41Z</dcterms:created>
  <dcterms:modified xsi:type="dcterms:W3CDTF">2015-10-04T12:07:04Z</dcterms:modified>
</cp:coreProperties>
</file>