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3" r:id="rId2"/>
    <p:sldId id="270" r:id="rId3"/>
    <p:sldId id="279" r:id="rId4"/>
    <p:sldId id="283" r:id="rId5"/>
  </p:sldIdLst>
  <p:sldSz cx="7561263" cy="10801350"/>
  <p:notesSz cx="6858000" cy="952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44" d="100"/>
          <a:sy n="44" d="100"/>
        </p:scale>
        <p:origin x="-2346" y="-96"/>
      </p:cViewPr>
      <p:guideLst>
        <p:guide orient="horz" pos="3403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2BE12-A4A6-481C-8E11-F93F5F8CB131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78050" y="714375"/>
            <a:ext cx="25019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3A008-378E-42F8-9217-12CC3CD29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024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55420"/>
            <a:ext cx="6427074" cy="23152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120769"/>
            <a:ext cx="5292884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D884-3CA2-4AA9-AA00-E83FEE5A1B89}" type="datetimeFigureOut">
              <a:rPr lang="ru-RU" smtClean="0"/>
              <a:pPr/>
              <a:t>06.09.2015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C6F4-3781-4832-9ACF-AB88E7998A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D884-3CA2-4AA9-AA00-E83FEE5A1B89}" type="datetimeFigureOut">
              <a:rPr lang="ru-RU" smtClean="0"/>
              <a:pPr/>
              <a:t>06.09.2015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C6F4-3781-4832-9ACF-AB88E7998A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534136" y="680086"/>
            <a:ext cx="1405923" cy="145168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2428" y="680086"/>
            <a:ext cx="4095684" cy="145168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D884-3CA2-4AA9-AA00-E83FEE5A1B89}" type="datetimeFigureOut">
              <a:rPr lang="ru-RU" smtClean="0"/>
              <a:pPr/>
              <a:t>06.09.2015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C6F4-3781-4832-9ACF-AB88E7998A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D884-3CA2-4AA9-AA00-E83FEE5A1B89}" type="datetimeFigureOut">
              <a:rPr lang="ru-RU" smtClean="0"/>
              <a:pPr/>
              <a:t>06.09.2015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C6F4-3781-4832-9ACF-AB88E7998A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940870"/>
            <a:ext cx="6427074" cy="2145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78076"/>
            <a:ext cx="6427074" cy="23627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D884-3CA2-4AA9-AA00-E83FEE5A1B89}" type="datetimeFigureOut">
              <a:rPr lang="ru-RU" smtClean="0"/>
              <a:pPr/>
              <a:t>06.09.2015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C6F4-3781-4832-9ACF-AB88E7998A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2429" y="3970499"/>
            <a:ext cx="2750147" cy="112264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88595" y="3970499"/>
            <a:ext cx="2751460" cy="112264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D884-3CA2-4AA9-AA00-E83FEE5A1B89}" type="datetimeFigureOut">
              <a:rPr lang="ru-RU" smtClean="0"/>
              <a:pPr/>
              <a:t>06.09.2015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C6F4-3781-4832-9ACF-AB88E7998A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6" y="432555"/>
            <a:ext cx="6805137" cy="180022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17807"/>
            <a:ext cx="3340871" cy="1007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425429"/>
            <a:ext cx="3340871" cy="6223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417807"/>
            <a:ext cx="3342183" cy="1007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425429"/>
            <a:ext cx="3342183" cy="6223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D884-3CA2-4AA9-AA00-E83FEE5A1B89}" type="datetimeFigureOut">
              <a:rPr lang="ru-RU" smtClean="0"/>
              <a:pPr/>
              <a:t>06.09.2015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C6F4-3781-4832-9ACF-AB88E7998A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D884-3CA2-4AA9-AA00-E83FEE5A1B89}" type="datetimeFigureOut">
              <a:rPr lang="ru-RU" smtClean="0"/>
              <a:pPr/>
              <a:t>06.09.2015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C6F4-3781-4832-9ACF-AB88E7998A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D884-3CA2-4AA9-AA00-E83FEE5A1B89}" type="datetimeFigureOut">
              <a:rPr lang="ru-RU" smtClean="0"/>
              <a:pPr/>
              <a:t>06.09.2015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C6F4-3781-4832-9ACF-AB88E7998A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7" y="430056"/>
            <a:ext cx="2487603" cy="18302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30055"/>
            <a:ext cx="4226956" cy="92186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7" y="2260283"/>
            <a:ext cx="2487603" cy="7388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D884-3CA2-4AA9-AA00-E83FEE5A1B89}" type="datetimeFigureOut">
              <a:rPr lang="ru-RU" smtClean="0"/>
              <a:pPr/>
              <a:t>06.09.2015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C6F4-3781-4832-9ACF-AB88E7998A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560947"/>
            <a:ext cx="4536758" cy="892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65121"/>
            <a:ext cx="4536758" cy="64808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453557"/>
            <a:ext cx="4536758" cy="12676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D884-3CA2-4AA9-AA00-E83FEE5A1B89}" type="datetimeFigureOut">
              <a:rPr lang="ru-RU" smtClean="0"/>
              <a:pPr/>
              <a:t>06.09.2015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C6F4-3781-4832-9ACF-AB88E7998A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6" y="432555"/>
            <a:ext cx="6805137" cy="1800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6" y="2520317"/>
            <a:ext cx="6805137" cy="71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6" y="10011252"/>
            <a:ext cx="1764295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ED884-3CA2-4AA9-AA00-E83FEE5A1B89}" type="datetimeFigureOut">
              <a:rPr lang="ru-RU" smtClean="0"/>
              <a:pPr/>
              <a:t>06.09.2015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10011252"/>
            <a:ext cx="23944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8" y="10011252"/>
            <a:ext cx="1764295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1C6F4-3781-4832-9ACF-AB88E7998A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ы\Безимени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561263" cy="1080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4288" y="792162"/>
            <a:ext cx="61926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3111" y="2043089"/>
            <a:ext cx="6097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АЗБУКА</a:t>
            </a:r>
            <a:br>
              <a:rPr lang="ru-RU" sz="5400" b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ПАТРИОТИЗМА</a:t>
            </a:r>
            <a:endParaRPr lang="ru-RU" sz="5400" b="1" cap="none" spc="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6377" y="792164"/>
            <a:ext cx="607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400" b="1" i="1" dirty="0" smtClean="0">
                <a:solidFill>
                  <a:srgbClr val="002060"/>
                </a:solidFill>
              </a:rPr>
              <a:t>ПАПКА- ПЕРЕДВИЖКА ДЛЯ РОДИТЕЛЕЙ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3177" y="3971915"/>
            <a:ext cx="42457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МАЛЕНЬКОГО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ПАТРИОТА НЕОБХОДИМО НАЧИНАТЬ С САМОГО БЛИЗКОГО ДЛЯ НЕГО: РОДНОГО ДОМА, УЛИЦЫ ГДЕ ОН ЖИВЕТ, ДЕТСКОГО САДА, РОДНОГО ГОРОДА…</a:t>
            </a:r>
          </a:p>
        </p:txBody>
      </p:sp>
      <p:pic>
        <p:nvPicPr>
          <p:cNvPr id="8" name="Рисунок 7" descr="ьбь 274.jpg"/>
          <p:cNvPicPr>
            <a:picLocks noChangeAspect="1"/>
          </p:cNvPicPr>
          <p:nvPr/>
        </p:nvPicPr>
        <p:blipFill>
          <a:blip r:embed="rId3" cstate="print"/>
          <a:srcRect b="12208"/>
          <a:stretch>
            <a:fillRect/>
          </a:stretch>
        </p:blipFill>
        <p:spPr>
          <a:xfrm rot="651261">
            <a:off x="3858452" y="6585891"/>
            <a:ext cx="2901223" cy="1860856"/>
          </a:xfrm>
          <a:prstGeom prst="rect">
            <a:avLst/>
          </a:prstGeom>
        </p:spPr>
      </p:pic>
      <p:pic>
        <p:nvPicPr>
          <p:cNvPr id="10" name="Рисунок 9" descr="о фото 011ж.jpg"/>
          <p:cNvPicPr>
            <a:picLocks noChangeAspect="1"/>
          </p:cNvPicPr>
          <p:nvPr/>
        </p:nvPicPr>
        <p:blipFill>
          <a:blip r:embed="rId4" cstate="print"/>
          <a:srcRect b="12208"/>
          <a:stretch>
            <a:fillRect/>
          </a:stretch>
        </p:blipFill>
        <p:spPr>
          <a:xfrm>
            <a:off x="2066119" y="8401071"/>
            <a:ext cx="3425989" cy="1778160"/>
          </a:xfrm>
          <a:prstGeom prst="rect">
            <a:avLst/>
          </a:prstGeom>
        </p:spPr>
      </p:pic>
      <p:pic>
        <p:nvPicPr>
          <p:cNvPr id="11" name="Рисунок 10" descr="Фото15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54422">
            <a:off x="1280301" y="5829303"/>
            <a:ext cx="2428892" cy="2049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28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шаблоны\Безимени-6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561263" cy="1080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2282" y="648147"/>
            <a:ext cx="640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endParaRPr lang="ru-RU" sz="2000" b="1" dirty="0" smtClean="0"/>
          </a:p>
          <a:p>
            <a:endParaRPr lang="ru-RU" b="1" dirty="0"/>
          </a:p>
        </p:txBody>
      </p:sp>
      <p:pic>
        <p:nvPicPr>
          <p:cNvPr id="5" name="Рисунок 4" descr="20150907_142402.jpg"/>
          <p:cNvPicPr>
            <a:picLocks noChangeAspect="1"/>
          </p:cNvPicPr>
          <p:nvPr/>
        </p:nvPicPr>
        <p:blipFill>
          <a:blip r:embed="rId3" cstate="print"/>
          <a:srcRect l="14098" t="16472" r="16933" b="12281"/>
          <a:stretch>
            <a:fillRect/>
          </a:stretch>
        </p:blipFill>
        <p:spPr>
          <a:xfrm rot="20533701">
            <a:off x="917929" y="8119746"/>
            <a:ext cx="1406684" cy="205837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3045" y="542891"/>
            <a:ext cx="6643734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Очень рано в мир ребенка входит природа родного края. Река, лес, поле постепенно оживают для него: от первого общего восприятия ребенок переходит к конкретизации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него появляются любимые уголки для игры, любимые деревья, тропинки в лесу, место для рыбалки у реки. Это делает лес, речку своими, родными, остающимися в памяти на всю жизнь. Так общественное и природное окружение выступает в роли первого педагога, знакомящего ребенка с Родиной. Но без помощи взрослого ребенку трудно выделить в окружающей жизни наиболее существенное, характерное, ему не сразу удается понять, что город, село, лес, река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и есть его Родина и что быть гражданином России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большая гордость.  Целенаправленная работа взрослых воспитывает патриотические чувства, формирует убеждения ребенка. Дети равно чувствуют и искренность, заинтересованность и малейшую фальшь в отношениях к окружающему миру, безразличие взрослого. Гуляя с ребенком по осеннему парку, например, полюбуйтесь красотой родного города, прочитайте стихотворение. Потом можно поиграть, побегать, собрать букет осенних листьев. Вернувшись с прогулки, предложите нарисовать ему , что понравилось: несомненно, у ребенка на рисунке появится красавица береза в золотом платье, паутинки, падающие листья.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Чувство Родины начинается с восхищения тем, что видит перед собой ребенок, чему он изумляется и что вызывает отклик в душе…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20150915_170104.jpg"/>
          <p:cNvPicPr>
            <a:picLocks noChangeAspect="1"/>
          </p:cNvPicPr>
          <p:nvPr/>
        </p:nvPicPr>
        <p:blipFill>
          <a:blip r:embed="rId4" cstate="print"/>
          <a:srcRect r="19104"/>
          <a:stretch>
            <a:fillRect/>
          </a:stretch>
        </p:blipFill>
        <p:spPr>
          <a:xfrm>
            <a:off x="2566185" y="8043881"/>
            <a:ext cx="2428892" cy="19070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Рисунок 10" descr="20150915_131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49455">
            <a:off x="5409332" y="8222535"/>
            <a:ext cx="1317177" cy="191685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747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561263" cy="1080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3045" y="328577"/>
            <a:ext cx="6715172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Чувство патриотизма так многогранно по своему содержанию, что не может определено несколькими словами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и любовь к родным местам, и гордость за свой народ, желание сохранять, приумножать богатства своей страны. Воспитание патриотических чувств можно и нужно начинать с дошкольного возраста. Крылатая фраза: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 начинается с детства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как нельзя больше относится к данному вопросу. Задумываясь об истоках патриотических чувств, мы всегда обращаемся к впечатлениям детства: это и дерево под окном, и родные напевы, и поразившие нас когда-то факты и события. С младенчества ребенок слышит родную речь. Песни матери, сказки открывают ему окно в мир, вселяют надежду и веру в добро, которое несут нам сказочные герои: Василиса Прекрасная, Илья Муромец, Иван-Царевич. Сказки волнуют, увлекают ребенка, заставляют его плакать и смеяться, показывают, что народ самым важным богатством считает трудолюбие, дружбу, взаимопомощь. У каждого народа свои сказки, и все они по-своему передают от поколения к поколению эти нравственные ценности. Слушая сказку, ребенок начинает любить то, что любит его народ, и ненавидеть то, что ненавидит народ. Загадки, пословицы, поговорки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жемчужины народной мудрости и воспринимаются ребенком легко и естественно. В них и юмор, и грусть, и глубокая любовь к человеку, к Отечеству. Сказки, пословицы, поговорки формируют начала любви к своему народу, к своей стране.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557b491f1c9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67273">
            <a:off x="1893713" y="7692410"/>
            <a:ext cx="1714512" cy="242889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Рисунок 4" descr="repka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069" y="8043881"/>
            <a:ext cx="1800301" cy="227667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0896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ы\Безимени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561263" cy="1080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8303" y="504132"/>
            <a:ext cx="5616624" cy="86485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400" b="1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Пословицы о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Родине</a:t>
            </a:r>
          </a:p>
          <a:p>
            <a:pPr algn="ctr"/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 в мире краше Родины нашей.</a:t>
            </a:r>
          </a:p>
          <a:p>
            <a:r>
              <a:rPr lang="ru-RU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Родная земля и в горсти мила.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Всякому мила своя сторона.</a:t>
            </a:r>
          </a:p>
          <a:p>
            <a:r>
              <a:rPr lang="ru-RU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Жить – Родине служить.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родной край и жизнь отдай.</a:t>
            </a: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Выучите вместе с детьми:</a:t>
            </a:r>
          </a:p>
          <a:p>
            <a:pPr algn="ctr"/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РОДИНА</a:t>
            </a:r>
          </a:p>
          <a:p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Родина – слово большое, большое!</a:t>
            </a:r>
          </a:p>
          <a:p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не бывает на свете чудес,</a:t>
            </a:r>
          </a:p>
          <a:p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сказать это слово  с душою,</a:t>
            </a:r>
          </a:p>
          <a:p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Глубже морей оно, выше небес!</a:t>
            </a:r>
          </a:p>
          <a:p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нем умещается ровно полмира:</a:t>
            </a:r>
          </a:p>
          <a:p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 и папа, соседи, друзья.</a:t>
            </a:r>
          </a:p>
          <a:p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любимый, родная квартира</a:t>
            </a:r>
          </a:p>
          <a:p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Бабушка, школа, котенок… и я.</a:t>
            </a:r>
          </a:p>
          <a:p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Зайчик солнечный в ладошке,</a:t>
            </a:r>
          </a:p>
          <a:p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Куст сирени за окошком</a:t>
            </a:r>
          </a:p>
          <a:p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на щечке родинка –</a:t>
            </a:r>
          </a:p>
          <a:p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тоже Родина.</a:t>
            </a:r>
          </a:p>
          <a:p>
            <a:pPr algn="r"/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ьбь 277.jpg"/>
          <p:cNvPicPr>
            <a:picLocks noChangeAspect="1"/>
          </p:cNvPicPr>
          <p:nvPr/>
        </p:nvPicPr>
        <p:blipFill>
          <a:blip r:embed="rId3" cstate="print"/>
          <a:srcRect b="13468"/>
          <a:stretch>
            <a:fillRect/>
          </a:stretch>
        </p:blipFill>
        <p:spPr>
          <a:xfrm>
            <a:off x="3485329" y="8595244"/>
            <a:ext cx="3173237" cy="1540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38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633</Words>
  <Application>Microsoft Office PowerPoint</Application>
  <PresentationFormat>Произвольный</PresentationFormat>
  <Paragraphs>34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РОСИНКА</dc:creator>
  <cp:lastModifiedBy>Пользователь</cp:lastModifiedBy>
  <cp:revision>70</cp:revision>
  <cp:lastPrinted>2014-10-22T11:33:45Z</cp:lastPrinted>
  <dcterms:created xsi:type="dcterms:W3CDTF">2014-01-24T02:44:33Z</dcterms:created>
  <dcterms:modified xsi:type="dcterms:W3CDTF">2015-09-06T19:35:00Z</dcterms:modified>
</cp:coreProperties>
</file>