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0" r:id="rId1"/>
  </p:sldMasterIdLst>
  <p:sldIdLst>
    <p:sldId id="291" r:id="rId2"/>
    <p:sldId id="283" r:id="rId3"/>
    <p:sldId id="285" r:id="rId4"/>
    <p:sldId id="290" r:id="rId5"/>
    <p:sldId id="286" r:id="rId6"/>
    <p:sldId id="287" r:id="rId7"/>
    <p:sldId id="288" r:id="rId8"/>
    <p:sldId id="289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7EAEC-836B-4F49-9EFD-844D1B62372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0F5E0-7AF6-44DE-BDC1-C46CDFB3C93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0886D-9CD7-4E4C-BD77-9D3E88118E72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9E89D-FB57-4F59-A667-B9E6479FC86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11DEE8D-E459-406C-8CF5-719F5BF4EF8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0BCC2-B1BD-4E90-98F3-E45B7A99CCA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CE709-F785-4A0D-BA76-0EB86A8AB863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7FCCD-5CDB-42AB-9691-4ADB339AEC3C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39410-AFDB-46D9-94D1-E13EB1966B4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B9FC1-0C7C-46E6-BA82-061FB84E147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DFFB5-635F-4455-90E7-E2F2C008C92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E5035E-7C34-4A49-AF8C-514FD613AC7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1%80%D0%BE%D0%B1%D0%BB%D0%B5%D0%BC%D0%B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smtClean="0">
                <a:solidFill>
                  <a:schemeClr val="bg1"/>
                </a:solidFill>
              </a:rPr>
              <a:t>«ОД </a:t>
            </a:r>
            <a:r>
              <a:rPr lang="ru-RU" sz="6600" dirty="0" smtClean="0">
                <a:solidFill>
                  <a:schemeClr val="bg1"/>
                </a:solidFill>
              </a:rPr>
              <a:t>в форме проекта»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427984" y="3886200"/>
            <a:ext cx="3816424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Старший воспитатель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Набиуллина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Э.Х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8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bg1"/>
                </a:solidFill>
              </a:rPr>
              <a:t>Метод проектов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i="1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-   </a:t>
            </a:r>
            <a:r>
              <a:rPr lang="ru-RU" sz="2400" dirty="0" smtClean="0">
                <a:solidFill>
                  <a:schemeClr val="bg1"/>
                </a:solidFill>
              </a:rPr>
              <a:t>это совокупность приёмов, действий в их определённой последовательности для достижения поставленной задачи — решения </a:t>
            </a:r>
            <a:r>
              <a:rPr lang="ru-RU" sz="2400" dirty="0" smtClean="0">
                <a:solidFill>
                  <a:schemeClr val="bg1"/>
                </a:solidFill>
                <a:hlinkClick r:id="rId2" tooltip="Проблема"/>
              </a:rPr>
              <a:t>проблемы</a:t>
            </a:r>
            <a:r>
              <a:rPr lang="ru-RU" sz="2400" dirty="0" smtClean="0">
                <a:solidFill>
                  <a:schemeClr val="bg1"/>
                </a:solidFill>
              </a:rPr>
              <a:t>, оформленной в виде некоего конечного продукта.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endParaRPr lang="ru-RU" sz="2400" dirty="0" smtClean="0">
              <a:solidFill>
                <a:schemeClr val="tx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2514600"/>
            <a:ext cx="2438400" cy="1143000"/>
          </a:xfrm>
          <a:prstGeom prst="rect">
            <a:avLst/>
          </a:prstGeom>
          <a:solidFill>
            <a:srgbClr val="F02E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</a:rPr>
              <a:t>ПРОБЛЕМА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429000"/>
            <a:ext cx="2743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</a:rPr>
              <a:t>ПЛАН РЕШЕНИЯ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</a:rPr>
              <a:t>ПРОБЛЕМЫ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267200" y="4267200"/>
            <a:ext cx="2667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</a:rPr>
              <a:t>ИССЛЕДОВАТЕЛЬСКИЙ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</a:rPr>
              <a:t>ПОИСК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72200" y="5257800"/>
            <a:ext cx="2819400" cy="1066800"/>
          </a:xfrm>
          <a:prstGeom prst="rect">
            <a:avLst/>
          </a:prstGeom>
          <a:solidFill>
            <a:srgbClr val="F02E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</a:rPr>
              <a:t>РЕЗУЛЬТАТ –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</a:rPr>
              <a:t>РЕШЕНИЕ ПРОБЛЕМЫ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2818335">
            <a:off x="2743200" y="2971800"/>
            <a:ext cx="1066800" cy="609600"/>
          </a:xfrm>
          <a:prstGeom prst="curvedDown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02E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FFFFFF"/>
              </a:solidFill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rot="2818335">
            <a:off x="4876800" y="3733800"/>
            <a:ext cx="1066800" cy="609600"/>
          </a:xfrm>
          <a:prstGeom prst="curvedDown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02E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FFFFFF"/>
              </a:solidFill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rot="2818335">
            <a:off x="6934200" y="4724400"/>
            <a:ext cx="1066800" cy="609600"/>
          </a:xfrm>
          <a:prstGeom prst="curvedDown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02E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Проект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endParaRPr lang="ru-RU" smtClean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33400" y="990600"/>
            <a:ext cx="5257800" cy="12954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форма деятельности,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организованная с помощью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метода проектов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143000" y="2590800"/>
            <a:ext cx="7086600" cy="16002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самостоятельная и коллективная </a:t>
            </a:r>
          </a:p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творческая завершенная работа, </a:t>
            </a:r>
          </a:p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имеющая социально значимый результат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295400" y="4572000"/>
            <a:ext cx="7848600" cy="1828800"/>
          </a:xfrm>
          <a:prstGeom prst="rect">
            <a:avLst/>
          </a:prstGeom>
          <a:solidFill>
            <a:srgbClr val="F02E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основе проекта лежит проблема, для ее  решения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  исследовательский поиск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в различных направлениях,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которого обобщаются и объединяются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в одно целое.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Актуальность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534400" cy="2514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В современном </a:t>
            </a:r>
            <a:r>
              <a:rPr lang="ru-RU" dirty="0">
                <a:solidFill>
                  <a:schemeClr val="bg1"/>
                </a:solidFill>
              </a:rPr>
              <a:t>мире </a:t>
            </a:r>
            <a:r>
              <a:rPr lang="ru-RU" dirty="0" smtClean="0">
                <a:solidFill>
                  <a:schemeClr val="bg1"/>
                </a:solidFill>
              </a:rPr>
              <a:t>совместная деятельность </a:t>
            </a:r>
            <a:r>
              <a:rPr lang="ru-RU" dirty="0">
                <a:solidFill>
                  <a:schemeClr val="bg1"/>
                </a:solidFill>
              </a:rPr>
              <a:t>по методу </a:t>
            </a:r>
            <a:r>
              <a:rPr lang="ru-RU" dirty="0" smtClean="0">
                <a:solidFill>
                  <a:schemeClr val="bg1"/>
                </a:solidFill>
              </a:rPr>
              <a:t>проектов существенно отличается от </a:t>
            </a:r>
            <a:r>
              <a:rPr lang="ru-RU" dirty="0">
                <a:solidFill>
                  <a:schemeClr val="bg1"/>
                </a:solidFill>
              </a:rPr>
              <a:t>обучающего занятия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8066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graphicFrame>
        <p:nvGraphicFramePr>
          <p:cNvPr id="23580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158692"/>
              </p:ext>
            </p:extLst>
          </p:nvPr>
        </p:nvGraphicFramePr>
        <p:xfrm>
          <a:off x="0" y="0"/>
          <a:ext cx="9144000" cy="6780214"/>
        </p:xfrm>
        <a:graphic>
          <a:graphicData uri="http://schemas.openxmlformats.org/drawingml/2006/table">
            <a:tbl>
              <a:tblPr/>
              <a:tblGrid>
                <a:gridCol w="3968750"/>
                <a:gridCol w="5175250"/>
              </a:tblGrid>
              <a:tr h="116363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организации совместной деятельности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 методу проектов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воспитателя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ребёнка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проблемной ситуации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Возникновение состояния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«хочу»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определение значимых проблем, выдвижение гипотез по их решению, обсуждение и составление плана деятельности по решению выдвинутых проблем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Координация самостоятельного поиска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Самостоятельный 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31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обсуждение итогов,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выдвижение новых проблем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29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 </a:t>
            </a:r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6962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i="1" dirty="0" smtClean="0">
                <a:solidFill>
                  <a:schemeClr val="bg1"/>
                </a:solidFill>
              </a:rPr>
              <a:t>Проект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   как форма и вид совместной деятельности, позволяет интегрировать   различные </a:t>
            </a:r>
            <a:r>
              <a:rPr lang="ru-RU" sz="4000" b="1" i="1" dirty="0" smtClean="0">
                <a:solidFill>
                  <a:schemeClr val="bg1"/>
                </a:solidFill>
              </a:rPr>
              <a:t>формы и методы</a:t>
            </a:r>
            <a:r>
              <a:rPr lang="ru-RU" sz="4000" dirty="0" smtClean="0">
                <a:solidFill>
                  <a:schemeClr val="bg1"/>
                </a:solidFill>
              </a:rPr>
              <a:t>   в процесс его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78062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546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Проекты в ДОУ - </a:t>
            </a:r>
            <a:r>
              <a:rPr lang="ru-RU" sz="3200" dirty="0" err="1" smtClean="0">
                <a:solidFill>
                  <a:schemeClr val="bg1"/>
                </a:solidFill>
              </a:rPr>
              <a:t>межпредметные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352800" y="3276600"/>
            <a:ext cx="2362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chemeClr val="bg1"/>
                </a:solidFill>
                <a:latin typeface="Arial" charset="0"/>
              </a:rPr>
              <a:t>Проект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chemeClr val="bg1"/>
                </a:solidFill>
                <a:latin typeface="Arial" charset="0"/>
              </a:rPr>
              <a:t>«Времена года»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9600" y="1371600"/>
            <a:ext cx="3962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экологическое воспитание</a:t>
            </a: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 (экскурсии, наблюдения, экологические игры и др.) 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876800" y="1371600"/>
            <a:ext cx="3810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художественная литература</a:t>
            </a: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 (заучивание стихотворений, чтение произведений  по тематике проекта и т.п.) 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57200" y="3429000"/>
            <a:ext cx="2743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изобразительная деятельность</a:t>
            </a: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 (рассматривание репродукций, зарисовки и т.п.) 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867400" y="3429000"/>
            <a:ext cx="2895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музыкальное воспитание</a:t>
            </a: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(слушание музыки, разучивание песен и танцев по теме проекта) 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14600" y="5105400"/>
            <a:ext cx="4495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физическое воспитание</a:t>
            </a: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 (подвижные игры, эстафеты, спортивные праздники по тематике проекта) 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352800" y="2667000"/>
            <a:ext cx="4572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5029200" y="2667000"/>
            <a:ext cx="609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3200400" y="4343400"/>
            <a:ext cx="609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 flipV="1">
            <a:off x="5181600" y="4343400"/>
            <a:ext cx="685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4572000" y="4343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667000"/>
            <a:ext cx="6019800" cy="11430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3100" dirty="0" smtClean="0">
                <a:solidFill>
                  <a:schemeClr val="bg1"/>
                </a:solidFill>
              </a:rPr>
              <a:t>игровая форма реализации проекта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6400800"/>
            <a:ext cx="8763000" cy="76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57200" y="762000"/>
            <a:ext cx="4648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chemeClr val="bg1"/>
                </a:solidFill>
                <a:latin typeface="Arial" charset="0"/>
              </a:rPr>
              <a:t>Ведущий вид деятельности дошкольника - 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игра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962400" y="4419600"/>
            <a:ext cx="4953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chemeClr val="bg1"/>
                </a:solidFill>
                <a:latin typeface="Arial" charset="0"/>
              </a:rPr>
              <a:t>экскурсии, разведки, встречи с людьми различных профессий, игры на объектах социальной среды, практически полезные дела</a:t>
            </a: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3048000" y="2057400"/>
            <a:ext cx="1066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5638800" y="3810000"/>
            <a:ext cx="1143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продолжительность проектов в ДОУ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01775" y="2846388"/>
            <a:ext cx="4191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краткосрочные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chemeClr val="bg1"/>
                </a:solidFill>
                <a:latin typeface="Arial" charset="0"/>
              </a:rPr>
              <a:t>(от одного до нескольких дней</a:t>
            </a: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)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124200" y="4038600"/>
            <a:ext cx="502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средней продолжительности</a:t>
            </a:r>
            <a:r>
              <a:rPr lang="ru-RU" altLang="ru-RU" sz="20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chemeClr val="bg1"/>
                </a:solidFill>
                <a:latin typeface="Arial" charset="0"/>
              </a:rPr>
              <a:t>(например, «Мир сказок» с организацией театрализованного шоу – 1-2 месяца)</a:t>
            </a:r>
            <a:r>
              <a:rPr lang="ru-RU" altLang="ru-RU" sz="18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038600" y="5448300"/>
            <a:ext cx="5105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долгосрочные</a:t>
            </a:r>
            <a:r>
              <a:rPr lang="ru-RU" altLang="ru-RU" sz="20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chemeClr val="bg1"/>
                </a:solidFill>
                <a:latin typeface="Arial" charset="0"/>
              </a:rPr>
              <a:t>(«Времена года»- на учебный год)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9600" y="1676400"/>
            <a:ext cx="4191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Проект – ситуация </a:t>
            </a:r>
          </a:p>
        </p:txBody>
      </p:sp>
    </p:spTree>
    <p:extLst>
      <p:ext uri="{BB962C8B-B14F-4D97-AF65-F5344CB8AC3E}">
        <p14:creationId xmlns:p14="http://schemas.microsoft.com/office/powerpoint/2010/main" val="311462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Меняется позиция педагога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из «передатчика» знаний он превращается в активного участника совместной деятельности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выступает в роли координатора, ненавязчиво и гибко  направляя работу детей, организуя отдельные этапы </a:t>
            </a:r>
          </a:p>
        </p:txBody>
      </p:sp>
    </p:spTree>
    <p:extLst>
      <p:ext uri="{BB962C8B-B14F-4D97-AF65-F5344CB8AC3E}">
        <p14:creationId xmlns:p14="http://schemas.microsoft.com/office/powerpoint/2010/main" val="70700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bg1"/>
                </a:solidFill>
              </a:rPr>
              <a:t>Метод проектов 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(в пер. с греч. "путь исследования")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</a:t>
            </a:r>
            <a:endParaRPr lang="ru-RU" sz="18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2133600"/>
            <a:ext cx="8382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— это способ достижения дидактической цели через детальную разработку проблемы (технологию), которая должна завершиться вполне реальным, осязаемым практическим результатом, оформленным тем или иным образом</a:t>
            </a:r>
          </a:p>
        </p:txBody>
      </p:sp>
    </p:spTree>
    <p:extLst>
      <p:ext uri="{BB962C8B-B14F-4D97-AF65-F5344CB8AC3E}">
        <p14:creationId xmlns:p14="http://schemas.microsoft.com/office/powerpoint/2010/main" val="22701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</TotalTime>
  <Words>340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«ОД в форме проекта»</vt:lpstr>
      <vt:lpstr>Актуальность</vt:lpstr>
      <vt:lpstr>Презентация PowerPoint</vt:lpstr>
      <vt:lpstr> </vt:lpstr>
      <vt:lpstr>Проекты в ДОУ - межпредметные</vt:lpstr>
      <vt:lpstr>игровая форма реализации проекта</vt:lpstr>
      <vt:lpstr>продолжительность проектов в ДОУ</vt:lpstr>
      <vt:lpstr>Меняется позиция педагога </vt:lpstr>
      <vt:lpstr>Метод проектов  (в пер. с греч. "путь исследования")</vt:lpstr>
      <vt:lpstr>Метод проектов  </vt:lpstr>
      <vt:lpstr>Проект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</dc:creator>
  <cp:lastModifiedBy>Olga</cp:lastModifiedBy>
  <cp:revision>11</cp:revision>
  <dcterms:created xsi:type="dcterms:W3CDTF">2014-10-16T05:24:44Z</dcterms:created>
  <dcterms:modified xsi:type="dcterms:W3CDTF">2015-10-06T08:26:10Z</dcterms:modified>
</cp:coreProperties>
</file>