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12" r:id="rId2"/>
  </p:sldMasterIdLst>
  <p:sldIdLst>
    <p:sldId id="267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68" r:id="rId15"/>
  </p:sldIdLst>
  <p:sldSz cx="10080625" cy="7559675"/>
  <p:notesSz cx="7559675" cy="10691813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4031" y="4078349"/>
            <a:ext cx="9156568" cy="1259946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504031" y="1580424"/>
            <a:ext cx="9156568" cy="218390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354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90877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005418" y="3887095"/>
            <a:ext cx="50403" cy="5039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80601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4031" y="4078349"/>
            <a:ext cx="9156568" cy="1259946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504031" y="1580424"/>
            <a:ext cx="9156568" cy="218390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354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9087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005418" y="3887095"/>
            <a:ext cx="50403" cy="5039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4031" y="1679928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3863834"/>
            <a:ext cx="8736542" cy="151193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5466229"/>
            <a:ext cx="8736542" cy="1085489"/>
          </a:xfrm>
        </p:spPr>
        <p:txBody>
          <a:bodyPr anchor="t"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6047" y="5420074"/>
            <a:ext cx="8736542" cy="474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504031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124317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504031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5126068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71353"/>
            <a:ext cx="9072563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124318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0608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41925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4031" y="1679929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504031" y="503978"/>
            <a:ext cx="6888427" cy="629972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76463" y="1763924"/>
            <a:ext cx="2187496" cy="4115823"/>
          </a:xfrm>
        </p:spPr>
        <p:txBody>
          <a:bodyPr tIns="50397" bIns="50397"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476464" y="503979"/>
            <a:ext cx="2184135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453" y="503979"/>
            <a:ext cx="2268141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4031" y="503979"/>
            <a:ext cx="6636411" cy="61317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08453" y="1763924"/>
            <a:ext cx="2268141" cy="4871791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3863835"/>
            <a:ext cx="8736542" cy="151193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5466229"/>
            <a:ext cx="8736542" cy="1085489"/>
          </a:xfrm>
        </p:spPr>
        <p:txBody>
          <a:bodyPr anchor="t"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6047" y="5420075"/>
            <a:ext cx="8736542" cy="474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504031" y="1679929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124317" y="1679929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83" tIns="50392" rIns="100783" bIns="50392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504031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5126068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71353"/>
            <a:ext cx="9072563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124319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83" tIns="50392" rIns="100783" bIns="50392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0608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41925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504031" y="503978"/>
            <a:ext cx="6888427" cy="629972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76463" y="1763924"/>
            <a:ext cx="2187496" cy="4115823"/>
          </a:xfrm>
        </p:spPr>
        <p:txBody>
          <a:bodyPr tIns="50392" bIns="50392"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476465" y="503980"/>
            <a:ext cx="2184135" cy="1175949"/>
          </a:xfrm>
        </p:spPr>
        <p:txBody>
          <a:bodyPr lIns="100783" tIns="100783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454" y="503980"/>
            <a:ext cx="2268141" cy="1175949"/>
          </a:xfrm>
        </p:spPr>
        <p:txBody>
          <a:bodyPr lIns="100783" tIns="100783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4031" y="503979"/>
            <a:ext cx="6636411" cy="61317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08454" y="1763925"/>
            <a:ext cx="2268141" cy="4871791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4031" y="1595933"/>
            <a:ext cx="9072563" cy="5157029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384397" y="6838394"/>
            <a:ext cx="2856177" cy="423342"/>
          </a:xfrm>
          <a:prstGeom prst="rect">
            <a:avLst/>
          </a:prstGeom>
        </p:spPr>
        <p:txBody>
          <a:bodyPr vert="horz" lIns="100783" tIns="50392" rIns="100783" bIns="50392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352147" y="6838394"/>
            <a:ext cx="3948245" cy="423342"/>
          </a:xfrm>
          <a:prstGeom prst="rect">
            <a:avLst/>
          </a:prstGeom>
        </p:spPr>
        <p:txBody>
          <a:bodyPr vert="horz" lIns="100783" tIns="50392" rIns="100783" bIns="50392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272075" y="6813993"/>
            <a:ext cx="672042" cy="50397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  <a:prstGeom prst="rect">
            <a:avLst/>
          </a:prstGeom>
          <a:ln w="6350" cap="rnd">
            <a:noFill/>
          </a:ln>
        </p:spPr>
        <p:txBody>
          <a:bodyPr vert="horz" lIns="100783" tIns="50392" rIns="100783" bIns="50392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1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2352" indent="-302352" algn="l" rtl="0" eaLnBrk="1" latinLnBrk="0" hangingPunct="1">
        <a:spcBef>
          <a:spcPts val="661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6" indent="-302352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622" indent="-251960" algn="l" rtl="0" eaLnBrk="1" latinLnBrk="0" hangingPunct="1">
        <a:spcBef>
          <a:spcPts val="331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0974" indent="-251960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326" indent="-251960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677" indent="-251960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246" indent="-201568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597" indent="-201568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1949" indent="-201568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4031" y="1595932"/>
            <a:ext cx="9072563" cy="515702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384396" y="6838394"/>
            <a:ext cx="2856177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352146" y="6838394"/>
            <a:ext cx="3948245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272075" y="6813993"/>
            <a:ext cx="672042" cy="50397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  <a:prstGeom prst="rect">
            <a:avLst/>
          </a:prstGeom>
          <a:ln w="6350" cap="rnd">
            <a:noFill/>
          </a:ln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1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737" indent="-251986" algn="l" rtl="0" eaLnBrk="1" latinLnBrk="0" hangingPunct="1">
        <a:spcBef>
          <a:spcPts val="331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51986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03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863848" y="1835621"/>
            <a:ext cx="8438760" cy="2090880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                   </a:t>
            </a:r>
            <a:r>
              <a:rPr lang="ru-RU" sz="3600" dirty="0" smtClean="0"/>
              <a:t>     </a:t>
            </a:r>
            <a:r>
              <a:rPr lang="ru-RU" sz="3600" dirty="0"/>
              <a:t>Презентация  </a:t>
            </a:r>
          </a:p>
          <a:p>
            <a:pPr algn="ctr"/>
            <a:r>
              <a:rPr lang="ru-RU" dirty="0" smtClean="0"/>
              <a:t>Для детей среднего </a:t>
            </a:r>
            <a:r>
              <a:rPr lang="ru-RU" smtClean="0"/>
              <a:t>дошкольного </a:t>
            </a:r>
          </a:p>
          <a:p>
            <a:pPr algn="ctr"/>
            <a:r>
              <a:rPr lang="ru-RU" smtClean="0"/>
              <a:t>возраста </a:t>
            </a:r>
            <a:r>
              <a:rPr lang="ru-RU" dirty="0" smtClean="0"/>
              <a:t>по теме:</a:t>
            </a:r>
          </a:p>
          <a:p>
            <a:pPr algn="ctr"/>
            <a:r>
              <a:rPr lang="ru-RU" sz="2400" dirty="0"/>
              <a:t>«Как появились книги»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-1440408" y="4159800"/>
            <a:ext cx="10699608" cy="2860397"/>
          </a:xfrm>
        </p:spPr>
        <p:txBody>
          <a:bodyPr/>
          <a:lstStyle/>
          <a:p>
            <a:pPr algn="r"/>
            <a:r>
              <a:rPr lang="ru-RU" dirty="0" smtClean="0"/>
              <a:t>Составили:</a:t>
            </a:r>
          </a:p>
          <a:p>
            <a:pPr algn="r"/>
            <a:r>
              <a:rPr lang="ru-RU" sz="2400" dirty="0"/>
              <a:t>Никитюк Светлана Геннадьевна, воспитатель 1 кв. категории</a:t>
            </a:r>
          </a:p>
          <a:p>
            <a:pPr algn="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824" y="251446"/>
            <a:ext cx="9071280" cy="1008112"/>
          </a:xfrm>
        </p:spPr>
        <p:txBody>
          <a:bodyPr/>
          <a:lstStyle/>
          <a:p>
            <a:pPr algn="ctr"/>
            <a:r>
              <a:rPr lang="ru-RU" sz="1400" dirty="0"/>
              <a:t>Государственное бюджетное дошкольное образовательное учреждение детский сад №34 Кировского района </a:t>
            </a:r>
            <a:br>
              <a:rPr lang="ru-RU" sz="1400" dirty="0"/>
            </a:br>
            <a:r>
              <a:rPr lang="ru-RU" sz="1400" dirty="0"/>
              <a:t>Санкт 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3312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80601" y="0"/>
            <a:ext cx="9167040" cy="13676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</a:rPr>
              <a:t>Есть удивительное место , где хранятся книги.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</a:rPr>
              <a:t> Оно называется библиотекой.</a:t>
            </a:r>
            <a:endParaRPr/>
          </a:p>
        </p:txBody>
      </p:sp>
      <p:pic>
        <p:nvPicPr>
          <p:cNvPr id="140" name="Рисунок 13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1512000"/>
            <a:ext cx="8567640" cy="568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Читальный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40" y="1619597"/>
            <a:ext cx="8496944" cy="5328592"/>
          </a:xfrm>
        </p:spPr>
      </p:pic>
    </p:spTree>
    <p:extLst>
      <p:ext uri="{BB962C8B-B14F-4D97-AF65-F5344CB8AC3E}">
        <p14:creationId xmlns:p14="http://schemas.microsoft.com/office/powerpoint/2010/main" val="40066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88" y="1547589"/>
            <a:ext cx="7848872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031" y="539477"/>
            <a:ext cx="9072563" cy="403244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3517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3281" y="300961"/>
            <a:ext cx="9070200" cy="1261439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i="1"/>
              <a:t>Как появились книги</a:t>
            </a:r>
            <a:endParaRPr/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01" y="1440000"/>
            <a:ext cx="8495640" cy="568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1" y="0"/>
            <a:ext cx="9070200" cy="18716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/>
              <a:t>Люди умели говорить, но не умели писать.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Они передавали информацию друг другу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с помощью </a:t>
            </a:r>
            <a:r>
              <a:rPr lang="ru-RU" sz="2800" b="1" i="1"/>
              <a:t>узелков.</a:t>
            </a:r>
            <a:endParaRPr/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160000"/>
            <a:ext cx="4425840" cy="3450960"/>
          </a:xfrm>
          <a:prstGeom prst="rect">
            <a:avLst/>
          </a:prstGeom>
        </p:spPr>
      </p:pic>
      <p:pic>
        <p:nvPicPr>
          <p:cNvPr id="116" name="Рисунок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1" y="2304000"/>
            <a:ext cx="4823640" cy="295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1" y="301321"/>
            <a:ext cx="9070200" cy="1261439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/>
              <a:t>На каменных плитах люди рисовали картинки,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</a:t>
            </a:r>
            <a:r>
              <a:rPr lang="ru-RU" sz="2800" b="1" i="1"/>
              <a:t>иероглифы.</a:t>
            </a:r>
            <a:endParaRPr/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287783" y="2195661"/>
            <a:ext cx="4822777" cy="4392487"/>
          </a:xfrm>
          <a:prstGeom prst="rect">
            <a:avLst/>
          </a:prstGeom>
        </p:spPr>
      </p:pic>
      <p:pic>
        <p:nvPicPr>
          <p:cNvPr id="119" name="Рисунок 1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21" y="2483693"/>
            <a:ext cx="4425480" cy="4642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0"/>
            <a:ext cx="9070920" cy="15116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i="1"/>
              <a:t>Клинопись</a:t>
            </a:r>
            <a:r>
              <a:rPr lang="ru-RU" sz="4400" b="1" i="1"/>
              <a:t>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Затем люди стали писать на глиняных дощечках.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Одна книга могла состоять из нескольких плиток.</a:t>
            </a:r>
            <a:endParaRPr/>
          </a:p>
        </p:txBody>
      </p:sp>
      <p:pic>
        <p:nvPicPr>
          <p:cNvPr id="121" name="Рисунок 120"/>
          <p:cNvPicPr/>
          <p:nvPr/>
        </p:nvPicPr>
        <p:blipFill>
          <a:blip r:embed="rId2"/>
          <a:stretch>
            <a:fillRect/>
          </a:stretch>
        </p:blipFill>
        <p:spPr>
          <a:xfrm>
            <a:off x="503640" y="2492999"/>
            <a:ext cx="4425480" cy="4095149"/>
          </a:xfrm>
          <a:prstGeom prst="rect">
            <a:avLst/>
          </a:prstGeom>
        </p:spPr>
      </p:pic>
      <p:pic>
        <p:nvPicPr>
          <p:cNvPr id="122" name="Рисунок 1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20" y="2492999"/>
            <a:ext cx="4425480" cy="4095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1" y="301321"/>
            <a:ext cx="9070200" cy="1261439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/>
              <a:t>На Руси люди писали на коре березы — </a:t>
            </a:r>
            <a:r>
              <a:rPr lang="ru-RU" sz="2800" b="1" i="1"/>
              <a:t>бересте.</a:t>
            </a:r>
            <a:endParaRPr/>
          </a:p>
        </p:txBody>
      </p:sp>
      <p:pic>
        <p:nvPicPr>
          <p:cNvPr id="127" name="Рисунок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618840" y="1763281"/>
            <a:ext cx="4425480" cy="46088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328" y="1763281"/>
            <a:ext cx="4536503" cy="460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3640" y="301321"/>
            <a:ext cx="9070200" cy="1261439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/>
              <a:t>Тем временем в Китае изобрели</a:t>
            </a:r>
            <a:r>
              <a:rPr lang="ru-RU" sz="2800" b="1" i="1"/>
              <a:t> бумагу.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24" y="1562759"/>
            <a:ext cx="8712968" cy="54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1" y="301321"/>
            <a:ext cx="9070200" cy="1261439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/>
              <a:t>Появились </a:t>
            </a:r>
            <a:r>
              <a:rPr lang="ru-RU" sz="2800" b="1" i="1"/>
              <a:t>рукописные книги</a:t>
            </a:r>
            <a:r>
              <a:rPr lang="ru-RU" sz="2800"/>
              <a:t>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а потом и </a:t>
            </a:r>
            <a:r>
              <a:rPr lang="ru-RU" sz="2800" b="1" i="1"/>
              <a:t>книгопечатные станки.</a:t>
            </a:r>
            <a:endParaRPr/>
          </a:p>
        </p:txBody>
      </p:sp>
      <p:pic>
        <p:nvPicPr>
          <p:cNvPr id="132" name="Рисунок 131"/>
          <p:cNvPicPr/>
          <p:nvPr/>
        </p:nvPicPr>
        <p:blipFill>
          <a:blip r:embed="rId2"/>
          <a:stretch>
            <a:fillRect/>
          </a:stretch>
        </p:blipFill>
        <p:spPr>
          <a:xfrm>
            <a:off x="503640" y="2160001"/>
            <a:ext cx="4425480" cy="4428148"/>
          </a:xfrm>
          <a:prstGeom prst="rect">
            <a:avLst/>
          </a:prstGeom>
        </p:spPr>
      </p:pic>
      <p:pic>
        <p:nvPicPr>
          <p:cNvPr id="133" name="Рисунок 132"/>
          <p:cNvPicPr/>
          <p:nvPr/>
        </p:nvPicPr>
        <p:blipFill>
          <a:blip r:embed="rId3"/>
          <a:stretch>
            <a:fillRect/>
          </a:stretch>
        </p:blipFill>
        <p:spPr>
          <a:xfrm>
            <a:off x="5328000" y="2160001"/>
            <a:ext cx="4535640" cy="496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721" y="301321"/>
            <a:ext cx="9070200" cy="1261439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/>
              <a:t>Сейчас существуют книги напечатанные и электронные,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/>
              <a:t> которые можно как читать, так и слушать.</a:t>
            </a:r>
            <a:endParaRPr/>
          </a:p>
        </p:txBody>
      </p:sp>
      <p:pic>
        <p:nvPicPr>
          <p:cNvPr id="137" name="Рисунок 13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40" y="1872000"/>
            <a:ext cx="4425480" cy="3167280"/>
          </a:xfrm>
          <a:prstGeom prst="rect">
            <a:avLst/>
          </a:prstGeom>
        </p:spPr>
      </p:pic>
      <p:pic>
        <p:nvPicPr>
          <p:cNvPr id="138" name="Рисунок 13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720" y="3095641"/>
            <a:ext cx="4425480" cy="331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152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Бумажная</vt:lpstr>
      <vt:lpstr>1_Бумажная</vt:lpstr>
      <vt:lpstr>Государственное бюджетное дошкольное образовательное учреждение детский сад №34 Кировского района  Санкт 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Читальный зал</vt:lpstr>
      <vt:lpstr>Библиотекарь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№34 Кировского района  Санкт Петербурга</dc:title>
  <dc:creator>1</dc:creator>
  <cp:lastModifiedBy>1</cp:lastModifiedBy>
  <cp:revision>10</cp:revision>
  <dcterms:modified xsi:type="dcterms:W3CDTF">2015-10-09T05:41:15Z</dcterms:modified>
</cp:coreProperties>
</file>