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62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70" r:id="rId12"/>
    <p:sldId id="261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8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8AA85-42F6-427E-BC6D-C0138B741373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99B4-8142-4178-A02A-614C0065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D54E-C86A-4047-9C92-F8898CDED307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631F-3D2A-45D3-8E93-3E8F13D6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Устная работа.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100" b="1" i="1" dirty="0" smtClean="0"/>
          </a:p>
          <a:p>
            <a:pPr>
              <a:buNone/>
            </a:pPr>
            <a:r>
              <a:rPr lang="ru-RU" b="1" i="1" dirty="0"/>
              <a:t>1</a:t>
            </a:r>
            <a:r>
              <a:rPr lang="ru-RU" b="1" i="1" dirty="0" smtClean="0"/>
              <a:t>.</a:t>
            </a:r>
            <a:r>
              <a:rPr lang="ru-RU" dirty="0" smtClean="0"/>
              <a:t>Найти значение выражения:</a:t>
            </a:r>
          </a:p>
          <a:p>
            <a:pPr>
              <a:buNone/>
            </a:pPr>
            <a:r>
              <a:rPr lang="ru-RU" dirty="0"/>
              <a:t>а</a:t>
            </a:r>
            <a:r>
              <a:rPr lang="ru-RU" dirty="0" smtClean="0"/>
              <a:t>) 6 + 5 </a:t>
            </a:r>
            <a:r>
              <a:rPr lang="en-US" dirty="0"/>
              <a:t>(</a:t>
            </a:r>
            <a:r>
              <a:rPr lang="en-US" i="1" dirty="0" smtClean="0"/>
              <a:t>n </a:t>
            </a:r>
            <a:r>
              <a:rPr lang="en-US" dirty="0" smtClean="0"/>
              <a:t>– 1)  </a:t>
            </a:r>
            <a:r>
              <a:rPr lang="ru-RU" dirty="0" smtClean="0"/>
              <a:t>при  </a:t>
            </a:r>
            <a:r>
              <a:rPr lang="en-US" i="1" dirty="0" smtClean="0"/>
              <a:t>n</a:t>
            </a:r>
            <a:r>
              <a:rPr lang="ru-RU" dirty="0" smtClean="0"/>
              <a:t> = 1, 2, 8, 100;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i="1" dirty="0" smtClean="0"/>
              <a:t>n</a:t>
            </a:r>
            <a:r>
              <a:rPr lang="en-US" dirty="0" smtClean="0"/>
              <a:t>²</a:t>
            </a:r>
            <a:r>
              <a:rPr lang="ru-RU" dirty="0" smtClean="0"/>
              <a:t> + 1   при </a:t>
            </a:r>
            <a:r>
              <a:rPr lang="en-US" i="1" dirty="0" smtClean="0"/>
              <a:t>n</a:t>
            </a:r>
            <a:r>
              <a:rPr lang="ru-RU" dirty="0" smtClean="0"/>
              <a:t> = 1, 2, 3, 8.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Вспомните формулу числа:</a:t>
            </a:r>
          </a:p>
          <a:p>
            <a:pPr>
              <a:buNone/>
            </a:pPr>
            <a:r>
              <a:rPr lang="ru-RU" dirty="0"/>
              <a:t>а</a:t>
            </a:r>
            <a:r>
              <a:rPr lang="ru-RU" dirty="0" smtClean="0"/>
              <a:t>) чётного;       б) нечётного;       в) кратного 3.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Тренировочные упражнения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№ </a:t>
            </a:r>
            <a:r>
              <a:rPr lang="ru-RU" sz="3200" b="1" dirty="0" smtClean="0"/>
              <a:t>560</a:t>
            </a:r>
            <a:r>
              <a:rPr lang="ru-RU" sz="3200" b="1" dirty="0" smtClean="0"/>
              <a:t>, 561</a:t>
            </a:r>
            <a:endParaRPr lang="ru-RU" sz="3200" dirty="0"/>
          </a:p>
          <a:p>
            <a:r>
              <a:rPr lang="ru-RU" sz="3200" b="1" dirty="0"/>
              <a:t>№ </a:t>
            </a:r>
            <a:r>
              <a:rPr lang="ru-RU" sz="3200" b="1" dirty="0" smtClean="0"/>
              <a:t>563</a:t>
            </a:r>
            <a:r>
              <a:rPr lang="ru-RU" sz="3200" b="1" dirty="0" smtClean="0"/>
              <a:t> </a:t>
            </a:r>
            <a:r>
              <a:rPr lang="ru-RU" sz="3200" b="1" dirty="0"/>
              <a:t>– </a:t>
            </a:r>
            <a:r>
              <a:rPr lang="ru-RU" sz="3200" dirty="0"/>
              <a:t>устно</a:t>
            </a:r>
          </a:p>
          <a:p>
            <a:r>
              <a:rPr lang="ru-RU" sz="3200" b="1" dirty="0"/>
              <a:t>№ </a:t>
            </a:r>
            <a:r>
              <a:rPr lang="ru-RU" sz="3200" b="1" dirty="0" smtClean="0"/>
              <a:t>565</a:t>
            </a:r>
            <a:r>
              <a:rPr lang="ru-RU" sz="3200" b="1" dirty="0" smtClean="0"/>
              <a:t> </a:t>
            </a:r>
            <a:r>
              <a:rPr lang="ru-RU" sz="3200" b="1" dirty="0"/>
              <a:t>(а, </a:t>
            </a:r>
            <a:r>
              <a:rPr lang="ru-RU" sz="3200" b="1" dirty="0" smtClean="0"/>
              <a:t>в, г) </a:t>
            </a:r>
            <a:endParaRPr lang="ru-RU" sz="3200" dirty="0"/>
          </a:p>
          <a:p>
            <a:r>
              <a:rPr lang="ru-RU" sz="3200" b="1" dirty="0"/>
              <a:t>№ </a:t>
            </a:r>
            <a:r>
              <a:rPr lang="ru-RU" sz="3200" b="1" dirty="0" smtClean="0"/>
              <a:t>565</a:t>
            </a:r>
            <a:r>
              <a:rPr lang="ru-RU" sz="3200" b="1" dirty="0" smtClean="0"/>
              <a:t> </a:t>
            </a:r>
            <a:r>
              <a:rPr lang="ru-RU" sz="3200" b="1" dirty="0"/>
              <a:t>(</a:t>
            </a:r>
            <a:r>
              <a:rPr lang="ru-RU" sz="3200" b="1" dirty="0" smtClean="0"/>
              <a:t>б)     </a:t>
            </a:r>
            <a:r>
              <a:rPr lang="ru-RU" sz="2000" dirty="0" smtClean="0"/>
              <a:t>– 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3200" dirty="0" smtClean="0"/>
              <a:t>самостоятельно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№ 565(б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      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Решение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б) </a:t>
            </a:r>
            <a:r>
              <a:rPr lang="ru-RU" dirty="0" err="1" smtClean="0"/>
              <a:t>х</a:t>
            </a:r>
            <a:r>
              <a:rPr lang="ru-RU" dirty="0" smtClean="0"/>
              <a:t>₁ = 1² + 1 = 2,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</a:t>
            </a:r>
            <a:r>
              <a:rPr lang="ru-RU" dirty="0" smtClean="0"/>
              <a:t>₂ = 2² + 1 = 5,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</a:t>
            </a:r>
            <a:r>
              <a:rPr lang="ru-RU" dirty="0" smtClean="0"/>
              <a:t>₃ = 3² + 1 = 10,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</a:t>
            </a:r>
            <a:r>
              <a:rPr lang="ru-RU" dirty="0" smtClean="0"/>
              <a:t>₄ = 4² + 1 = 17,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</a:t>
            </a:r>
            <a:r>
              <a:rPr lang="ru-RU" dirty="0" smtClean="0"/>
              <a:t>₅ = 5² + 1 = 26,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</a:t>
            </a:r>
            <a:r>
              <a:rPr lang="ru-RU" dirty="0" smtClean="0"/>
              <a:t>₆ = 6² + 1 = 37.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2; 5; 10;17;26;37.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3" y="642919"/>
            <a:ext cx="77867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Повторение.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1.</a:t>
            </a:r>
            <a:r>
              <a:rPr lang="ru-RU" sz="2800" i="1" dirty="0" smtClean="0"/>
              <a:t>Составить уравнение с двумя переменными, если:</a:t>
            </a:r>
            <a:br>
              <a:rPr lang="ru-RU" sz="2800" i="1" dirty="0" smtClean="0"/>
            </a:br>
            <a:r>
              <a:rPr lang="ru-RU" sz="2800" b="1" dirty="0" smtClean="0"/>
              <a:t>а) </a:t>
            </a:r>
            <a:r>
              <a:rPr lang="ru-RU" sz="2800" dirty="0" smtClean="0"/>
              <a:t>периметр прямоугольника равен 20 см;</a:t>
            </a:r>
            <a:br>
              <a:rPr lang="ru-RU" sz="2800" dirty="0" smtClean="0"/>
            </a:br>
            <a:r>
              <a:rPr lang="ru-RU" sz="2800" b="1" dirty="0" smtClean="0"/>
              <a:t>б) </a:t>
            </a:r>
            <a:r>
              <a:rPr lang="ru-RU" sz="2800" dirty="0" smtClean="0"/>
              <a:t>площадь прямоугольника равна 16 см²;</a:t>
            </a:r>
            <a:br>
              <a:rPr lang="ru-RU" sz="2800" dirty="0" smtClean="0"/>
            </a:br>
            <a:r>
              <a:rPr lang="ru-RU" sz="2800" b="1" dirty="0"/>
              <a:t>в</a:t>
            </a:r>
            <a:r>
              <a:rPr lang="ru-RU" sz="2800" b="1" dirty="0" smtClean="0"/>
              <a:t>) </a:t>
            </a:r>
            <a:r>
              <a:rPr lang="ru-RU" sz="2800" dirty="0" smtClean="0"/>
              <a:t>одна сторона прямоугольника на 5 см меньше другой;</a:t>
            </a:r>
            <a:br>
              <a:rPr lang="ru-RU" sz="2800" dirty="0" smtClean="0"/>
            </a:br>
            <a:r>
              <a:rPr lang="ru-RU" sz="2800" b="1" dirty="0"/>
              <a:t>г</a:t>
            </a:r>
            <a:r>
              <a:rPr lang="ru-RU" sz="2800" b="1" dirty="0" smtClean="0"/>
              <a:t>) </a:t>
            </a:r>
            <a:r>
              <a:rPr lang="ru-RU" sz="2800" dirty="0" smtClean="0"/>
              <a:t>из пунктов </a:t>
            </a:r>
            <a:r>
              <a:rPr lang="ru-RU" sz="2800" i="1" dirty="0" smtClean="0"/>
              <a:t>А </a:t>
            </a:r>
            <a:r>
              <a:rPr lang="ru-RU" sz="2800" dirty="0" smtClean="0"/>
              <a:t>и </a:t>
            </a:r>
            <a:r>
              <a:rPr lang="ru-RU" sz="2800" i="1" dirty="0" smtClean="0"/>
              <a:t>В</a:t>
            </a:r>
            <a:r>
              <a:rPr lang="ru-RU" sz="2800" dirty="0" smtClean="0"/>
              <a:t>, удалённых друг от друга на 600км, выехали два автомобиля и встретились через 10 часов.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Проверим?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2(</a:t>
            </a:r>
            <a:r>
              <a:rPr lang="ru-RU" dirty="0" err="1" smtClean="0"/>
              <a:t>х</a:t>
            </a:r>
            <a:r>
              <a:rPr lang="ru-RU" dirty="0" smtClean="0"/>
              <a:t> + у) = 20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ху</a:t>
            </a:r>
            <a:r>
              <a:rPr lang="ru-RU" dirty="0" smtClean="0"/>
              <a:t> = 16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х</a:t>
            </a:r>
            <a:r>
              <a:rPr lang="ru-RU" dirty="0" smtClean="0"/>
              <a:t> – у = 5</a:t>
            </a:r>
          </a:p>
          <a:p>
            <a:r>
              <a:rPr lang="ru-RU" dirty="0" smtClean="0"/>
              <a:t>Г) 10 (</a:t>
            </a:r>
            <a:r>
              <a:rPr lang="ru-RU" dirty="0" err="1" smtClean="0"/>
              <a:t>х</a:t>
            </a:r>
            <a:r>
              <a:rPr lang="ru-RU" dirty="0" smtClean="0"/>
              <a:t> + у) = 600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П.24, </a:t>
            </a:r>
            <a:r>
              <a:rPr lang="ru-RU" sz="4000" dirty="0" smtClean="0"/>
              <a:t>№№ </a:t>
            </a:r>
            <a:r>
              <a:rPr lang="ru-RU" sz="4000" dirty="0" smtClean="0"/>
              <a:t>562</a:t>
            </a:r>
            <a:r>
              <a:rPr lang="ru-RU" sz="4000" dirty="0" smtClean="0"/>
              <a:t>, 566, 569(а</a:t>
            </a:r>
            <a:r>
              <a:rPr lang="ru-RU" sz="4000" dirty="0" smtClean="0"/>
              <a:t>, </a:t>
            </a:r>
            <a:r>
              <a:rPr lang="ru-RU" sz="4000" dirty="0" smtClean="0"/>
              <a:t>в)</a:t>
            </a:r>
            <a:endParaRPr lang="ru-RU" sz="4000" dirty="0" smtClean="0"/>
          </a:p>
          <a:p>
            <a:r>
              <a:rPr lang="en-US" sz="4000" dirty="0" smtClean="0"/>
              <a:t>[</a:t>
            </a:r>
            <a:r>
              <a:rPr lang="ru-RU" sz="4000" dirty="0" smtClean="0"/>
              <a:t>с. 225, </a:t>
            </a:r>
            <a:r>
              <a:rPr lang="ru-RU" sz="4000" dirty="0" smtClean="0"/>
              <a:t>№ </a:t>
            </a:r>
            <a:r>
              <a:rPr lang="ru-RU" sz="4000" dirty="0" smtClean="0"/>
              <a:t>1016в, г</a:t>
            </a:r>
            <a:r>
              <a:rPr lang="en-US" sz="4000" dirty="0" smtClean="0"/>
              <a:t>]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Итог урока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Что нового узнали на уроке?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Формулы: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) </a:t>
            </a:r>
            <a:r>
              <a:rPr lang="en-US" dirty="0" smtClean="0"/>
              <a:t> m</a:t>
            </a:r>
            <a:r>
              <a:rPr lang="en-US" i="1" dirty="0" smtClean="0"/>
              <a:t> = 2n</a:t>
            </a:r>
          </a:p>
          <a:p>
            <a:r>
              <a:rPr lang="ru-RU" i="1" dirty="0"/>
              <a:t>б</a:t>
            </a:r>
            <a:r>
              <a:rPr lang="ru-RU" i="1" dirty="0" smtClean="0"/>
              <a:t>)  </a:t>
            </a:r>
            <a:r>
              <a:rPr lang="en-US" i="1" dirty="0" smtClean="0"/>
              <a:t>m = 2n + 1 </a:t>
            </a:r>
            <a:r>
              <a:rPr lang="ru-RU" i="1" dirty="0" smtClean="0"/>
              <a:t> </a:t>
            </a:r>
          </a:p>
          <a:p>
            <a:r>
              <a:rPr lang="ru-RU" i="1" dirty="0"/>
              <a:t>в</a:t>
            </a:r>
            <a:r>
              <a:rPr lang="ru-RU" i="1" dirty="0" smtClean="0"/>
              <a:t>) </a:t>
            </a:r>
            <a:r>
              <a:rPr lang="en-US" i="1" dirty="0" smtClean="0"/>
              <a:t> m = 3n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643314"/>
            <a:ext cx="62151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</a:t>
            </a:r>
            <a:r>
              <a:rPr lang="ru-RU" sz="2800" dirty="0" smtClean="0"/>
              <a:t>Назовите три первых положительных числа для каждого случая.</a:t>
            </a:r>
            <a:endParaRPr lang="en-US" sz="2800" dirty="0" smtClean="0"/>
          </a:p>
          <a:p>
            <a:endParaRPr lang="en-US" sz="2800" dirty="0"/>
          </a:p>
          <a:p>
            <a:r>
              <a:rPr lang="ru-RU" sz="2800" dirty="0" smtClean="0"/>
              <a:t> </a:t>
            </a:r>
            <a:r>
              <a:rPr lang="en-US" sz="2800" dirty="0" smtClean="0"/>
              <a:t>   </a:t>
            </a:r>
            <a:r>
              <a:rPr lang="ru-RU" sz="2800" dirty="0" smtClean="0"/>
              <a:t>Назовите сотое положительное число для каждого из пере численных выше случаев.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Вертикальные стержни фермы имеют та</a:t>
            </a:r>
            <a:r>
              <a:rPr lang="ru-RU" dirty="0"/>
              <a:t>к</a:t>
            </a:r>
            <a:r>
              <a:rPr lang="ru-RU" dirty="0" smtClean="0"/>
              <a:t>ую длину: наименьший  </a:t>
            </a:r>
            <a:r>
              <a:rPr lang="ru-RU" i="1" dirty="0" smtClean="0"/>
              <a:t>а</a:t>
            </a:r>
            <a:r>
              <a:rPr lang="ru-RU" dirty="0" smtClean="0"/>
              <a:t> = 2 дм, а каждый следующий на 2 дм длиннее. Записать длину каждого из семи стержней, обозначив их следующим образом:</a:t>
            </a:r>
          </a:p>
          <a:p>
            <a:r>
              <a:rPr lang="ru-RU" i="1" dirty="0"/>
              <a:t>а</a:t>
            </a:r>
            <a:r>
              <a:rPr lang="ru-RU" i="1" dirty="0" smtClean="0"/>
              <a:t>₁ - длина 1 стержня</a:t>
            </a:r>
          </a:p>
          <a:p>
            <a:r>
              <a:rPr lang="ru-RU" i="1" dirty="0" smtClean="0"/>
              <a:t>а₂ - длина 2 стержня</a:t>
            </a:r>
          </a:p>
          <a:p>
            <a:r>
              <a:rPr lang="ru-RU" i="1" dirty="0" smtClean="0"/>
              <a:t>а₃ - длина 3 стержня    и т. д.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7" y="1285862"/>
            <a:ext cx="81439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а</a:t>
            </a:r>
            <a:r>
              <a:rPr lang="ru-RU" sz="3200" i="1" dirty="0" smtClean="0"/>
              <a:t>₁ = 2,  а₂ = 4,  а₃ = 6,</a:t>
            </a:r>
            <a:r>
              <a:rPr lang="ru-RU" sz="3200" i="1" dirty="0"/>
              <a:t> </a:t>
            </a:r>
            <a:r>
              <a:rPr lang="ru-RU" sz="3200" i="1" dirty="0" smtClean="0"/>
              <a:t> а₄ = 8,  а₅ = 10, </a:t>
            </a:r>
            <a:r>
              <a:rPr lang="ru-RU" sz="3200" i="1" dirty="0"/>
              <a:t> </a:t>
            </a:r>
            <a:r>
              <a:rPr lang="ru-RU" sz="3200" i="1" dirty="0" smtClean="0"/>
              <a:t> а₆ = 12,</a:t>
            </a:r>
          </a:p>
          <a:p>
            <a:r>
              <a:rPr lang="ru-RU" sz="3200" i="1" dirty="0" smtClean="0"/>
              <a:t>а₇ = 14</a:t>
            </a:r>
          </a:p>
          <a:p>
            <a:endParaRPr lang="ru-RU" sz="3200" i="1" dirty="0" smtClean="0"/>
          </a:p>
          <a:p>
            <a:r>
              <a:rPr lang="ru-RU" sz="3200" i="1" dirty="0" smtClean="0"/>
              <a:t>Вопрос: ряд каких чисел мы получили?</a:t>
            </a:r>
          </a:p>
          <a:p>
            <a:endParaRPr lang="ru-RU" sz="3200" i="1" dirty="0" smtClean="0"/>
          </a:p>
          <a:p>
            <a:endParaRPr lang="ru-RU" sz="3200" i="1" dirty="0" smtClean="0"/>
          </a:p>
          <a:p>
            <a:endParaRPr lang="ru-RU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i="1" dirty="0" smtClean="0"/>
              <a:t>    Множество чисел, каждое из которых снабжено своим номером, называют 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числовой последовательностью </a:t>
            </a:r>
            <a:r>
              <a:rPr lang="ru-RU" sz="3200" i="1" dirty="0" smtClean="0"/>
              <a:t>или просто </a:t>
            </a:r>
            <a:br>
              <a:rPr lang="ru-RU" sz="3200" i="1" dirty="0" smtClean="0"/>
            </a:b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последовательностью.</a:t>
            </a:r>
            <a:b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/>
              <a:t> </a:t>
            </a:r>
            <a:r>
              <a:rPr lang="ru-RU" sz="3200" i="1" dirty="0" smtClean="0"/>
              <a:t>   Элементы этого множества называют </a:t>
            </a:r>
            <a:br>
              <a:rPr lang="ru-RU" sz="3200" i="1" dirty="0" smtClean="0"/>
            </a:b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членами последовательности.</a:t>
            </a:r>
            <a:r>
              <a:rPr lang="ru-RU" sz="5400" i="1" dirty="0"/>
              <a:t/>
            </a:r>
            <a:br>
              <a:rPr lang="ru-RU" sz="5400" i="1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Тема урока: «Последовательности»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3" y="1285861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Цели урока: </a:t>
            </a:r>
          </a:p>
          <a:p>
            <a:pPr>
              <a:buFontTx/>
              <a:buChar char="-"/>
            </a:pPr>
            <a:r>
              <a:rPr lang="ru-RU" sz="3200" dirty="0" smtClean="0"/>
              <a:t>Ввести понятие последовательности, члена последовательности;</a:t>
            </a:r>
          </a:p>
          <a:p>
            <a:pPr>
              <a:buFontTx/>
              <a:buChar char="-"/>
            </a:pPr>
            <a:r>
              <a:rPr lang="ru-RU" sz="3200" dirty="0" smtClean="0"/>
              <a:t>Рассмотреть способы задания последовательностей.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C00000"/>
                </a:solidFill>
              </a:rPr>
              <a:t>Обозначение последовательности: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</a:t>
            </a:r>
            <a:r>
              <a:rPr lang="ru-RU" i="1" dirty="0" smtClean="0"/>
              <a:t>а</a:t>
            </a:r>
            <a:r>
              <a:rPr lang="en-US" i="1" baseline="-25000" dirty="0" smtClean="0"/>
              <a:t>n</a:t>
            </a:r>
            <a:r>
              <a:rPr lang="ru-RU" i="1" baseline="-25000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)  </a:t>
            </a:r>
            <a:r>
              <a:rPr lang="en-US" dirty="0" smtClean="0"/>
              <a:t>,</a:t>
            </a:r>
            <a:r>
              <a:rPr lang="ru-RU" dirty="0" smtClean="0"/>
              <a:t> (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ru-RU" i="1" baseline="-25000" dirty="0" smtClean="0"/>
              <a:t> </a:t>
            </a:r>
            <a:r>
              <a:rPr lang="ru-RU" dirty="0" smtClean="0"/>
              <a:t>)</a:t>
            </a:r>
            <a:r>
              <a:rPr lang="ru-RU" i="1" baseline="-25000" dirty="0" smtClean="0"/>
              <a:t> </a:t>
            </a:r>
            <a:r>
              <a:rPr lang="en-US" i="1" dirty="0" smtClean="0"/>
              <a:t> , </a:t>
            </a:r>
            <a:r>
              <a:rPr lang="en-US" dirty="0" smtClean="0"/>
              <a:t> 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n</a:t>
            </a:r>
            <a:r>
              <a:rPr lang="ru-RU" i="1" baseline="-25000" dirty="0" smtClean="0"/>
              <a:t> </a:t>
            </a:r>
            <a:r>
              <a:rPr lang="en-US" dirty="0" smtClean="0"/>
              <a:t>)  </a:t>
            </a:r>
            <a:r>
              <a:rPr lang="ru-RU" dirty="0" smtClean="0"/>
              <a:t>и т.д.</a:t>
            </a:r>
            <a:r>
              <a:rPr lang="ru-RU" i="1" baseline="-25000" dirty="0" smtClean="0"/>
              <a:t>  </a:t>
            </a:r>
            <a:br>
              <a:rPr lang="ru-RU" i="1" baseline="-25000" dirty="0" smtClean="0"/>
            </a:br>
            <a:r>
              <a:rPr lang="ru-RU" i="1" baseline="-25000" dirty="0" smtClean="0"/>
              <a:t> </a:t>
            </a:r>
            <a:r>
              <a:rPr lang="ru-RU" i="1" baseline="-25000" dirty="0" smtClean="0">
                <a:solidFill>
                  <a:schemeClr val="accent3">
                    <a:lumMod val="75000"/>
                  </a:schemeClr>
                </a:solidFill>
              </a:rPr>
              <a:t>Члены последовательности     </a:t>
            </a:r>
            <a:r>
              <a:rPr lang="ru-RU" i="1" baseline="-25000" dirty="0"/>
              <a:t/>
            </a:r>
            <a:br>
              <a:rPr lang="ru-RU" i="1" baseline="-25000" dirty="0"/>
            </a:br>
            <a:r>
              <a:rPr lang="ru-RU" i="1" baseline="-25000" dirty="0" smtClean="0"/>
              <a:t/>
            </a:r>
            <a:br>
              <a:rPr lang="ru-RU" i="1" baseline="-25000" dirty="0" smtClean="0"/>
            </a:br>
            <a:r>
              <a:rPr lang="ru-RU" i="1" baseline="-25000" dirty="0"/>
              <a:t/>
            </a:r>
            <a:br>
              <a:rPr lang="ru-RU" i="1" baseline="-25000" dirty="0"/>
            </a:br>
            <a:r>
              <a:rPr lang="ru-RU" i="1" baseline="-25000" dirty="0" smtClean="0"/>
              <a:t/>
            </a:r>
            <a:br>
              <a:rPr lang="ru-RU" i="1" baseline="-25000" dirty="0" smtClean="0"/>
            </a:br>
            <a:r>
              <a:rPr lang="en-US" i="1" baseline="-25000" dirty="0" smtClean="0"/>
              <a:t>n</a:t>
            </a:r>
            <a:r>
              <a:rPr lang="ru-RU" i="1" baseline="-25000" dirty="0" smtClean="0"/>
              <a:t> -  номер   </a:t>
            </a:r>
            <a:r>
              <a:rPr lang="en-US" i="1" baseline="-25000" dirty="0" smtClean="0"/>
              <a:t> </a:t>
            </a:r>
            <a:r>
              <a:rPr lang="ru-RU" i="1" baseline="-25000" dirty="0" smtClean="0"/>
              <a:t>члена последовательности</a:t>
            </a:r>
            <a:r>
              <a:rPr lang="en-US" i="1" baseline="-25000" dirty="0" smtClean="0"/>
              <a:t>                </a:t>
            </a:r>
            <a:r>
              <a:rPr lang="ru-RU" i="1" baseline="-25000" dirty="0" smtClean="0"/>
              <a:t>    </a:t>
            </a:r>
            <a:r>
              <a:rPr lang="ru-RU" i="1" baseline="-25000" dirty="0"/>
              <a:t/>
            </a:r>
            <a:br>
              <a:rPr lang="ru-RU" i="1" baseline="-25000" dirty="0"/>
            </a:br>
            <a:r>
              <a:rPr lang="ru-RU" i="1" baseline="-25000" dirty="0" smtClean="0"/>
              <a:t/>
            </a:r>
            <a:br>
              <a:rPr lang="ru-RU" i="1" baseline="-25000" dirty="0" smtClean="0"/>
            </a:br>
            <a:r>
              <a:rPr lang="ru-RU" i="1" baseline="-25000" dirty="0" smtClean="0"/>
              <a:t>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000372"/>
            <a:ext cx="66437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а₁, а₂, а₃, а₄,…,</a:t>
            </a:r>
          </a:p>
          <a:p>
            <a:endParaRPr lang="ru-RU" sz="3600" i="1" dirty="0"/>
          </a:p>
          <a:p>
            <a:r>
              <a:rPr lang="ru-RU" sz="3600" i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928934"/>
            <a:ext cx="863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а</a:t>
            </a:r>
            <a:r>
              <a:rPr lang="en-US" sz="3600" i="1" baseline="-25000" dirty="0" smtClean="0"/>
              <a:t>n</a:t>
            </a:r>
            <a:r>
              <a:rPr lang="ru-RU" sz="3600" i="1" baseline="-25000" dirty="0" smtClean="0"/>
              <a:t>  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 последовательностей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Конечные</a:t>
            </a:r>
          </a:p>
          <a:p>
            <a:r>
              <a:rPr lang="ru-RU" sz="4000" dirty="0" smtClean="0"/>
              <a:t>Бесконечные</a:t>
            </a:r>
          </a:p>
          <a:p>
            <a:r>
              <a:rPr lang="ru-RU" sz="4000" dirty="0" smtClean="0"/>
              <a:t>Возрастающие</a:t>
            </a:r>
          </a:p>
          <a:p>
            <a:r>
              <a:rPr lang="ru-RU" sz="4000" dirty="0" smtClean="0"/>
              <a:t>Убывающие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/>
              <a:t>10, 11, 12, 13,…, 99</a:t>
            </a:r>
          </a:p>
          <a:p>
            <a:pPr>
              <a:buNone/>
            </a:pPr>
            <a:endParaRPr lang="ru-RU" sz="1200" dirty="0" smtClean="0"/>
          </a:p>
          <a:p>
            <a:r>
              <a:rPr lang="ru-RU" sz="3200" dirty="0" smtClean="0"/>
              <a:t>1, 2, 3,…, 10,….</a:t>
            </a:r>
          </a:p>
          <a:p>
            <a:endParaRPr lang="ru-RU" sz="1000" dirty="0" smtClean="0"/>
          </a:p>
          <a:p>
            <a:r>
              <a:rPr lang="ru-RU" sz="3200" dirty="0" smtClean="0"/>
              <a:t>1, 2, 3,…, 10,….</a:t>
            </a:r>
          </a:p>
          <a:p>
            <a:endParaRPr lang="ru-RU" sz="800" dirty="0" smtClean="0"/>
          </a:p>
          <a:p>
            <a:r>
              <a:rPr lang="ru-RU" sz="3200" dirty="0" smtClean="0"/>
              <a:t>-1, -2, -3,….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Способы задания последовательностей.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Словесно</a:t>
            </a:r>
          </a:p>
          <a:p>
            <a:endParaRPr lang="ru-RU" sz="2400" dirty="0" smtClean="0"/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 помощью формулы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1"/>
                </a:solidFill>
              </a:rPr>
              <a:t>Таблицей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Реккурентно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«последовательность чётных чисел»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ru-RU" i="1" baseline="-25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= 2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ru-RU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С. 82, пример 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72066" y="3714752"/>
          <a:ext cx="35004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500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Устная работа.</vt:lpstr>
      <vt:lpstr>Формулы:</vt:lpstr>
      <vt:lpstr>Задание </vt:lpstr>
      <vt:lpstr>Решение </vt:lpstr>
      <vt:lpstr>    Множество чисел, каждое из которых снабжено своим номером, называют числовой последовательностью или просто  последовательностью.      Элементы этого множества называют  членами последовательности.   </vt:lpstr>
      <vt:lpstr>Тема урока: «Последовательности»</vt:lpstr>
      <vt:lpstr>Обозначение последовательности:  (аn  )  , (bn )  ,  (cn )  и т.д.    Члены последовательности         n -  номер    члена последовательности                          </vt:lpstr>
      <vt:lpstr>Виды последовательностей</vt:lpstr>
      <vt:lpstr>Способы задания последовательностей.</vt:lpstr>
      <vt:lpstr>Тренировочные упражнения</vt:lpstr>
      <vt:lpstr>№ 565(б)        Решение </vt:lpstr>
      <vt:lpstr>Слайд 12</vt:lpstr>
      <vt:lpstr>Проверим?</vt:lpstr>
      <vt:lpstr>Домашнее задание</vt:lpstr>
      <vt:lpstr>Итог урока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Bill Gates</dc:creator>
  <cp:lastModifiedBy>Bill Gates</cp:lastModifiedBy>
  <cp:revision>51</cp:revision>
  <dcterms:created xsi:type="dcterms:W3CDTF">2008-12-14T10:33:34Z</dcterms:created>
  <dcterms:modified xsi:type="dcterms:W3CDTF">2011-01-13T22:12:58Z</dcterms:modified>
</cp:coreProperties>
</file>