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75" r:id="rId6"/>
    <p:sldId id="265" r:id="rId7"/>
    <p:sldId id="261" r:id="rId8"/>
    <p:sldId id="263" r:id="rId9"/>
    <p:sldId id="276" r:id="rId10"/>
    <p:sldId id="284" r:id="rId11"/>
    <p:sldId id="282" r:id="rId12"/>
    <p:sldId id="267" r:id="rId13"/>
    <p:sldId id="278" r:id="rId14"/>
    <p:sldId id="281" r:id="rId15"/>
    <p:sldId id="279" r:id="rId16"/>
    <p:sldId id="280" r:id="rId17"/>
    <p:sldId id="283" r:id="rId18"/>
    <p:sldId id="274" r:id="rId19"/>
    <p:sldId id="286" r:id="rId20"/>
    <p:sldId id="28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0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F0D042D-4B51-411D-9810-B98E54F94DB1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3B27D7D-43DC-440C-BC72-84860610DF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062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fld id="{C09D0D75-0F40-47A3-8CB3-E0537D2FF2BB}" type="slidenum">
              <a:rPr lang="ru-RU" smtClean="0"/>
              <a:pPr eaLnBrk="1" hangingPunct="1"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</p:grpSp>
      <p:sp>
        <p:nvSpPr>
          <p:cNvPr id="6248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48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43B9-6004-479C-A17C-A750FF62DD4F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D43B0-8D3F-4310-9837-7CE45EDF4B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947722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F4C4A-BDED-4C7B-9505-D5823B12A8E7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AB2AE-8EB1-43C5-8D61-FA0CF6EFA8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04091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6FA56-FCB7-4F28-ADEF-FAA1FE5A6EBC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F4136-6218-4AC8-B709-2A9D6453DB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017028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EECB7-D5AB-45AD-B091-CF24013843E6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39227-2612-4EC2-8FAF-81DFF30DAD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60999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0F8ED-7D37-4556-8927-147744FFA679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7DA3-B108-4217-9CD7-011FC90A11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7047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8B260-C3FF-4AC2-A456-B4C4417890D3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4017-EAD6-40E3-87E4-5BE41C3E5C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401903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0277A-8957-4FF7-9257-5B63D2104D07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32711-DBB3-4811-A46B-39767598EE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85200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1AE58-0F53-4C08-8C07-6AD36DC3D1F6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D0BE4-FC8A-428F-9271-C7C4C7F561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29382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07C5-F2D9-4878-A8E6-EDDA3D70D56A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2775C-F611-4952-A22C-B81BF5074D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211960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6A09A-7F83-490A-9DE5-66B45422845C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8586-F32D-4758-990C-1E0EE6771B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422118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7B271-6B09-445F-9D60-C3A5BC7F7252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8BAD1-214A-47D7-BA65-309944B888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35381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300B1-ADE1-40E7-A95D-05B8087EE390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73ECA-A2D2-48AE-B688-D67A60D69B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58838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4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4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5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5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5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5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5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5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5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cs typeface="Arial" charset="0"/>
              </a:endParaRPr>
            </a:p>
          </p:txBody>
        </p:sp>
      </p:grpSp>
      <p:sp>
        <p:nvSpPr>
          <p:cNvPr id="6146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6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D085EE74-0FD4-4F56-957F-7BC160718BCC}" type="datetimeFigureOut">
              <a:rPr lang="ru-RU"/>
              <a:pPr>
                <a:defRPr/>
              </a:pPr>
              <a:t>21.12.2012</a:t>
            </a:fld>
            <a:endParaRPr lang="ru-RU" dirty="0"/>
          </a:p>
        </p:txBody>
      </p:sp>
      <p:sp>
        <p:nvSpPr>
          <p:cNvPr id="6146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6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9A3049C3-E381-4BF0-9684-FFF1CE5A7A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09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1052513"/>
            <a:ext cx="8497887" cy="4248150"/>
          </a:xfrm>
        </p:spPr>
        <p:txBody>
          <a:bodyPr/>
          <a:lstStyle/>
          <a:p>
            <a:pPr eaLnBrk="1" hangingPunct="1">
              <a:defRPr/>
            </a:pPr>
            <a:r>
              <a:rPr lang="ru-RU" b="0" dirty="0" smtClean="0">
                <a:solidFill>
                  <a:srgbClr val="FF0000"/>
                </a:solidFill>
              </a:rPr>
              <a:t>Определение квадратного уравнения. </a:t>
            </a:r>
            <a:br>
              <a:rPr lang="ru-RU" b="0" dirty="0" smtClean="0">
                <a:solidFill>
                  <a:srgbClr val="FF0000"/>
                </a:solidFill>
              </a:rPr>
            </a:br>
            <a:r>
              <a:rPr lang="ru-RU" b="0" dirty="0" smtClean="0">
                <a:solidFill>
                  <a:srgbClr val="FF0000"/>
                </a:solidFill>
              </a:rPr>
              <a:t>Неполные квадратные уравнения.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124744"/>
            <a:ext cx="885698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175031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67723"/>
            <a:ext cx="8136904" cy="434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831756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dirty="0" smtClean="0"/>
              <a:t>Какие бывают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dirty="0" smtClean="0"/>
              <a:t>неполные квадратные уравнения?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27447"/>
              </p:ext>
            </p:extLst>
          </p:nvPr>
        </p:nvGraphicFramePr>
        <p:xfrm>
          <a:off x="468313" y="404813"/>
          <a:ext cx="8218487" cy="6215867"/>
        </p:xfrm>
        <a:graphic>
          <a:graphicData uri="http://schemas.openxmlformats.org/drawingml/2006/table">
            <a:tbl>
              <a:tblPr/>
              <a:tblGrid>
                <a:gridCol w="3240087"/>
                <a:gridCol w="1800225"/>
                <a:gridCol w="1800225"/>
                <a:gridCol w="1377950"/>
              </a:tblGrid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Уравнения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1) -2x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-3x+6=0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2) 5x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-10x=0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3) 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+5x-4=0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4) 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-36=0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5) -3x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-9x=0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42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6) 2x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-32=0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7)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8х</a:t>
                      </a:r>
                      <a:r>
                        <a:rPr lang="ru-RU" sz="2800" b="1" kern="1200" baseline="30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8)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3х</a:t>
                      </a:r>
                      <a:r>
                        <a:rPr lang="ru-RU" sz="2800" b="1" kern="1200" baseline="30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1246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98"/>
          <p:cNvGraphicFramePr>
            <a:graphicFrameLocks/>
          </p:cNvGraphicFramePr>
          <p:nvPr/>
        </p:nvGraphicFramePr>
        <p:xfrm>
          <a:off x="457200" y="260350"/>
          <a:ext cx="8435975" cy="6264277"/>
        </p:xfrm>
        <a:graphic>
          <a:graphicData uri="http://schemas.openxmlformats.org/drawingml/2006/table">
            <a:tbl>
              <a:tblPr/>
              <a:tblGrid>
                <a:gridCol w="3325813"/>
                <a:gridCol w="1847850"/>
                <a:gridCol w="1847850"/>
                <a:gridCol w="1414462"/>
              </a:tblGrid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Уравнения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1) -2x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-3x+6=0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2) 5x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-10x=0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3) 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+5x-4=0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4) 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-36=0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-36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5) -3x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-9x=0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6) 2x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-32=0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-32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7) 2x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+3x-4=0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8) 3x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-27=0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-27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1468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838200" y="838200"/>
            <a:ext cx="3200400" cy="609600"/>
          </a:xfrm>
          <a:prstGeom prst="rect">
            <a:avLst/>
          </a:prstGeom>
          <a:noFill/>
          <a:ln w="28575">
            <a:solidFill>
              <a:srgbClr val="66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ru-RU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b=0, c</a:t>
            </a:r>
            <a:r>
              <a:rPr kumimoji="1" lang="ru-RU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0, </a:t>
            </a:r>
            <a:r>
              <a:rPr kumimoji="1"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ax</a:t>
            </a:r>
            <a:r>
              <a:rPr kumimoji="1" lang="en-US" sz="3000" b="1" baseline="300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kumimoji="1"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+c=0</a:t>
            </a:r>
            <a:endParaRPr kumimoji="1" lang="ru-RU" sz="25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04800" y="1676400"/>
            <a:ext cx="3810000" cy="4876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415925" lvl="2" indent="0">
              <a:lnSpc>
                <a:spcPct val="90000"/>
              </a:lnSpc>
              <a:buFontTx/>
              <a:buNone/>
              <a:defRPr/>
            </a:pPr>
            <a:r>
              <a:rPr lang="ru-RU" sz="2500" b="1" smtClean="0">
                <a:solidFill>
                  <a:srgbClr val="66FFFF"/>
                </a:solidFill>
              </a:rPr>
              <a:t>1) перенести свободный член в правую часть, </a:t>
            </a:r>
          </a:p>
          <a:p>
            <a:pPr marL="415925" lvl="2" indent="0">
              <a:lnSpc>
                <a:spcPct val="90000"/>
              </a:lnSpc>
              <a:buFontTx/>
              <a:buNone/>
              <a:defRPr/>
            </a:pPr>
            <a:r>
              <a:rPr lang="ru-RU" sz="2500" b="1" smtClean="0">
                <a:solidFill>
                  <a:srgbClr val="66FFFF"/>
                </a:solidFill>
              </a:rPr>
              <a:t>2) разделить обе части уравнения на а</a:t>
            </a:r>
            <a:r>
              <a:rPr lang="ru-RU" sz="2500" b="1" smtClean="0">
                <a:solidFill>
                  <a:srgbClr val="66FFFF"/>
                </a:solidFill>
                <a:sym typeface="Symbol" pitchFamily="18" charset="2"/>
              </a:rPr>
              <a:t></a:t>
            </a:r>
            <a:r>
              <a:rPr lang="ru-RU" sz="2500" b="1" smtClean="0">
                <a:solidFill>
                  <a:srgbClr val="66FFFF"/>
                </a:solidFill>
              </a:rPr>
              <a:t>0, </a:t>
            </a:r>
          </a:p>
          <a:p>
            <a:pPr marL="415925" lvl="2" indent="0">
              <a:lnSpc>
                <a:spcPct val="90000"/>
              </a:lnSpc>
              <a:buFontTx/>
              <a:buNone/>
              <a:defRPr/>
            </a:pPr>
            <a:r>
              <a:rPr lang="ru-RU" sz="2500" b="1" smtClean="0">
                <a:solidFill>
                  <a:srgbClr val="66FFFF"/>
                </a:solidFill>
              </a:rPr>
              <a:t>3) если -с/а</a:t>
            </a:r>
            <a:r>
              <a:rPr lang="en-US" sz="2500" b="1" smtClean="0">
                <a:solidFill>
                  <a:srgbClr val="66FFFF"/>
                </a:solidFill>
              </a:rPr>
              <a:t>&gt;0</a:t>
            </a:r>
            <a:r>
              <a:rPr lang="ru-RU" sz="2500" b="1" smtClean="0">
                <a:solidFill>
                  <a:srgbClr val="66FFFF"/>
                </a:solidFill>
              </a:rPr>
              <a:t>, то два корня: </a:t>
            </a:r>
          </a:p>
          <a:p>
            <a:pPr marL="415925" lvl="2" indent="0">
              <a:lnSpc>
                <a:spcPct val="90000"/>
              </a:lnSpc>
              <a:buFontTx/>
              <a:buNone/>
              <a:defRPr/>
            </a:pPr>
            <a:r>
              <a:rPr lang="ru-RU" sz="2500" b="1" i="1" smtClean="0">
                <a:solidFill>
                  <a:srgbClr val="66FFFF"/>
                </a:solidFill>
              </a:rPr>
              <a:t>х1=</a:t>
            </a:r>
            <a:r>
              <a:rPr lang="ru-RU" sz="2500" b="1" i="1" smtClean="0">
                <a:solidFill>
                  <a:srgbClr val="66FFFF"/>
                </a:solidFill>
                <a:sym typeface="Symbol" pitchFamily="18" charset="2"/>
              </a:rPr>
              <a:t></a:t>
            </a:r>
            <a:r>
              <a:rPr lang="ru-RU" sz="2500" b="1" i="1" smtClean="0">
                <a:solidFill>
                  <a:srgbClr val="66FFFF"/>
                </a:solidFill>
              </a:rPr>
              <a:t>-с/а и х2= -</a:t>
            </a:r>
            <a:r>
              <a:rPr lang="ru-RU" sz="2500" b="1" i="1" smtClean="0">
                <a:solidFill>
                  <a:srgbClr val="66FFFF"/>
                </a:solidFill>
                <a:sym typeface="Symbol" pitchFamily="18" charset="2"/>
              </a:rPr>
              <a:t></a:t>
            </a:r>
            <a:r>
              <a:rPr lang="ru-RU" sz="2500" b="1" i="1" smtClean="0">
                <a:solidFill>
                  <a:srgbClr val="66FFFF"/>
                </a:solidFill>
              </a:rPr>
              <a:t>-с/а</a:t>
            </a:r>
            <a:r>
              <a:rPr lang="ru-RU" sz="2500" b="1" smtClean="0">
                <a:solidFill>
                  <a:srgbClr val="66FFFF"/>
                </a:solidFill>
              </a:rPr>
              <a:t>; если -с/а</a:t>
            </a:r>
            <a:r>
              <a:rPr lang="en-US" sz="2500" b="1" smtClean="0">
                <a:solidFill>
                  <a:srgbClr val="66FFFF"/>
                </a:solidFill>
              </a:rPr>
              <a:t>&lt;</a:t>
            </a:r>
            <a:r>
              <a:rPr lang="ru-RU" sz="2500" b="1" smtClean="0">
                <a:solidFill>
                  <a:srgbClr val="66FFFF"/>
                </a:solidFill>
              </a:rPr>
              <a:t>0, то </a:t>
            </a:r>
            <a:r>
              <a:rPr lang="ru-RU" sz="2500" b="1" i="1" smtClean="0">
                <a:solidFill>
                  <a:srgbClr val="66FFFF"/>
                </a:solidFill>
              </a:rPr>
              <a:t>корней нет.</a:t>
            </a:r>
          </a:p>
          <a:p>
            <a:pPr marL="415925" lvl="2" indent="0">
              <a:lnSpc>
                <a:spcPct val="90000"/>
              </a:lnSpc>
              <a:buFontTx/>
              <a:buNone/>
              <a:defRPr/>
            </a:pPr>
            <a:r>
              <a:rPr lang="ru-RU" sz="2500" b="1" smtClean="0">
                <a:solidFill>
                  <a:srgbClr val="66FFFF"/>
                </a:solidFill>
              </a:rPr>
              <a:t>4) записывается ответ</a:t>
            </a:r>
            <a:endParaRPr lang="ru-RU" sz="25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343400" y="838200"/>
            <a:ext cx="2057400" cy="609600"/>
          </a:xfrm>
          <a:prstGeom prst="rect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3000" smtClean="0">
                <a:solidFill>
                  <a:schemeClr val="tx1"/>
                </a:solidFill>
              </a:rPr>
              <a:t>4x</a:t>
            </a:r>
            <a:r>
              <a:rPr lang="en-US" sz="3000" baseline="30000" smtClean="0">
                <a:solidFill>
                  <a:schemeClr val="tx1"/>
                </a:solidFill>
              </a:rPr>
              <a:t>2</a:t>
            </a:r>
            <a:r>
              <a:rPr lang="en-US" sz="3000" smtClean="0">
                <a:solidFill>
                  <a:schemeClr val="tx1"/>
                </a:solidFill>
              </a:rPr>
              <a:t>-9=0</a:t>
            </a:r>
            <a:endParaRPr lang="ru-RU" sz="3000" dirty="0" smtClean="0">
              <a:solidFill>
                <a:srgbClr val="66FF33"/>
              </a:solidFill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114800" y="1676400"/>
            <a:ext cx="2590800" cy="4953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ru-RU" sz="2500" b="1" dirty="0" smtClean="0"/>
              <a:t>1) 4</a:t>
            </a:r>
            <a:r>
              <a:rPr lang="en-US" sz="2500" b="1" dirty="0" smtClean="0"/>
              <a:t>x</a:t>
            </a:r>
            <a:r>
              <a:rPr lang="en-US" sz="2500" b="1" baseline="30000" dirty="0" smtClean="0"/>
              <a:t>2</a:t>
            </a:r>
            <a:r>
              <a:rPr lang="ru-RU" sz="2500" b="1" dirty="0" smtClean="0"/>
              <a:t>=9,</a:t>
            </a:r>
          </a:p>
          <a:p>
            <a:pPr>
              <a:buFontTx/>
              <a:buNone/>
              <a:defRPr/>
            </a:pPr>
            <a:endParaRPr lang="ru-RU" sz="2500" b="1" dirty="0" smtClean="0"/>
          </a:p>
          <a:p>
            <a:pPr>
              <a:lnSpc>
                <a:spcPct val="110000"/>
              </a:lnSpc>
              <a:buFontTx/>
              <a:buNone/>
              <a:defRPr/>
            </a:pPr>
            <a:endParaRPr lang="ru-RU" sz="600" b="1" dirty="0" smtClean="0"/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ru-RU" sz="2500" b="1" dirty="0" smtClean="0"/>
              <a:t>2) </a:t>
            </a:r>
            <a:r>
              <a:rPr lang="en-US" sz="2500" b="1" dirty="0" smtClean="0"/>
              <a:t>x</a:t>
            </a:r>
            <a:r>
              <a:rPr lang="en-US" sz="2500" b="1" baseline="30000" dirty="0" smtClean="0"/>
              <a:t>2</a:t>
            </a:r>
            <a:r>
              <a:rPr lang="ru-RU" sz="2500" b="1" dirty="0" smtClean="0"/>
              <a:t>=9:4,</a:t>
            </a:r>
          </a:p>
          <a:p>
            <a:pPr>
              <a:buFontTx/>
              <a:buNone/>
              <a:defRPr/>
            </a:pPr>
            <a:r>
              <a:rPr lang="en-US" sz="2500" b="1" dirty="0" smtClean="0"/>
              <a:t>    x</a:t>
            </a:r>
            <a:r>
              <a:rPr lang="en-US" sz="2500" b="1" baseline="30000" dirty="0" smtClean="0"/>
              <a:t>2</a:t>
            </a:r>
            <a:r>
              <a:rPr lang="ru-RU" sz="2500" b="1" dirty="0" smtClean="0"/>
              <a:t>=2,25,</a:t>
            </a:r>
          </a:p>
          <a:p>
            <a:pPr>
              <a:buFontTx/>
              <a:buNone/>
              <a:defRPr/>
            </a:pPr>
            <a:endParaRPr lang="ru-RU" sz="1200" b="1" dirty="0" smtClean="0"/>
          </a:p>
          <a:p>
            <a:pPr>
              <a:buFontTx/>
              <a:buNone/>
              <a:defRPr/>
            </a:pPr>
            <a:r>
              <a:rPr lang="ru-RU" sz="2500" b="1" dirty="0" smtClean="0"/>
              <a:t>3) х</a:t>
            </a:r>
            <a:r>
              <a:rPr lang="ru-RU" sz="2500" b="1" baseline="-25000" dirty="0" smtClean="0"/>
              <a:t>1</a:t>
            </a:r>
            <a:r>
              <a:rPr lang="ru-RU" sz="2500" b="1" dirty="0" smtClean="0"/>
              <a:t>= </a:t>
            </a:r>
            <a:r>
              <a:rPr lang="ru-RU" sz="2500" b="1" dirty="0" smtClean="0">
                <a:sym typeface="Symbol" pitchFamily="18" charset="2"/>
              </a:rPr>
              <a:t></a:t>
            </a:r>
            <a:r>
              <a:rPr lang="ru-RU" sz="2500" b="1" dirty="0" smtClean="0"/>
              <a:t>2,25,</a:t>
            </a:r>
          </a:p>
          <a:p>
            <a:pPr>
              <a:buFontTx/>
              <a:buNone/>
              <a:defRPr/>
            </a:pPr>
            <a:r>
              <a:rPr lang="ru-RU" sz="2500" b="1" dirty="0" smtClean="0"/>
              <a:t>    х</a:t>
            </a:r>
            <a:r>
              <a:rPr lang="ru-RU" sz="2500" b="1" baseline="-25000" dirty="0" smtClean="0"/>
              <a:t>2</a:t>
            </a:r>
            <a:r>
              <a:rPr lang="ru-RU" sz="2500" b="1" dirty="0" smtClean="0"/>
              <a:t>= -</a:t>
            </a:r>
            <a:r>
              <a:rPr lang="ru-RU" sz="2500" b="1" dirty="0" smtClean="0">
                <a:sym typeface="Symbol" pitchFamily="18" charset="2"/>
              </a:rPr>
              <a:t></a:t>
            </a:r>
            <a:r>
              <a:rPr lang="ru-RU" sz="2500" b="1" dirty="0" smtClean="0"/>
              <a:t>2,25,</a:t>
            </a:r>
          </a:p>
          <a:p>
            <a:pPr>
              <a:buFontTx/>
              <a:buNone/>
              <a:defRPr/>
            </a:pPr>
            <a:r>
              <a:rPr lang="ru-RU" sz="2500" b="1" dirty="0" smtClean="0"/>
              <a:t>    х</a:t>
            </a:r>
            <a:r>
              <a:rPr lang="ru-RU" sz="2500" b="1" baseline="-25000" dirty="0" smtClean="0"/>
              <a:t>1</a:t>
            </a:r>
            <a:r>
              <a:rPr lang="ru-RU" sz="2500" b="1" dirty="0" smtClean="0"/>
              <a:t>=1,5,</a:t>
            </a:r>
          </a:p>
          <a:p>
            <a:pPr>
              <a:buFontTx/>
              <a:buNone/>
              <a:defRPr/>
            </a:pPr>
            <a:r>
              <a:rPr lang="ru-RU" sz="2500" b="1" dirty="0" smtClean="0"/>
              <a:t>    х</a:t>
            </a:r>
            <a:r>
              <a:rPr lang="ru-RU" sz="2500" b="1" baseline="-25000" dirty="0" smtClean="0"/>
              <a:t>2</a:t>
            </a:r>
            <a:r>
              <a:rPr lang="ru-RU" sz="2500" b="1" dirty="0" smtClean="0"/>
              <a:t>=-1,5,</a:t>
            </a:r>
          </a:p>
          <a:p>
            <a:pPr>
              <a:buFontTx/>
              <a:buNone/>
              <a:defRPr/>
            </a:pPr>
            <a:r>
              <a:rPr lang="ru-RU" sz="2500" b="1" dirty="0" smtClean="0"/>
              <a:t>4) Ответ: х</a:t>
            </a:r>
            <a:r>
              <a:rPr lang="ru-RU" sz="2500" b="1" baseline="-25000" dirty="0" smtClean="0"/>
              <a:t>1</a:t>
            </a:r>
            <a:r>
              <a:rPr lang="ru-RU" sz="2500" b="1" dirty="0" smtClean="0"/>
              <a:t>=1,5,</a:t>
            </a:r>
          </a:p>
          <a:p>
            <a:pPr>
              <a:buFontTx/>
              <a:buNone/>
              <a:defRPr/>
            </a:pPr>
            <a:r>
              <a:rPr lang="ru-RU" sz="2500" b="1" dirty="0" smtClean="0"/>
              <a:t>    х</a:t>
            </a:r>
            <a:r>
              <a:rPr lang="ru-RU" sz="2500" b="1" baseline="-25000" dirty="0" smtClean="0"/>
              <a:t>2</a:t>
            </a:r>
            <a:r>
              <a:rPr lang="ru-RU" sz="2500" b="1" dirty="0" smtClean="0"/>
              <a:t>=-1,5,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781800" y="838200"/>
            <a:ext cx="2057400" cy="6096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sz="3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6v</a:t>
            </a:r>
            <a:r>
              <a:rPr kumimoji="1" lang="en-US" sz="3000" b="1" baseline="300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kumimoji="1" lang="en-US" sz="3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+24=0</a:t>
            </a:r>
            <a:endParaRPr kumimoji="1" lang="ru-RU" sz="30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781800" y="1676400"/>
            <a:ext cx="2133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6</a:t>
            </a:r>
            <a:r>
              <a:rPr kumimoji="1" lang="en-US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kumimoji="1" lang="en-US" sz="2500" b="1" baseline="300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=-24,</a:t>
            </a:r>
          </a:p>
          <a:p>
            <a:pPr marL="342900" indent="-342900">
              <a:spcBef>
                <a:spcPct val="20000"/>
              </a:spcBef>
              <a:defRPr/>
            </a:pPr>
            <a:endParaRPr kumimoji="1" lang="ru-RU" sz="25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kumimoji="1" lang="ru-RU" sz="6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</a:t>
            </a:r>
            <a:r>
              <a:rPr kumimoji="1" lang="en-US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kumimoji="1" lang="en-US" sz="2500" b="1" baseline="300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=-24:6,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en-US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v</a:t>
            </a:r>
            <a:r>
              <a:rPr kumimoji="1" lang="en-US" sz="2500" b="1" baseline="300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=-4,</a:t>
            </a:r>
          </a:p>
          <a:p>
            <a:pPr marL="342900" indent="-342900">
              <a:spcBef>
                <a:spcPct val="20000"/>
              </a:spcBef>
              <a:defRPr/>
            </a:pPr>
            <a:endParaRPr kumimoji="1" lang="ru-RU" sz="12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 корней нет, т.к.     -4</a:t>
            </a:r>
            <a:r>
              <a:rPr kumimoji="1" lang="en-US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 marL="342900" indent="-342900">
              <a:spcBef>
                <a:spcPct val="20000"/>
              </a:spcBef>
              <a:defRPr/>
            </a:pPr>
            <a:endParaRPr kumimoji="1" lang="ru-RU" sz="25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  <a:defRPr/>
            </a:pP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 Ответ: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корней нет</a:t>
            </a:r>
            <a:endParaRPr kumimoji="1" lang="ru-RU" sz="25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314267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build="p" autoUpdateAnimBg="0" advAuto="0"/>
      <p:bldP spid="4" grpId="0" animBg="1" autoUpdateAnimBg="0"/>
      <p:bldP spid="5" grpId="0" autoUpdateAnimBg="0"/>
      <p:bldP spid="6" grpId="0" animBg="1" autoUpdateAnimBg="0"/>
      <p:bldP spid="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838200" y="838200"/>
            <a:ext cx="3352800" cy="6096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ru-RU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c=0, b</a:t>
            </a:r>
            <a:r>
              <a:rPr kumimoji="1" lang="ru-RU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0, </a:t>
            </a:r>
            <a:r>
              <a:rPr kumimoji="1"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ax</a:t>
            </a:r>
            <a:r>
              <a:rPr kumimoji="1" lang="en-US" sz="3000" b="1" baseline="300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kumimoji="1" lang="en-US" sz="3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+bx=0</a:t>
            </a:r>
            <a:endParaRPr kumimoji="1" lang="ru-RU" sz="25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343400" y="838200"/>
            <a:ext cx="2057400" cy="609600"/>
          </a:xfrm>
          <a:prstGeom prst="rect">
            <a:avLst/>
          </a:prstGeo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3x</a:t>
            </a:r>
            <a:r>
              <a:rPr lang="en-US" sz="3000" baseline="30000" dirty="0" smtClean="0">
                <a:solidFill>
                  <a:schemeClr val="tx1"/>
                </a:solidFill>
              </a:rPr>
              <a:t>2</a:t>
            </a:r>
            <a:r>
              <a:rPr lang="en-US" sz="3000" dirty="0" smtClean="0">
                <a:solidFill>
                  <a:schemeClr val="tx1"/>
                </a:solidFill>
              </a:rPr>
              <a:t>-4x=0</a:t>
            </a:r>
            <a:endParaRPr lang="ru-RU" sz="3000" dirty="0" smtClean="0">
              <a:solidFill>
                <a:srgbClr val="FFFF66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781800" y="838200"/>
            <a:ext cx="2057400" cy="6096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sz="3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-5х</a:t>
            </a:r>
            <a:r>
              <a:rPr kumimoji="1" lang="en-US" sz="3000" b="1" baseline="300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kumimoji="1" lang="en-US" sz="3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+6х=0</a:t>
            </a:r>
            <a:endParaRPr kumimoji="1" lang="ru-RU" sz="3000" b="1" dirty="0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3400" y="1447800"/>
            <a:ext cx="3810000" cy="4876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1</a:t>
            </a:r>
            <a:r>
              <a:rPr lang="ru-RU" sz="2800" b="1" dirty="0" smtClean="0">
                <a:solidFill>
                  <a:srgbClr val="FFFF00"/>
                </a:solidFill>
              </a:rPr>
              <a:t>) разложить левую часть на множители, </a:t>
            </a:r>
          </a:p>
          <a:p>
            <a:pPr marL="0" indent="0"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2) каждый множитель приравнивается к нулю, </a:t>
            </a:r>
          </a:p>
          <a:p>
            <a:pPr marL="0" indent="0"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3) решается каждое уравнение, </a:t>
            </a:r>
          </a:p>
          <a:p>
            <a:pPr marL="0" indent="0">
              <a:buFontTx/>
              <a:buNone/>
              <a:defRPr/>
            </a:pPr>
            <a:endParaRPr lang="ru-RU" sz="2800" b="1" dirty="0" smtClean="0">
              <a:solidFill>
                <a:srgbClr val="FFFF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4) записывается ответ</a:t>
            </a:r>
            <a:endParaRPr lang="ru-RU" sz="2800" dirty="0" smtClean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267200" y="1447800"/>
            <a:ext cx="2362200" cy="5257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>
              <a:buFontTx/>
              <a:buNone/>
              <a:defRPr/>
            </a:pPr>
            <a:endParaRPr lang="ru-RU" sz="2000" b="1" dirty="0" smtClean="0"/>
          </a:p>
          <a:p>
            <a:pPr>
              <a:buFontTx/>
              <a:buNone/>
              <a:defRPr/>
            </a:pPr>
            <a:r>
              <a:rPr lang="ru-RU" sz="2000" b="1" dirty="0" smtClean="0"/>
              <a:t>1) х(3</a:t>
            </a:r>
            <a:r>
              <a:rPr lang="en-US" sz="2000" b="1" dirty="0" smtClean="0"/>
              <a:t>х-4)</a:t>
            </a:r>
            <a:r>
              <a:rPr lang="ru-RU" sz="2000" b="1" dirty="0" smtClean="0"/>
              <a:t>=0,</a:t>
            </a:r>
          </a:p>
          <a:p>
            <a:pPr>
              <a:buFontTx/>
              <a:buNone/>
              <a:defRPr/>
            </a:pPr>
            <a:endParaRPr lang="ru-RU" sz="2000" b="1" dirty="0" smtClean="0"/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ru-RU" sz="2000" b="1" dirty="0" smtClean="0"/>
              <a:t>2) </a:t>
            </a:r>
            <a:r>
              <a:rPr lang="en-US" sz="2000" b="1" dirty="0" smtClean="0"/>
              <a:t>x</a:t>
            </a:r>
            <a:r>
              <a:rPr lang="ru-RU" sz="2000" b="1" dirty="0" smtClean="0"/>
              <a:t>=0   или 3х-4=0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/>
              <a:t>    </a:t>
            </a:r>
            <a:endParaRPr lang="ru-RU" sz="2000" b="1" dirty="0" smtClean="0"/>
          </a:p>
          <a:p>
            <a:pPr>
              <a:buFontTx/>
              <a:buNone/>
              <a:defRPr/>
            </a:pPr>
            <a:endParaRPr lang="ru-RU" sz="2000" b="1" dirty="0" smtClean="0"/>
          </a:p>
          <a:p>
            <a:pPr>
              <a:buFontTx/>
              <a:buNone/>
              <a:defRPr/>
            </a:pPr>
            <a:endParaRPr lang="ru-RU" sz="2000" b="1" dirty="0" smtClean="0"/>
          </a:p>
          <a:p>
            <a:pPr>
              <a:buFontTx/>
              <a:buNone/>
              <a:defRPr/>
            </a:pPr>
            <a:r>
              <a:rPr lang="ru-RU" sz="2000" b="1" dirty="0" smtClean="0"/>
              <a:t>3) х=0   или  3х=4,</a:t>
            </a:r>
          </a:p>
          <a:p>
            <a:pPr>
              <a:buFontTx/>
              <a:buNone/>
              <a:defRPr/>
            </a:pPr>
            <a:r>
              <a:rPr lang="ru-RU" sz="2000" b="1" dirty="0" smtClean="0"/>
              <a:t>                      х=4:3,</a:t>
            </a:r>
          </a:p>
          <a:p>
            <a:pPr>
              <a:buFontTx/>
              <a:buNone/>
              <a:defRPr/>
            </a:pPr>
            <a:r>
              <a:rPr lang="ru-RU" sz="2000" b="1" dirty="0" smtClean="0"/>
              <a:t>                     х=1</a:t>
            </a:r>
            <a:r>
              <a:rPr lang="ru-RU" sz="2000" b="1" baseline="30000" dirty="0" smtClean="0"/>
              <a:t>1</a:t>
            </a:r>
            <a:r>
              <a:rPr lang="ru-RU" sz="2000" b="1" dirty="0" smtClean="0"/>
              <a:t>/3,</a:t>
            </a:r>
          </a:p>
          <a:p>
            <a:pPr>
              <a:buFontTx/>
              <a:buNone/>
              <a:defRPr/>
            </a:pPr>
            <a:r>
              <a:rPr lang="ru-RU" sz="2000" b="1" dirty="0" smtClean="0"/>
              <a:t>4) Ответ: х</a:t>
            </a:r>
            <a:r>
              <a:rPr lang="ru-RU" sz="2000" b="1" baseline="-25000" dirty="0" smtClean="0"/>
              <a:t>1</a:t>
            </a:r>
            <a:r>
              <a:rPr lang="ru-RU" sz="2000" b="1" dirty="0" smtClean="0"/>
              <a:t>=0,  х</a:t>
            </a:r>
            <a:r>
              <a:rPr lang="ru-RU" sz="2000" b="1" baseline="-25000" dirty="0" smtClean="0"/>
              <a:t>2</a:t>
            </a:r>
            <a:r>
              <a:rPr lang="ru-RU" sz="2000" b="1" dirty="0" smtClean="0"/>
              <a:t>=1</a:t>
            </a:r>
            <a:r>
              <a:rPr lang="ru-RU" sz="2000" b="1" baseline="30000" dirty="0" smtClean="0"/>
              <a:t>1</a:t>
            </a:r>
            <a:r>
              <a:rPr lang="ru-RU" sz="2000" b="1" dirty="0" smtClean="0"/>
              <a:t>/3</a:t>
            </a:r>
            <a:r>
              <a:rPr lang="ru-RU" sz="1600" b="1" dirty="0" smtClean="0"/>
              <a:t>.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629400" y="1447800"/>
            <a:ext cx="2438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 х(-5</a:t>
            </a:r>
            <a:r>
              <a:rPr kumimoji="1" lang="en-US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х+6)</a:t>
            </a: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=0,</a:t>
            </a:r>
          </a:p>
          <a:p>
            <a:pPr marL="342900" indent="-342900">
              <a:spcBef>
                <a:spcPct val="20000"/>
              </a:spcBef>
              <a:defRPr/>
            </a:pPr>
            <a:endParaRPr kumimoji="1" lang="ru-RU" sz="6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endParaRPr kumimoji="1" lang="ru-RU" sz="20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kumimoji="1" lang="ru-RU" sz="25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 </a:t>
            </a:r>
            <a:r>
              <a:rPr kumimoji="1" lang="en-US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kumimoji="1" lang="ru-RU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=0 </a:t>
            </a:r>
            <a:r>
              <a:rPr kumimoji="1" lang="ru-RU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или   </a:t>
            </a:r>
            <a:r>
              <a:rPr kumimoji="1" lang="ru-RU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-5х+6=0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en-US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kumimoji="1" lang="ru-RU" sz="18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defRPr/>
            </a:pPr>
            <a:endParaRPr kumimoji="1" lang="ru-RU" sz="1800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defRPr/>
            </a:pPr>
            <a:endParaRPr kumimoji="1" lang="ru-RU" sz="18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kumimoji="1" lang="ru-RU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х=0 </a:t>
            </a:r>
            <a:r>
              <a:rPr kumimoji="1" lang="ru-RU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или    </a:t>
            </a:r>
            <a:r>
              <a:rPr kumimoji="1" lang="ru-RU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-5х=-6,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kumimoji="1" lang="ru-RU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  <a:r>
              <a:rPr kumimoji="1" lang="ru-RU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х= -6:(-5),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  <a:r>
              <a:rPr kumimoji="1" lang="ru-RU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х=1,2</a:t>
            </a:r>
            <a:endParaRPr kumimoji="1" lang="ru-RU" sz="18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defRPr/>
            </a:pPr>
            <a:endParaRPr kumimoji="1" lang="ru-RU" sz="1800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defRPr/>
            </a:pPr>
            <a:endParaRPr kumimoji="1" lang="ru-RU" sz="18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kumimoji="1" lang="ru-RU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Ответ: </a:t>
            </a:r>
            <a:r>
              <a:rPr kumimoji="1" lang="ru-RU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</a:t>
            </a:r>
            <a:r>
              <a:rPr kumimoji="1" lang="ru-RU" sz="1800" b="1" baseline="-25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kumimoji="1" lang="ru-RU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=0, х</a:t>
            </a:r>
            <a:r>
              <a:rPr kumimoji="1" lang="ru-RU" sz="1800" b="1" baseline="-25000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kumimoji="1" lang="ru-RU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=1,2</a:t>
            </a:r>
            <a:r>
              <a:rPr kumimoji="1" lang="ru-RU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774149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4" grpId="0" animBg="1" autoUpdateAnimBg="0"/>
      <p:bldP spid="5" grpId="0" autoUpdateAnimBg="0"/>
      <p:bldP spid="6" grpId="0" autoUpdateAnimBg="0"/>
      <p:bldP spid="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838200" y="838200"/>
            <a:ext cx="3352800" cy="60960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ru-RU" sz="3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c=0, b</a:t>
            </a:r>
            <a:r>
              <a:rPr kumimoji="1" lang="ru-RU" sz="3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sym typeface="Symbol" pitchFamily="18" charset="2"/>
              </a:rPr>
              <a:t>=0, </a:t>
            </a:r>
            <a:r>
              <a:rPr kumimoji="1" lang="en-US" sz="3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ax</a:t>
            </a:r>
            <a:r>
              <a:rPr kumimoji="1" lang="en-US" sz="3000" b="1" baseline="30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2</a:t>
            </a:r>
            <a:r>
              <a:rPr kumimoji="1" lang="en-US" sz="3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=0</a:t>
            </a:r>
            <a:endParaRPr kumimoji="1" lang="ru-RU" sz="25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600200"/>
            <a:ext cx="3429000" cy="4876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415925" lvl="2" indent="0">
              <a:buFontTx/>
              <a:buNone/>
              <a:defRPr/>
            </a:pPr>
            <a:r>
              <a:rPr lang="ru-RU" sz="3000" b="1" dirty="0" smtClean="0">
                <a:solidFill>
                  <a:srgbClr val="66FF33"/>
                </a:solidFill>
              </a:rPr>
              <a:t>1) х</a:t>
            </a:r>
            <a:r>
              <a:rPr lang="ru-RU" sz="3000" b="1" baseline="30000" dirty="0" smtClean="0">
                <a:solidFill>
                  <a:srgbClr val="66FF33"/>
                </a:solidFill>
              </a:rPr>
              <a:t>2</a:t>
            </a:r>
            <a:r>
              <a:rPr lang="ru-RU" sz="3000" b="1" dirty="0" smtClean="0">
                <a:solidFill>
                  <a:srgbClr val="66FF33"/>
                </a:solidFill>
              </a:rPr>
              <a:t>=0, </a:t>
            </a:r>
          </a:p>
          <a:p>
            <a:pPr marL="415925" lvl="2" indent="0">
              <a:buFontTx/>
              <a:buNone/>
              <a:defRPr/>
            </a:pPr>
            <a:r>
              <a:rPr lang="ru-RU" sz="3000" b="1" dirty="0" smtClean="0">
                <a:solidFill>
                  <a:srgbClr val="66FF33"/>
                </a:solidFill>
              </a:rPr>
              <a:t>2) х=0,</a:t>
            </a:r>
          </a:p>
          <a:p>
            <a:pPr marL="415925" lvl="2" indent="0">
              <a:buFontTx/>
              <a:buNone/>
              <a:defRPr/>
            </a:pPr>
            <a:r>
              <a:rPr lang="ru-RU" sz="3000" b="1" dirty="0" smtClean="0">
                <a:solidFill>
                  <a:srgbClr val="66FF33"/>
                </a:solidFill>
              </a:rPr>
              <a:t>3) записывается ответ.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415925" lvl="2" indent="0">
              <a:buFontTx/>
              <a:buChar char="-"/>
              <a:defRPr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615100" y="838200"/>
            <a:ext cx="2057400" cy="6096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en-US" sz="3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9х</a:t>
            </a:r>
            <a:r>
              <a:rPr kumimoji="1" lang="en-US" sz="3000" b="1" baseline="3000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2</a:t>
            </a:r>
            <a:r>
              <a:rPr kumimoji="1" lang="en-US" sz="3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=0</a:t>
            </a:r>
            <a:endParaRPr kumimoji="1" lang="ru-RU" sz="3000" b="1">
              <a:solidFill>
                <a:srgbClr val="66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372200" y="1600200"/>
            <a:ext cx="2543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defRPr/>
            </a:pPr>
            <a:r>
              <a:rPr kumimoji="1" lang="ru-RU" sz="3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kumimoji="1" lang="en-US" sz="3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x</a:t>
            </a:r>
            <a:r>
              <a:rPr kumimoji="1" lang="en-US" sz="3000" b="1" baseline="30000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2</a:t>
            </a:r>
            <a:r>
              <a:rPr kumimoji="1" lang="ru-RU" sz="3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=0,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defRPr/>
            </a:pPr>
            <a:r>
              <a:rPr kumimoji="1" lang="en-US" sz="3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x</a:t>
            </a:r>
            <a:r>
              <a:rPr kumimoji="1" lang="ru-RU" sz="3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=0</a:t>
            </a:r>
            <a:endParaRPr kumimoji="1" lang="ru-RU" sz="3000" b="1" dirty="0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kumimoji="1" lang="ru-RU" sz="3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Ответ</a:t>
            </a:r>
            <a:r>
              <a:rPr kumimoji="1" lang="ru-RU" sz="3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: </a:t>
            </a:r>
            <a:r>
              <a:rPr kumimoji="1" lang="ru-RU" sz="3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х=0</a:t>
            </a:r>
            <a:r>
              <a:rPr kumimoji="1" lang="ru-RU" sz="3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.</a:t>
            </a:r>
            <a:endParaRPr kumimoji="1" lang="ru-RU" sz="3000" b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37264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utoUpdateAnimBg="0"/>
      <p:bldP spid="4" grpId="0" animBg="1" autoUpdateAnimBg="0"/>
      <p:bldP spid="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4800" dirty="0" smtClean="0"/>
              <a:t>Работа с учебником</a:t>
            </a: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dirty="0" smtClean="0"/>
              <a:t>№517(</a:t>
            </a:r>
            <a:r>
              <a:rPr lang="ru-RU" dirty="0" err="1" smtClean="0"/>
              <a:t>а,б</a:t>
            </a:r>
            <a:r>
              <a:rPr lang="ru-RU" dirty="0" smtClean="0"/>
              <a:t>)</a:t>
            </a:r>
          </a:p>
          <a:p>
            <a:pPr marL="0" indent="0"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023620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kern="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Arial"/>
              </a:rPr>
              <a:t> </a:t>
            </a:r>
            <a:r>
              <a:rPr lang="ru-RU" sz="40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Arial"/>
              </a:rPr>
              <a:t>Самостоятельная работа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4200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Наша цель</a:t>
            </a: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Повторить определение квадратного уравнения; виды квадратных уравнений.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Повторить решение неполных уравнений с коэффициентом </a:t>
            </a:r>
            <a:r>
              <a:rPr lang="en-US" dirty="0"/>
              <a:t>b</a:t>
            </a:r>
            <a:r>
              <a:rPr lang="ru-RU" dirty="0" smtClean="0"/>
              <a:t>=0.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Рассмотреть решение неполных квадратных уравнений с коэффициентом с=0 и </a:t>
            </a:r>
            <a:r>
              <a:rPr lang="en-US" dirty="0" smtClean="0"/>
              <a:t>b</a:t>
            </a:r>
            <a:r>
              <a:rPr lang="ru-RU" dirty="0" smtClean="0"/>
              <a:t>=0, с=0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608512"/>
          </a:xfrm>
        </p:spPr>
        <p:txBody>
          <a:bodyPr numCol="4"/>
          <a:lstStyle/>
          <a:p>
            <a:pPr marL="0" indent="0">
              <a:buNone/>
            </a:pPr>
            <a:r>
              <a:rPr lang="ru-RU" dirty="0" smtClean="0"/>
              <a:t>ОТВЕТЫ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1 вариант</a:t>
            </a:r>
          </a:p>
          <a:p>
            <a:pPr marL="0" indent="0">
              <a:buNone/>
            </a:pPr>
            <a:r>
              <a:rPr lang="ru-RU" dirty="0">
                <a:solidFill>
                  <a:srgbClr val="FFC000"/>
                </a:solidFill>
              </a:rPr>
              <a:t>х</a:t>
            </a:r>
            <a:r>
              <a:rPr lang="ru-RU" dirty="0" smtClean="0">
                <a:solidFill>
                  <a:srgbClr val="FFC000"/>
                </a:solidFill>
              </a:rPr>
              <a:t>=0</a:t>
            </a:r>
          </a:p>
          <a:p>
            <a:pPr marL="0" indent="0">
              <a:buNone/>
            </a:pPr>
            <a:endParaRPr lang="ru-RU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х</a:t>
            </a:r>
            <a:r>
              <a:rPr lang="ru-RU" baseline="-25000" dirty="0" smtClean="0">
                <a:solidFill>
                  <a:srgbClr val="FFC000"/>
                </a:solidFill>
              </a:rPr>
              <a:t>1</a:t>
            </a:r>
            <a:r>
              <a:rPr lang="ru-RU" dirty="0" smtClean="0">
                <a:solidFill>
                  <a:srgbClr val="FFC000"/>
                </a:solidFill>
              </a:rPr>
              <a:t>=о; х</a:t>
            </a:r>
            <a:r>
              <a:rPr lang="ru-RU" baseline="-25000" dirty="0" smtClean="0">
                <a:solidFill>
                  <a:srgbClr val="FFC000"/>
                </a:solidFill>
              </a:rPr>
              <a:t>2</a:t>
            </a:r>
            <a:r>
              <a:rPr lang="ru-RU" dirty="0" smtClean="0">
                <a:solidFill>
                  <a:srgbClr val="FFC000"/>
                </a:solidFill>
              </a:rPr>
              <a:t> = 5</a:t>
            </a:r>
          </a:p>
          <a:p>
            <a:pPr marL="0" indent="0">
              <a:buNone/>
            </a:pPr>
            <a:endParaRPr lang="ru-RU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х</a:t>
            </a:r>
            <a:r>
              <a:rPr lang="ru-RU" baseline="-25000" dirty="0" smtClean="0">
                <a:solidFill>
                  <a:srgbClr val="FFC000"/>
                </a:solidFill>
              </a:rPr>
              <a:t>1</a:t>
            </a:r>
            <a:r>
              <a:rPr lang="ru-RU" dirty="0" smtClean="0">
                <a:solidFill>
                  <a:srgbClr val="FFC000"/>
                </a:solidFill>
              </a:rPr>
              <a:t>=-3, </a:t>
            </a:r>
            <a:r>
              <a:rPr lang="ru-RU" dirty="0">
                <a:solidFill>
                  <a:srgbClr val="FFC000"/>
                </a:solidFill>
              </a:rPr>
              <a:t>х</a:t>
            </a:r>
            <a:r>
              <a:rPr lang="ru-RU" baseline="-25000" dirty="0">
                <a:solidFill>
                  <a:srgbClr val="FFC000"/>
                </a:solidFill>
              </a:rPr>
              <a:t>2 </a:t>
            </a:r>
            <a:r>
              <a:rPr lang="ru-RU" dirty="0" smtClean="0">
                <a:solidFill>
                  <a:srgbClr val="FFC000"/>
                </a:solidFill>
              </a:rPr>
              <a:t>=3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 вариант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х</a:t>
            </a:r>
            <a:r>
              <a:rPr lang="ru-RU" dirty="0" smtClean="0"/>
              <a:t>=0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х</a:t>
            </a:r>
            <a:r>
              <a:rPr lang="ru-RU" baseline="-25000" dirty="0" smtClean="0"/>
              <a:t>1</a:t>
            </a:r>
            <a:r>
              <a:rPr lang="ru-RU" dirty="0" smtClean="0"/>
              <a:t>=0, </a:t>
            </a:r>
            <a:r>
              <a:rPr lang="ru-RU" dirty="0"/>
              <a:t>х</a:t>
            </a:r>
            <a:r>
              <a:rPr lang="ru-RU" baseline="-25000" dirty="0"/>
              <a:t>2 </a:t>
            </a:r>
            <a:r>
              <a:rPr lang="ru-RU" dirty="0" smtClean="0"/>
              <a:t>=-2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х</a:t>
            </a:r>
            <a:r>
              <a:rPr lang="ru-RU" baseline="-25000" dirty="0" smtClean="0"/>
              <a:t>1</a:t>
            </a:r>
            <a:r>
              <a:rPr lang="ru-RU" dirty="0" smtClean="0"/>
              <a:t>=-4, </a:t>
            </a:r>
            <a:r>
              <a:rPr lang="ru-RU" dirty="0"/>
              <a:t>х</a:t>
            </a:r>
            <a:r>
              <a:rPr lang="ru-RU" baseline="-25000" dirty="0"/>
              <a:t>2 </a:t>
            </a:r>
            <a:r>
              <a:rPr lang="ru-RU" dirty="0" smtClean="0"/>
              <a:t>=4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3 вариант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=0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х</a:t>
            </a:r>
            <a:r>
              <a:rPr lang="ru-RU" baseline="-25000" dirty="0" smtClean="0">
                <a:solidFill>
                  <a:srgbClr val="002060"/>
                </a:solidFill>
              </a:rPr>
              <a:t>1</a:t>
            </a:r>
            <a:r>
              <a:rPr lang="ru-RU" dirty="0" smtClean="0">
                <a:solidFill>
                  <a:srgbClr val="002060"/>
                </a:solidFill>
              </a:rPr>
              <a:t>=0, </a:t>
            </a:r>
            <a:r>
              <a:rPr lang="ru-RU" sz="2800" dirty="0">
                <a:solidFill>
                  <a:srgbClr val="002060"/>
                </a:solidFill>
              </a:rPr>
              <a:t>х</a:t>
            </a:r>
            <a:r>
              <a:rPr lang="ru-RU" sz="2800" baseline="-25000" dirty="0">
                <a:solidFill>
                  <a:srgbClr val="002060"/>
                </a:solidFill>
              </a:rPr>
              <a:t>2 </a:t>
            </a:r>
            <a:r>
              <a:rPr lang="ru-RU" sz="2800" dirty="0">
                <a:solidFill>
                  <a:srgbClr val="002060"/>
                </a:solidFill>
              </a:rPr>
              <a:t>=</a:t>
            </a:r>
            <a:r>
              <a:rPr lang="ru-RU" sz="2800" dirty="0" smtClean="0">
                <a:solidFill>
                  <a:srgbClr val="002060"/>
                </a:solidFill>
              </a:rPr>
              <a:t>0,5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х</a:t>
            </a:r>
            <a:r>
              <a:rPr lang="ru-RU" baseline="-25000" dirty="0">
                <a:solidFill>
                  <a:srgbClr val="002060"/>
                </a:solidFill>
              </a:rPr>
              <a:t>1</a:t>
            </a:r>
            <a:r>
              <a:rPr lang="ru-RU" dirty="0" smtClean="0">
                <a:solidFill>
                  <a:srgbClr val="002060"/>
                </a:solidFill>
              </a:rPr>
              <a:t>=-3, </a:t>
            </a:r>
            <a:r>
              <a:rPr lang="ru-RU" dirty="0">
                <a:solidFill>
                  <a:srgbClr val="002060"/>
                </a:solidFill>
              </a:rPr>
              <a:t>х</a:t>
            </a:r>
            <a:r>
              <a:rPr lang="ru-RU" baseline="-25000" dirty="0">
                <a:solidFill>
                  <a:srgbClr val="002060"/>
                </a:solidFill>
              </a:rPr>
              <a:t>2 </a:t>
            </a:r>
            <a:r>
              <a:rPr lang="ru-RU" dirty="0" smtClean="0">
                <a:solidFill>
                  <a:srgbClr val="002060"/>
                </a:solidFill>
              </a:rPr>
              <a:t>=3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4 вариант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х</a:t>
            </a:r>
            <a:r>
              <a:rPr lang="ru-RU" dirty="0" smtClean="0">
                <a:solidFill>
                  <a:srgbClr val="FF0000"/>
                </a:solidFill>
              </a:rPr>
              <a:t>=0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х</a:t>
            </a:r>
            <a:r>
              <a:rPr lang="ru-RU" baseline="-25000" dirty="0">
                <a:solidFill>
                  <a:srgbClr val="FF0000"/>
                </a:solidFill>
              </a:rPr>
              <a:t>1</a:t>
            </a:r>
            <a:r>
              <a:rPr lang="ru-RU" dirty="0" smtClean="0">
                <a:solidFill>
                  <a:srgbClr val="FF0000"/>
                </a:solidFill>
              </a:rPr>
              <a:t>=о, </a:t>
            </a:r>
            <a:r>
              <a:rPr lang="ru-RU" dirty="0">
                <a:solidFill>
                  <a:srgbClr val="FF0000"/>
                </a:solidFill>
              </a:rPr>
              <a:t>х</a:t>
            </a:r>
            <a:r>
              <a:rPr lang="ru-RU" baseline="-25000" dirty="0">
                <a:solidFill>
                  <a:srgbClr val="FF0000"/>
                </a:solidFill>
              </a:rPr>
              <a:t>2 </a:t>
            </a:r>
            <a:r>
              <a:rPr lang="ru-RU" dirty="0" smtClean="0">
                <a:solidFill>
                  <a:srgbClr val="FF0000"/>
                </a:solidFill>
              </a:rPr>
              <a:t>=-3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х</a:t>
            </a:r>
            <a:r>
              <a:rPr lang="ru-RU" baseline="-25000" dirty="0">
                <a:solidFill>
                  <a:srgbClr val="FF0000"/>
                </a:solidFill>
              </a:rPr>
              <a:t>1</a:t>
            </a:r>
            <a:r>
              <a:rPr lang="ru-RU" dirty="0" smtClean="0">
                <a:solidFill>
                  <a:srgbClr val="FF0000"/>
                </a:solidFill>
              </a:rPr>
              <a:t>=-2, </a:t>
            </a:r>
            <a:r>
              <a:rPr lang="ru-RU" dirty="0">
                <a:solidFill>
                  <a:srgbClr val="FF0000"/>
                </a:solidFill>
              </a:rPr>
              <a:t>х</a:t>
            </a:r>
            <a:r>
              <a:rPr lang="ru-RU" baseline="-25000" dirty="0">
                <a:solidFill>
                  <a:srgbClr val="FF0000"/>
                </a:solidFill>
              </a:rPr>
              <a:t>2 </a:t>
            </a:r>
            <a:r>
              <a:rPr lang="ru-RU" dirty="0" smtClean="0">
                <a:solidFill>
                  <a:srgbClr val="FF0000"/>
                </a:solidFill>
              </a:rPr>
              <a:t>=2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195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5400" dirty="0" smtClean="0"/>
              <a:t>Какие уравнения называются квадратными?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Определение </a:t>
            </a:r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</a:t>
            </a:r>
            <a:r>
              <a:rPr lang="ru-RU" sz="4800" dirty="0" smtClean="0"/>
              <a:t>Квадратным уравнением называют уравнение вида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4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800" dirty="0" smtClean="0"/>
              <a:t>   где коэффициенты </a:t>
            </a:r>
            <a:r>
              <a:rPr lang="en-US" sz="4800" i="1" dirty="0" smtClean="0"/>
              <a:t>a</a:t>
            </a:r>
            <a:r>
              <a:rPr lang="ru-RU" sz="4800" dirty="0" smtClean="0"/>
              <a:t>, </a:t>
            </a:r>
            <a:r>
              <a:rPr lang="en-US" sz="4800" i="1" dirty="0" smtClean="0"/>
              <a:t>b</a:t>
            </a:r>
            <a:r>
              <a:rPr lang="ru-RU" sz="4800" dirty="0" smtClean="0"/>
              <a:t>, </a:t>
            </a:r>
            <a:r>
              <a:rPr lang="en-US" sz="4800" i="1" dirty="0" smtClean="0"/>
              <a:t>c</a:t>
            </a:r>
            <a:r>
              <a:rPr lang="en-US" sz="4800" dirty="0" smtClean="0"/>
              <a:t> </a:t>
            </a:r>
            <a:r>
              <a:rPr lang="ru-RU" sz="4800" dirty="0" smtClean="0">
                <a:latin typeface="Arial" charset="0"/>
              </a:rPr>
              <a:t> </a:t>
            </a:r>
            <a:r>
              <a:rPr lang="ru-RU" sz="4800" dirty="0" smtClean="0"/>
              <a:t>–</a:t>
            </a:r>
            <a:r>
              <a:rPr lang="ru-RU" sz="4800" dirty="0" smtClean="0">
                <a:latin typeface="Arial" charset="0"/>
              </a:rPr>
              <a:t> </a:t>
            </a:r>
            <a:r>
              <a:rPr lang="ru-RU" sz="4800" dirty="0" smtClean="0"/>
              <a:t>любые действительные числа, где </a:t>
            </a:r>
            <a:r>
              <a:rPr lang="en-US" sz="4800" dirty="0" smtClean="0"/>
              <a:t>a</a:t>
            </a:r>
            <a:r>
              <a:rPr lang="ru-RU" sz="4800" dirty="0" smtClean="0"/>
              <a:t>≠0 </a:t>
            </a:r>
          </a:p>
        </p:txBody>
      </p:sp>
      <p:graphicFrame>
        <p:nvGraphicFramePr>
          <p:cNvPr id="1026" name="Object 7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229600" y="25844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3" imgW="914400" imgH="215640" progId="Equation.3">
                  <p:embed/>
                </p:oleObj>
              </mc:Choice>
              <mc:Fallback>
                <p:oleObj name="Формула" r:id="rId3" imgW="91440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25844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071688" y="3357563"/>
          <a:ext cx="45005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Формула" r:id="rId5" imgW="977760" imgH="203040" progId="Equation.3">
                  <p:embed/>
                </p:oleObj>
              </mc:Choice>
              <mc:Fallback>
                <p:oleObj name="Формула" r:id="rId5" imgW="9777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357563"/>
                        <a:ext cx="4500562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15925" lvl="2" indent="0">
              <a:lnSpc>
                <a:spcPct val="110000"/>
              </a:lnSpc>
              <a:buFontTx/>
              <a:buNone/>
              <a:defRPr/>
            </a:pPr>
            <a:r>
              <a:rPr lang="ru-RU" sz="3000" b="1" dirty="0"/>
              <a:t>1) 3,7х</a:t>
            </a:r>
            <a:r>
              <a:rPr lang="ru-RU" sz="3000" b="1" baseline="30000" dirty="0"/>
              <a:t>2</a:t>
            </a:r>
            <a:r>
              <a:rPr lang="ru-RU" sz="3000" b="1" dirty="0"/>
              <a:t>-5х+1=0,</a:t>
            </a:r>
          </a:p>
          <a:p>
            <a:pPr marL="415925" lvl="2" indent="0">
              <a:lnSpc>
                <a:spcPct val="110000"/>
              </a:lnSpc>
              <a:buFontTx/>
              <a:buNone/>
              <a:defRPr/>
            </a:pPr>
            <a:r>
              <a:rPr lang="ru-RU" sz="3000" b="1" dirty="0"/>
              <a:t>2) 48х</a:t>
            </a:r>
            <a:r>
              <a:rPr lang="ru-RU" sz="3000" b="1" baseline="30000" dirty="0"/>
              <a:t>2</a:t>
            </a:r>
            <a:r>
              <a:rPr lang="ru-RU" sz="3000" b="1" dirty="0"/>
              <a:t>-х</a:t>
            </a:r>
            <a:r>
              <a:rPr lang="ru-RU" sz="3000" b="1" baseline="30000" dirty="0"/>
              <a:t>3</a:t>
            </a:r>
            <a:r>
              <a:rPr lang="ru-RU" sz="3000" b="1" dirty="0"/>
              <a:t>-9=0,</a:t>
            </a:r>
          </a:p>
          <a:p>
            <a:pPr marL="415925" lvl="2" indent="0">
              <a:lnSpc>
                <a:spcPct val="110000"/>
              </a:lnSpc>
              <a:buFontTx/>
              <a:buNone/>
              <a:defRPr/>
            </a:pPr>
            <a:r>
              <a:rPr lang="ru-RU" sz="3000" b="1" dirty="0"/>
              <a:t>3) 1-12х=0,</a:t>
            </a:r>
          </a:p>
          <a:p>
            <a:pPr marL="415925" lvl="2" indent="0">
              <a:lnSpc>
                <a:spcPct val="110000"/>
              </a:lnSpc>
              <a:buFontTx/>
              <a:buNone/>
              <a:defRPr/>
            </a:pPr>
            <a:r>
              <a:rPr lang="ru-RU" sz="3000" b="1" dirty="0"/>
              <a:t>4) 2,1х</a:t>
            </a:r>
            <a:r>
              <a:rPr lang="ru-RU" sz="3000" b="1" baseline="30000" dirty="0"/>
              <a:t>2</a:t>
            </a:r>
            <a:r>
              <a:rPr lang="ru-RU" sz="3000" b="1" dirty="0"/>
              <a:t>+2х-2/3=0,</a:t>
            </a:r>
          </a:p>
          <a:p>
            <a:pPr marL="415925" lvl="2" indent="0">
              <a:lnSpc>
                <a:spcPct val="110000"/>
              </a:lnSpc>
              <a:buFontTx/>
              <a:buNone/>
              <a:defRPr/>
            </a:pPr>
            <a:r>
              <a:rPr lang="ru-RU" sz="3000" b="1" dirty="0"/>
              <a:t>5) 7:х</a:t>
            </a:r>
            <a:r>
              <a:rPr lang="ru-RU" sz="3000" b="1" baseline="30000" dirty="0"/>
              <a:t>2</a:t>
            </a:r>
            <a:r>
              <a:rPr lang="ru-RU" sz="3000" b="1" dirty="0"/>
              <a:t>+3х-45=0,</a:t>
            </a:r>
          </a:p>
          <a:p>
            <a:pPr marL="415925" lvl="2" indent="0">
              <a:lnSpc>
                <a:spcPct val="110000"/>
              </a:lnSpc>
              <a:buFontTx/>
              <a:buNone/>
              <a:defRPr/>
            </a:pPr>
            <a:r>
              <a:rPr lang="ru-RU" sz="3000" b="1" dirty="0"/>
              <a:t>6) х</a:t>
            </a:r>
            <a:r>
              <a:rPr lang="ru-RU" sz="3000" b="1" baseline="30000" dirty="0"/>
              <a:t>2</a:t>
            </a:r>
            <a:r>
              <a:rPr lang="ru-RU" sz="3000" b="1" dirty="0"/>
              <a:t>-7х+</a:t>
            </a:r>
            <a:r>
              <a:rPr lang="ru-RU" sz="3000" b="1" dirty="0">
                <a:sym typeface="Symbol" pitchFamily="18" charset="2"/>
              </a:rPr>
              <a:t></a:t>
            </a:r>
            <a:r>
              <a:rPr lang="ru-RU" sz="3000" b="1" dirty="0"/>
              <a:t>х=0,</a:t>
            </a:r>
          </a:p>
          <a:p>
            <a:pPr marL="415925" lvl="2" indent="0">
              <a:lnSpc>
                <a:spcPct val="110000"/>
              </a:lnSpc>
              <a:buFontTx/>
              <a:buNone/>
              <a:defRPr/>
            </a:pPr>
            <a:r>
              <a:rPr lang="ru-RU" sz="3000" b="1" dirty="0"/>
              <a:t>7) 7х</a:t>
            </a:r>
            <a:r>
              <a:rPr lang="ru-RU" sz="3000" b="1" baseline="30000" dirty="0"/>
              <a:t>2</a:t>
            </a:r>
            <a:r>
              <a:rPr lang="ru-RU" sz="3000" b="1" dirty="0"/>
              <a:t>-13=0,</a:t>
            </a:r>
          </a:p>
          <a:p>
            <a:pPr marL="415925" lvl="2" indent="0">
              <a:lnSpc>
                <a:spcPct val="110000"/>
              </a:lnSpc>
              <a:buFontTx/>
              <a:buNone/>
              <a:defRPr/>
            </a:pPr>
            <a:r>
              <a:rPr lang="ru-RU" sz="3000" b="1" dirty="0"/>
              <a:t>8) х</a:t>
            </a:r>
            <a:r>
              <a:rPr lang="ru-RU" sz="3000" b="1" baseline="30000" dirty="0"/>
              <a:t>2</a:t>
            </a:r>
            <a:r>
              <a:rPr lang="ru-RU" sz="3000" b="1" dirty="0">
                <a:sym typeface="Symbol" pitchFamily="18" charset="2"/>
              </a:rPr>
              <a:t></a:t>
            </a:r>
            <a:r>
              <a:rPr lang="ru-RU" sz="3000" b="1" dirty="0"/>
              <a:t>3+12х-1=0.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15925" lvl="2">
              <a:lnSpc>
                <a:spcPct val="110000"/>
              </a:lnSpc>
              <a:defRPr/>
            </a:pPr>
            <a:r>
              <a:rPr kumimoji="1" lang="ru-RU" sz="3000" b="1" dirty="0">
                <a:solidFill>
                  <a:srgbClr val="FF0000"/>
                </a:solidFill>
              </a:rPr>
              <a:t>1) 3,7х</a:t>
            </a:r>
            <a:r>
              <a:rPr kumimoji="1" lang="ru-RU" sz="3000" b="1" baseline="30000" dirty="0">
                <a:solidFill>
                  <a:srgbClr val="FF0000"/>
                </a:solidFill>
              </a:rPr>
              <a:t>2</a:t>
            </a:r>
            <a:r>
              <a:rPr kumimoji="1" lang="ru-RU" sz="3000" b="1" dirty="0">
                <a:solidFill>
                  <a:srgbClr val="FF0000"/>
                </a:solidFill>
              </a:rPr>
              <a:t>-5х+1=0,</a:t>
            </a:r>
            <a:endParaRPr kumimoji="1" lang="ru-RU" sz="3000" b="1" dirty="0"/>
          </a:p>
          <a:p>
            <a:pPr marL="415925" lvl="2">
              <a:lnSpc>
                <a:spcPct val="110000"/>
              </a:lnSpc>
              <a:defRPr/>
            </a:pPr>
            <a:endParaRPr kumimoji="1" lang="ru-RU" sz="3000" b="1" dirty="0"/>
          </a:p>
          <a:p>
            <a:pPr marL="415925" lvl="2">
              <a:lnSpc>
                <a:spcPct val="110000"/>
              </a:lnSpc>
              <a:defRPr/>
            </a:pPr>
            <a:endParaRPr kumimoji="1" lang="ru-RU" sz="3000" b="1" dirty="0"/>
          </a:p>
          <a:p>
            <a:pPr marL="415925" lvl="2">
              <a:lnSpc>
                <a:spcPct val="110000"/>
              </a:lnSpc>
              <a:defRPr/>
            </a:pPr>
            <a:r>
              <a:rPr kumimoji="1" lang="ru-RU" sz="3000" b="1" dirty="0">
                <a:solidFill>
                  <a:srgbClr val="FF0000"/>
                </a:solidFill>
              </a:rPr>
              <a:t>4) 2,1х</a:t>
            </a:r>
            <a:r>
              <a:rPr kumimoji="1" lang="ru-RU" sz="3000" b="1" baseline="30000" dirty="0">
                <a:solidFill>
                  <a:srgbClr val="FF0000"/>
                </a:solidFill>
              </a:rPr>
              <a:t>2</a:t>
            </a:r>
            <a:r>
              <a:rPr kumimoji="1" lang="ru-RU" sz="3000" b="1" dirty="0">
                <a:solidFill>
                  <a:srgbClr val="FF0000"/>
                </a:solidFill>
              </a:rPr>
              <a:t>+2х-2/3=0,</a:t>
            </a:r>
            <a:endParaRPr kumimoji="1" lang="ru-RU" sz="3000" b="1" dirty="0"/>
          </a:p>
          <a:p>
            <a:pPr marL="415925" lvl="2">
              <a:lnSpc>
                <a:spcPct val="110000"/>
              </a:lnSpc>
              <a:defRPr/>
            </a:pPr>
            <a:endParaRPr kumimoji="1" lang="ru-RU" sz="3000" b="1" dirty="0"/>
          </a:p>
          <a:p>
            <a:pPr marL="415925" lvl="2">
              <a:lnSpc>
                <a:spcPct val="110000"/>
              </a:lnSpc>
              <a:defRPr/>
            </a:pPr>
            <a:endParaRPr kumimoji="1" lang="ru-RU" sz="3000" b="1" dirty="0">
              <a:solidFill>
                <a:srgbClr val="FF0000"/>
              </a:solidFill>
            </a:endParaRPr>
          </a:p>
          <a:p>
            <a:pPr marL="415925" lvl="2">
              <a:lnSpc>
                <a:spcPct val="110000"/>
              </a:lnSpc>
              <a:defRPr/>
            </a:pPr>
            <a:r>
              <a:rPr kumimoji="1" lang="ru-RU" sz="3000" b="1" dirty="0">
                <a:solidFill>
                  <a:srgbClr val="FF0000"/>
                </a:solidFill>
              </a:rPr>
              <a:t>7) 7х</a:t>
            </a:r>
            <a:r>
              <a:rPr kumimoji="1" lang="ru-RU" sz="3000" b="1" baseline="30000" dirty="0">
                <a:solidFill>
                  <a:srgbClr val="FF0000"/>
                </a:solidFill>
              </a:rPr>
              <a:t>2</a:t>
            </a:r>
            <a:r>
              <a:rPr kumimoji="1" lang="ru-RU" sz="3000" b="1" dirty="0">
                <a:solidFill>
                  <a:srgbClr val="FF0000"/>
                </a:solidFill>
              </a:rPr>
              <a:t>-13=0,</a:t>
            </a:r>
          </a:p>
          <a:p>
            <a:pPr marL="415925" lvl="2">
              <a:lnSpc>
                <a:spcPct val="110000"/>
              </a:lnSpc>
              <a:defRPr/>
            </a:pPr>
            <a:r>
              <a:rPr kumimoji="1" lang="ru-RU" sz="3000" b="1" dirty="0">
                <a:solidFill>
                  <a:srgbClr val="FF0000"/>
                </a:solidFill>
              </a:rPr>
              <a:t>8) х</a:t>
            </a:r>
            <a:r>
              <a:rPr kumimoji="1" lang="ru-RU" sz="3000" b="1" baseline="30000" dirty="0">
                <a:solidFill>
                  <a:srgbClr val="FF0000"/>
                </a:solidFill>
              </a:rPr>
              <a:t>2</a:t>
            </a:r>
            <a:r>
              <a:rPr kumimoji="1" lang="ru-RU" sz="3000" b="1" dirty="0">
                <a:solidFill>
                  <a:srgbClr val="FF0000"/>
                </a:solidFill>
                <a:sym typeface="Symbol" pitchFamily="18" charset="2"/>
              </a:rPr>
              <a:t></a:t>
            </a:r>
            <a:r>
              <a:rPr kumimoji="1" lang="ru-RU" sz="3000" b="1" dirty="0">
                <a:solidFill>
                  <a:srgbClr val="FF0000"/>
                </a:solidFill>
              </a:rPr>
              <a:t>3+12х-1=0.</a:t>
            </a:r>
          </a:p>
          <a:p>
            <a:endParaRPr lang="ru-RU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488532" y="533400"/>
            <a:ext cx="4343400" cy="609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kumimoji="1"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Квадратные:</a:t>
            </a:r>
            <a:endParaRPr kumimoji="1" lang="ru-RU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951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dirty="0" smtClean="0"/>
              <a:t>Как называются коэффициенты квадратного уравнения?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4294967295"/>
          </p:nvPr>
        </p:nvSpPr>
        <p:spPr>
          <a:xfrm>
            <a:off x="179512" y="1556792"/>
            <a:ext cx="8856984" cy="475252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	</a:t>
            </a:r>
            <a:r>
              <a:rPr lang="en-US" sz="4000" i="1" dirty="0" smtClean="0"/>
              <a:t>a</a:t>
            </a:r>
            <a:r>
              <a:rPr lang="ru-RU" sz="4000" dirty="0" smtClean="0"/>
              <a:t> - первый или старший коэффициент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	</a:t>
            </a:r>
            <a:r>
              <a:rPr lang="en-US" sz="4000" i="1" dirty="0" smtClean="0"/>
              <a:t>b</a:t>
            </a:r>
            <a:r>
              <a:rPr lang="en-US" sz="4000" dirty="0" smtClean="0"/>
              <a:t> </a:t>
            </a:r>
            <a:r>
              <a:rPr lang="ru-RU" sz="4000" dirty="0" smtClean="0"/>
              <a:t>- второй или средний коэффициент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	</a:t>
            </a:r>
            <a:r>
              <a:rPr lang="en-US" sz="4000" i="1" dirty="0" smtClean="0"/>
              <a:t>c </a:t>
            </a:r>
            <a:r>
              <a:rPr lang="ru-RU" sz="4000" dirty="0" smtClean="0"/>
              <a:t>- свободный член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060848"/>
            <a:ext cx="8157592" cy="223224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Какие уравнения называются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приведёнными</a:t>
            </a:r>
            <a:r>
              <a:rPr lang="ru-RU" dirty="0" smtClean="0"/>
              <a:t> квадратными уравнениями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466335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Какие </a:t>
            </a:r>
            <a:r>
              <a:rPr lang="ru-RU" dirty="0"/>
              <a:t>уравнения называются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неполными</a:t>
            </a:r>
            <a:r>
              <a:rPr lang="ru-RU" dirty="0"/>
              <a:t> квадратными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уравнениями?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4873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Клен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251</TotalTime>
  <Words>601</Words>
  <Application>Microsoft Office PowerPoint</Application>
  <PresentationFormat>Экран (4:3)</PresentationFormat>
  <Paragraphs>185</Paragraphs>
  <Slides>20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Клен</vt:lpstr>
      <vt:lpstr>Формула</vt:lpstr>
      <vt:lpstr>Определение квадратного уравнения.  Неполные квадратные уравнения.</vt:lpstr>
      <vt:lpstr>Наша цель</vt:lpstr>
      <vt:lpstr>Презентация PowerPoint</vt:lpstr>
      <vt:lpstr>Определение </vt:lpstr>
      <vt:lpstr>Презентация PowerPoint</vt:lpstr>
      <vt:lpstr>Презентация PowerPoint</vt:lpstr>
      <vt:lpstr>Презентация PowerPoint</vt:lpstr>
      <vt:lpstr>Какие уравнения называются приведёнными квадратными уравнениями</vt:lpstr>
      <vt:lpstr>  Какие уравнения называются   неполными квадратными    уравнениями?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с учебником </vt:lpstr>
      <vt:lpstr>Презентация PowerPoint</vt:lpstr>
      <vt:lpstr>Презентация PowerPoint</vt:lpstr>
    </vt:vector>
  </TitlesOfParts>
  <Company>HOUSE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квадратного уравнения.  Неполные квадратные уравнения.</dc:title>
  <dc:creator>Nitrium</dc:creator>
  <cp:lastModifiedBy>О</cp:lastModifiedBy>
  <cp:revision>32</cp:revision>
  <dcterms:created xsi:type="dcterms:W3CDTF">2008-12-04T19:01:24Z</dcterms:created>
  <dcterms:modified xsi:type="dcterms:W3CDTF">2012-12-21T05:45:28Z</dcterms:modified>
</cp:coreProperties>
</file>