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64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без заголовка" id="{41922F09-66F9-4B0C-9F37-D82B816E4A0B}">
          <p14:sldIdLst>
            <p14:sldId id="256"/>
            <p14:sldId id="263"/>
            <p14:sldId id="264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89065" autoAdjust="0"/>
  </p:normalViewPr>
  <p:slideViewPr>
    <p:cSldViewPr>
      <p:cViewPr varScale="1">
        <p:scale>
          <a:sx n="58" d="100"/>
          <a:sy n="58" d="100"/>
        </p:scale>
        <p:origin x="-8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51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2404" y="-8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2FE1B-7F51-4FD5-BFC8-B1BB06020AEE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AB46-55A4-4DF3-8D21-4A5EEBF4A8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210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199F8-5D85-4E19-B3C9-C520ED57AF09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28E6C-4F65-4A24-8642-E463C6993C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5896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B6C6-638E-4698-AEC0-C23FAC107F45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AF5F-67EC-4EDF-8501-039A00C2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811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B6C6-638E-4698-AEC0-C23FAC107F45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AF5F-67EC-4EDF-8501-039A00C2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248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B6C6-638E-4698-AEC0-C23FAC107F45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AF5F-67EC-4EDF-8501-039A00C2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39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B6C6-638E-4698-AEC0-C23FAC107F45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AF5F-67EC-4EDF-8501-039A00C2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519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B6C6-638E-4698-AEC0-C23FAC107F45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AF5F-67EC-4EDF-8501-039A00C2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729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B6C6-638E-4698-AEC0-C23FAC107F45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AF5F-67EC-4EDF-8501-039A00C2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728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B6C6-638E-4698-AEC0-C23FAC107F45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AF5F-67EC-4EDF-8501-039A00C2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03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B6C6-638E-4698-AEC0-C23FAC107F45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AF5F-67EC-4EDF-8501-039A00C2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116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B6C6-638E-4698-AEC0-C23FAC107F45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AF5F-67EC-4EDF-8501-039A00C2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10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B6C6-638E-4698-AEC0-C23FAC107F45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AF5F-67EC-4EDF-8501-039A00C2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300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B6C6-638E-4698-AEC0-C23FAC107F45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AF5F-67EC-4EDF-8501-039A00C2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278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CB6C6-638E-4698-AEC0-C23FAC107F45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9AF5F-67EC-4EDF-8501-039A00C2A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814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1728192"/>
          </a:xfrm>
          <a:ln cap="sq">
            <a:noFill/>
            <a:prstDash val="sysDot"/>
          </a:ln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6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Как человек научился писать.</a:t>
            </a:r>
            <a:endParaRPr lang="ru-RU" sz="3600" b="1" cap="all" dirty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7122254"/>
              </p:ext>
            </p:extLst>
          </p:nvPr>
        </p:nvGraphicFramePr>
        <p:xfrm>
          <a:off x="4355976" y="4509121"/>
          <a:ext cx="4320480" cy="220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462952"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МБОУ</a:t>
                      </a:r>
                      <a:r>
                        <a:rPr lang="ru-RU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i="1" baseline="0" dirty="0" err="1" smtClean="0">
                          <a:solidFill>
                            <a:schemeClr val="tx1"/>
                          </a:solidFill>
                        </a:rPr>
                        <a:t>Видновская</a:t>
                      </a:r>
                      <a:r>
                        <a:rPr lang="ru-RU" i="1" baseline="0" dirty="0" smtClean="0">
                          <a:solidFill>
                            <a:schemeClr val="tx1"/>
                          </a:solidFill>
                        </a:rPr>
                        <a:t> СОШ№2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Автор: </a:t>
                      </a:r>
                      <a:r>
                        <a:rPr lang="ru-RU" i="1" dirty="0" smtClean="0"/>
                        <a:t>Гаврилов </a:t>
                      </a:r>
                      <a:r>
                        <a:rPr lang="ru-RU" i="1" dirty="0" smtClean="0"/>
                        <a:t>Артём, </a:t>
                      </a:r>
                      <a:r>
                        <a:rPr lang="ru-RU" dirty="0" smtClean="0"/>
                        <a:t>ученик 2 </a:t>
                      </a:r>
                      <a:r>
                        <a:rPr lang="ru-RU" dirty="0" err="1" smtClean="0"/>
                        <a:t>Акласса</a:t>
                      </a:r>
                      <a:endParaRPr lang="ru-RU" dirty="0" smtClean="0"/>
                    </a:p>
                    <a:p>
                      <a:endParaRPr lang="ru-RU" i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629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2952"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Руководитель : </a:t>
                      </a:r>
                      <a:r>
                        <a:rPr lang="ru-RU" i="1" dirty="0" err="1" smtClean="0"/>
                        <a:t>Дронникова</a:t>
                      </a:r>
                      <a:r>
                        <a:rPr lang="ru-RU" i="1" dirty="0" smtClean="0"/>
                        <a:t> Елена Ивановна</a:t>
                      </a:r>
                      <a:endParaRPr lang="ru-RU" i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 descr="http://cs4417.userapi.com/u2239485/-6/x_4c26072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3672408" cy="4752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4944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/>
              <a:t>Никто не знает точно, где и когда возникла письменность. Мы можем только предполагать, как она развивалась с древнейших времен</a:t>
            </a:r>
          </a:p>
        </p:txBody>
      </p:sp>
      <p:pic>
        <p:nvPicPr>
          <p:cNvPr id="1026" name="Picture 2" descr="C:\Users\Анжела\Desktop\3426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7"/>
            <a:ext cx="8424936" cy="4536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655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/>
              <a:t>Человек начал рисовать картинки, повествующие об охоте и войне, о жизни племен. Картинки использовались также для передачи сообщений. Изображение Солнца означало день. Две отметки рядом с Солнцем обозначали два дня. Такие значки называются </a:t>
            </a:r>
            <a:r>
              <a:rPr lang="ru-RU" sz="3000" b="1" dirty="0">
                <a:solidFill>
                  <a:srgbClr val="C00000"/>
                </a:solidFill>
              </a:rPr>
              <a:t>пиктограммами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  <p:pic>
        <p:nvPicPr>
          <p:cNvPr id="3075" name="Picture 3" descr="C:\Users\Анжела\Desktop\330026694634_07470_as_prushka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68413"/>
            <a:ext cx="8208911" cy="358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98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7"/>
            <a:ext cx="87484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С развитием цивилизации этот метод письма был ускорен путем упрощения картинок. Египтяне прибегали к волнистой линии для обозначения воды. Китайцы рисовали ухо между двумя дверьми, что имело значение «слушать». Такие знаки назывались </a:t>
            </a:r>
            <a:r>
              <a:rPr lang="ru-RU" sz="2800" b="1" dirty="0">
                <a:solidFill>
                  <a:srgbClr val="C00000"/>
                </a:solidFill>
              </a:rPr>
              <a:t>идеографами</a:t>
            </a:r>
            <a:r>
              <a:rPr lang="ru-RU" sz="2800" dirty="0"/>
              <a:t> или </a:t>
            </a:r>
            <a:r>
              <a:rPr lang="ru-RU" sz="2800" dirty="0">
                <a:solidFill>
                  <a:srgbClr val="C00000"/>
                </a:solidFill>
              </a:rPr>
              <a:t>идеограммами</a:t>
            </a:r>
          </a:p>
        </p:txBody>
      </p:sp>
      <p:pic>
        <p:nvPicPr>
          <p:cNvPr id="5122" name="Picture 2" descr="C:\Users\Анжела\Desktop\19-3big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56992"/>
            <a:ext cx="7151500" cy="306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387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964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Древние египтяне пользовались системой, которую мы называем </a:t>
            </a:r>
            <a:r>
              <a:rPr lang="ru-RU" sz="2800" b="1" dirty="0">
                <a:solidFill>
                  <a:srgbClr val="C00000"/>
                </a:solidFill>
              </a:rPr>
              <a:t>иероглифами. </a:t>
            </a:r>
            <a:r>
              <a:rPr lang="ru-RU" sz="2800" dirty="0"/>
              <a:t>Сначала это была полностью идеографическая система. Но в ходе веков египтяне создали и фонетическую систему, то есть такие знаки, которые означали звуки речи, а не только изображали предметы или явления</a:t>
            </a:r>
          </a:p>
        </p:txBody>
      </p:sp>
      <p:pic>
        <p:nvPicPr>
          <p:cNvPr id="6147" name="Picture 3" descr="C:\Users\Анжела\Desktop\0011-011-Ieroglify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082320"/>
            <a:ext cx="5352256" cy="3315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246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052736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С развитием цивилизации возникла потребность в большом количестве знаков. Так возник </a:t>
            </a:r>
            <a:r>
              <a:rPr lang="ru-RU" sz="3200" b="1" dirty="0"/>
              <a:t>метод написания слов в </a:t>
            </a:r>
            <a:r>
              <a:rPr lang="ru-RU" sz="3200" b="1" dirty="0" smtClean="0"/>
              <a:t>соответствии </a:t>
            </a:r>
            <a:r>
              <a:rPr lang="ru-RU" sz="3200" b="1" dirty="0"/>
              <a:t>с их звучанием</a:t>
            </a:r>
            <a:r>
              <a:rPr lang="ru-RU" sz="3200" dirty="0"/>
              <a:t>. </a:t>
            </a:r>
            <a:endParaRPr lang="ru-RU" sz="3200" dirty="0" smtClean="0"/>
          </a:p>
          <a:p>
            <a:pPr algn="ctr"/>
            <a:r>
              <a:rPr lang="ru-RU" sz="3200" i="1" dirty="0" smtClean="0"/>
              <a:t>Знаки</a:t>
            </a:r>
            <a:r>
              <a:rPr lang="ru-RU" sz="3200" i="1" dirty="0"/>
              <a:t>, передающие звуки, называются </a:t>
            </a:r>
            <a:r>
              <a:rPr lang="ru-RU" sz="3200" b="1" i="1" dirty="0">
                <a:solidFill>
                  <a:srgbClr val="C00000"/>
                </a:solidFill>
              </a:rPr>
              <a:t>фонемами</a:t>
            </a:r>
            <a:r>
              <a:rPr lang="ru-RU" sz="3200" dirty="0">
                <a:solidFill>
                  <a:srgbClr val="C00000"/>
                </a:solidFill>
              </a:rPr>
              <a:t>. </a:t>
            </a:r>
            <a:endParaRPr lang="ru-RU" sz="3200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dirty="0" smtClean="0"/>
              <a:t>Слова </a:t>
            </a:r>
            <a:r>
              <a:rPr lang="ru-RU" sz="3200" dirty="0"/>
              <a:t>при этом могут делиться </a:t>
            </a:r>
            <a:r>
              <a:rPr lang="ru-RU" sz="3200" dirty="0" smtClean="0"/>
              <a:t>на </a:t>
            </a:r>
            <a:r>
              <a:rPr lang="ru-RU" sz="3200" dirty="0" smtClean="0"/>
              <a:t>слоги </a:t>
            </a:r>
            <a:r>
              <a:rPr lang="ru-RU" sz="3200" dirty="0" smtClean="0"/>
              <a:t>. </a:t>
            </a:r>
            <a:r>
              <a:rPr lang="en-US" sz="5400" dirty="0" smtClean="0"/>
              <a:t> </a:t>
            </a:r>
            <a:endParaRPr lang="ru-RU" sz="9600" dirty="0"/>
          </a:p>
          <a:p>
            <a:r>
              <a:rPr lang="ru-RU" sz="9600" dirty="0" smtClean="0"/>
              <a:t>      </a:t>
            </a:r>
            <a:r>
              <a:rPr lang="en-US" sz="9600" dirty="0" smtClean="0"/>
              <a:t>ᴔ</a:t>
            </a:r>
            <a:r>
              <a:rPr lang="ru-RU" sz="9600" dirty="0" smtClean="0"/>
              <a:t> </a:t>
            </a:r>
            <a:r>
              <a:rPr lang="ru-RU" sz="9600" dirty="0" smtClean="0"/>
              <a:t>Ԅ </a:t>
            </a:r>
            <a:r>
              <a:rPr lang="en-US" sz="9600" dirty="0"/>
              <a:t>ᴥ</a:t>
            </a:r>
            <a:r>
              <a:rPr lang="ru-RU" sz="9600" dirty="0" smtClean="0"/>
              <a:t> </a:t>
            </a:r>
            <a:r>
              <a:rPr lang="el-GR" sz="9600" dirty="0" smtClean="0"/>
              <a:t>Ω</a:t>
            </a:r>
            <a:r>
              <a:rPr lang="en-US" sz="9600" dirty="0"/>
              <a:t> </a:t>
            </a:r>
            <a:r>
              <a:rPr lang="en-US" sz="9600" dirty="0" smtClean="0"/>
              <a:t>€</a:t>
            </a:r>
            <a:r>
              <a:rPr lang="en-US" sz="9600" dirty="0"/>
              <a:t> ᴓ</a:t>
            </a:r>
            <a:endParaRPr lang="ru-RU" sz="9600" dirty="0"/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82716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Следующей стадией развития письменности стало </a:t>
            </a:r>
            <a:r>
              <a:rPr lang="ru-RU" sz="2800" dirty="0">
                <a:solidFill>
                  <a:srgbClr val="C00000"/>
                </a:solidFill>
              </a:rPr>
              <a:t>создание алфавита. </a:t>
            </a:r>
            <a:r>
              <a:rPr lang="ru-RU" sz="2800" dirty="0"/>
              <a:t>Древние египтяне и жители Вавилона знали, как писать алфавитным способом. По их методу были созданы греческий и латинский алфавиты, которыми широко пользуются в мире, за исключением азиатских </a:t>
            </a:r>
          </a:p>
        </p:txBody>
      </p:sp>
      <p:pic>
        <p:nvPicPr>
          <p:cNvPr id="4098" name="Picture 2" descr="C:\Users\Анжела\Desktop\1354796239_sochi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38304"/>
            <a:ext cx="6192688" cy="380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3971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253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Как человек научился писать.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человек научился писать.</dc:title>
  <dc:creator>Анжела</dc:creator>
  <cp:lastModifiedBy>Helen</cp:lastModifiedBy>
  <cp:revision>18</cp:revision>
  <dcterms:created xsi:type="dcterms:W3CDTF">2013-04-06T20:00:13Z</dcterms:created>
  <dcterms:modified xsi:type="dcterms:W3CDTF">2013-04-08T18:27:08Z</dcterms:modified>
</cp:coreProperties>
</file>