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80" r:id="rId4"/>
    <p:sldId id="281" r:id="rId5"/>
    <p:sldId id="282" r:id="rId6"/>
    <p:sldId id="283" r:id="rId7"/>
    <p:sldId id="284" r:id="rId8"/>
    <p:sldId id="286" r:id="rId9"/>
    <p:sldId id="285" r:id="rId10"/>
    <p:sldId id="279" r:id="rId11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6713"/>
    <a:srgbClr val="000000"/>
    <a:srgbClr val="FFFF00"/>
    <a:srgbClr val="B3D3EA"/>
    <a:srgbClr val="78ADC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2610" autoAdjust="0"/>
    <p:restoredTop sz="95596" autoAdjust="0"/>
  </p:normalViewPr>
  <p:slideViewPr>
    <p:cSldViewPr>
      <p:cViewPr>
        <p:scale>
          <a:sx n="100" d="100"/>
          <a:sy n="100" d="100"/>
        </p:scale>
        <p:origin x="-282" y="8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81924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1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B7EB9C6-D128-41BD-81B4-8F82226A42F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4C7293-2496-4F67-A47A-594F5F8B3139}" type="slidenum">
              <a:rPr lang="en-US"/>
              <a:pPr/>
              <a:t>1</a:t>
            </a:fld>
            <a:endParaRPr lang="en-US"/>
          </a:p>
        </p:txBody>
      </p:sp>
      <p:sp>
        <p:nvSpPr>
          <p:cNvPr id="10752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6961838-212A-4D48-A4BC-BB77B0E26925}" type="slidenum">
              <a:rPr lang="en-US"/>
              <a:pPr/>
              <a:t>10</a:t>
            </a:fld>
            <a:endParaRPr lang="en-US"/>
          </a:p>
        </p:txBody>
      </p:sp>
      <p:sp>
        <p:nvSpPr>
          <p:cNvPr id="11059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1B73D33-952B-4865-981C-DF7DA0F0B497}" type="slidenum">
              <a:rPr lang="en-US"/>
              <a:pPr/>
              <a:t>2</a:t>
            </a:fld>
            <a:endParaRPr lang="en-US"/>
          </a:p>
        </p:txBody>
      </p:sp>
      <p:sp>
        <p:nvSpPr>
          <p:cNvPr id="11264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1B73D33-952B-4865-981C-DF7DA0F0B497}" type="slidenum">
              <a:rPr lang="en-US"/>
              <a:pPr/>
              <a:t>3</a:t>
            </a:fld>
            <a:endParaRPr lang="en-US"/>
          </a:p>
        </p:txBody>
      </p:sp>
      <p:sp>
        <p:nvSpPr>
          <p:cNvPr id="11264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1B73D33-952B-4865-981C-DF7DA0F0B497}" type="slidenum">
              <a:rPr lang="en-US"/>
              <a:pPr/>
              <a:t>4</a:t>
            </a:fld>
            <a:endParaRPr lang="en-US"/>
          </a:p>
        </p:txBody>
      </p:sp>
      <p:sp>
        <p:nvSpPr>
          <p:cNvPr id="11264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1B73D33-952B-4865-981C-DF7DA0F0B497}" type="slidenum">
              <a:rPr lang="en-US"/>
              <a:pPr/>
              <a:t>5</a:t>
            </a:fld>
            <a:endParaRPr lang="en-US"/>
          </a:p>
        </p:txBody>
      </p:sp>
      <p:sp>
        <p:nvSpPr>
          <p:cNvPr id="11264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1B73D33-952B-4865-981C-DF7DA0F0B497}" type="slidenum">
              <a:rPr lang="en-US"/>
              <a:pPr/>
              <a:t>6</a:t>
            </a:fld>
            <a:endParaRPr lang="en-US"/>
          </a:p>
        </p:txBody>
      </p:sp>
      <p:sp>
        <p:nvSpPr>
          <p:cNvPr id="11264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1B73D33-952B-4865-981C-DF7DA0F0B497}" type="slidenum">
              <a:rPr lang="en-US"/>
              <a:pPr/>
              <a:t>7</a:t>
            </a:fld>
            <a:endParaRPr lang="en-US"/>
          </a:p>
        </p:txBody>
      </p:sp>
      <p:sp>
        <p:nvSpPr>
          <p:cNvPr id="11264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1B73D33-952B-4865-981C-DF7DA0F0B497}" type="slidenum">
              <a:rPr lang="en-US"/>
              <a:pPr/>
              <a:t>8</a:t>
            </a:fld>
            <a:endParaRPr lang="en-US"/>
          </a:p>
        </p:txBody>
      </p:sp>
      <p:sp>
        <p:nvSpPr>
          <p:cNvPr id="11264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1B73D33-952B-4865-981C-DF7DA0F0B497}" type="slidenum">
              <a:rPr lang="en-US"/>
              <a:pPr/>
              <a:t>9</a:t>
            </a:fld>
            <a:endParaRPr lang="en-US"/>
          </a:p>
        </p:txBody>
      </p:sp>
      <p:sp>
        <p:nvSpPr>
          <p:cNvPr id="11264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565150"/>
            <a:ext cx="7620000" cy="704850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9600" y="1311275"/>
            <a:ext cx="7620000" cy="441325"/>
          </a:xfrm>
        </p:spPr>
        <p:txBody>
          <a:bodyPr/>
          <a:lstStyle>
            <a:lvl1pPr marL="0" indent="0">
              <a:buFontTx/>
              <a:buNone/>
              <a:defRPr sz="2800"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219075"/>
            <a:ext cx="2181225" cy="54959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38125" y="219075"/>
            <a:ext cx="6391275" cy="54959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219200" y="1447800"/>
            <a:ext cx="35814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0" y="1447800"/>
            <a:ext cx="35814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38125" y="219075"/>
            <a:ext cx="8724900" cy="71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200" y="1447800"/>
            <a:ext cx="73152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259632" y="692696"/>
            <a:ext cx="7620000" cy="704850"/>
          </a:xfrm>
        </p:spPr>
        <p:txBody>
          <a:bodyPr/>
          <a:lstStyle/>
          <a:p>
            <a:r>
              <a:rPr lang="ru-RU" dirty="0" smtClean="0"/>
              <a:t>Итоговое повторение 6 класс</a:t>
            </a:r>
            <a:endParaRPr lang="ru-RU" dirty="0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-108520" y="2852936"/>
            <a:ext cx="7836024" cy="1233413"/>
          </a:xfrm>
        </p:spPr>
        <p:txBody>
          <a:bodyPr/>
          <a:lstStyle/>
          <a:p>
            <a:r>
              <a:rPr lang="ru-RU" dirty="0" smtClean="0"/>
              <a:t>                          </a:t>
            </a:r>
            <a:r>
              <a:rPr lang="ru-RU" sz="4400" dirty="0" smtClean="0"/>
              <a:t>Змейка </a:t>
            </a:r>
            <a:endParaRPr lang="en-US" sz="4400" dirty="0"/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51520" y="6237312"/>
            <a:ext cx="29360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err="1" smtClean="0">
                <a:solidFill>
                  <a:schemeClr val="bg1"/>
                </a:solidFill>
              </a:rPr>
              <a:t>Хиврич</a:t>
            </a:r>
            <a:r>
              <a:rPr lang="ru-RU" sz="1200" dirty="0" smtClean="0">
                <a:solidFill>
                  <a:schemeClr val="bg1"/>
                </a:solidFill>
              </a:rPr>
              <a:t> Алла Анатольевна,</a:t>
            </a:r>
          </a:p>
          <a:p>
            <a:r>
              <a:rPr lang="ru-RU" sz="1200" dirty="0" smtClean="0">
                <a:solidFill>
                  <a:schemeClr val="bg1"/>
                </a:solidFill>
              </a:rPr>
              <a:t>         Учитель математики ФМЛ № 366</a:t>
            </a:r>
            <a:endParaRPr lang="ru-RU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884238"/>
            <a:ext cx="6934200" cy="715962"/>
          </a:xfrm>
        </p:spPr>
        <p:txBody>
          <a:bodyPr/>
          <a:lstStyle/>
          <a:p>
            <a:r>
              <a:rPr lang="ru-RU" sz="4000" dirty="0" smtClean="0">
                <a:solidFill>
                  <a:schemeClr val="tx1"/>
                </a:solidFill>
              </a:rPr>
              <a:t>      Все, время вышло!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905000"/>
            <a:ext cx="6934200" cy="4267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1800" dirty="0" smtClean="0">
                <a:solidFill>
                  <a:schemeClr val="tx1"/>
                </a:solidFill>
              </a:rPr>
              <a:t>          Давайте подведем итоги нашего урока:</a:t>
            </a:r>
          </a:p>
          <a:p>
            <a:pPr>
              <a:lnSpc>
                <a:spcPct val="80000"/>
              </a:lnSpc>
              <a:buNone/>
            </a:pP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smtClean="0">
                <a:solidFill>
                  <a:schemeClr val="tx1"/>
                </a:solidFill>
              </a:rPr>
              <a:t>     Итак, проверим ответы:</a:t>
            </a:r>
          </a:p>
          <a:p>
            <a:pPr>
              <a:lnSpc>
                <a:spcPct val="80000"/>
              </a:lnSpc>
              <a:buAutoNum type="arabicPeriod"/>
            </a:pPr>
            <a:r>
              <a:rPr lang="ru-RU" sz="1800" dirty="0" smtClean="0">
                <a:solidFill>
                  <a:schemeClr val="tx1"/>
                </a:solidFill>
              </a:rPr>
              <a:t>10 </a:t>
            </a:r>
          </a:p>
          <a:p>
            <a:pPr>
              <a:lnSpc>
                <a:spcPct val="80000"/>
              </a:lnSpc>
              <a:buAutoNum type="arabicPeriod"/>
            </a:pPr>
            <a:r>
              <a:rPr lang="ru-RU" sz="1800" dirty="0" smtClean="0">
                <a:solidFill>
                  <a:schemeClr val="tx1"/>
                </a:solidFill>
              </a:rPr>
              <a:t>100</a:t>
            </a:r>
          </a:p>
          <a:p>
            <a:pPr>
              <a:lnSpc>
                <a:spcPct val="80000"/>
              </a:lnSpc>
              <a:buAutoNum type="arabicPeriod"/>
            </a:pPr>
            <a:r>
              <a:rPr lang="ru-RU" sz="1800" dirty="0" smtClean="0">
                <a:solidFill>
                  <a:schemeClr val="tx1"/>
                </a:solidFill>
              </a:rPr>
              <a:t>-16</a:t>
            </a:r>
          </a:p>
          <a:p>
            <a:pPr>
              <a:lnSpc>
                <a:spcPct val="80000"/>
              </a:lnSpc>
              <a:buAutoNum type="arabicPeriod"/>
            </a:pPr>
            <a:r>
              <a:rPr lang="ru-RU" sz="1800" dirty="0" smtClean="0">
                <a:solidFill>
                  <a:schemeClr val="tx1"/>
                </a:solidFill>
              </a:rPr>
              <a:t>21</a:t>
            </a:r>
          </a:p>
          <a:p>
            <a:pPr>
              <a:lnSpc>
                <a:spcPct val="80000"/>
              </a:lnSpc>
              <a:buAutoNum type="arabicPeriod"/>
            </a:pPr>
            <a:r>
              <a:rPr lang="ru-RU" sz="1800" dirty="0" smtClean="0">
                <a:solidFill>
                  <a:schemeClr val="tx1"/>
                </a:solidFill>
              </a:rPr>
              <a:t>-1,6</a:t>
            </a:r>
          </a:p>
          <a:p>
            <a:pPr>
              <a:lnSpc>
                <a:spcPct val="80000"/>
              </a:lnSpc>
              <a:buAutoNum type="arabicPeriod"/>
            </a:pPr>
            <a:r>
              <a:rPr lang="ru-RU" sz="1800" dirty="0" smtClean="0">
                <a:solidFill>
                  <a:schemeClr val="tx1"/>
                </a:solidFill>
              </a:rPr>
              <a:t>2</a:t>
            </a:r>
          </a:p>
          <a:p>
            <a:pPr>
              <a:lnSpc>
                <a:spcPct val="80000"/>
              </a:lnSpc>
              <a:buAutoNum type="arabicPeriod"/>
            </a:pPr>
            <a:r>
              <a:rPr lang="ru-RU" sz="1800" dirty="0" smtClean="0">
                <a:solidFill>
                  <a:schemeClr val="tx1"/>
                </a:solidFill>
              </a:rPr>
              <a:t>18</a:t>
            </a:r>
          </a:p>
          <a:p>
            <a:pPr>
              <a:lnSpc>
                <a:spcPct val="80000"/>
              </a:lnSpc>
            </a:pPr>
            <a:r>
              <a:rPr lang="ru-RU" sz="1800" dirty="0" smtClean="0">
                <a:solidFill>
                  <a:schemeClr val="tx1"/>
                </a:solidFill>
              </a:rPr>
              <a:t>Те, кто дошел до верного последнего ответа получают «5»</a:t>
            </a:r>
          </a:p>
          <a:p>
            <a:pPr>
              <a:lnSpc>
                <a:spcPct val="80000"/>
              </a:lnSpc>
            </a:pPr>
            <a:r>
              <a:rPr lang="ru-RU" sz="1800" dirty="0" smtClean="0">
                <a:solidFill>
                  <a:schemeClr val="tx1"/>
                </a:solidFill>
              </a:rPr>
              <a:t>У кого 5 и 6 ответы верные – «4».</a:t>
            </a:r>
          </a:p>
          <a:p>
            <a:pPr>
              <a:lnSpc>
                <a:spcPct val="80000"/>
              </a:lnSpc>
            </a:pPr>
            <a:r>
              <a:rPr lang="ru-RU" sz="1800" dirty="0" smtClean="0">
                <a:solidFill>
                  <a:schemeClr val="tx1"/>
                </a:solidFill>
              </a:rPr>
              <a:t>Те, кто закончил цепочку верных рассуждений на 4 верном ответе – получает «3» и стремиться к большему. Но, думаю таковых и решивших меньше 4 заданий в классе не обнаружено. </a:t>
            </a:r>
            <a:r>
              <a:rPr lang="ru-RU" sz="1800" dirty="0" smtClean="0">
                <a:solidFill>
                  <a:schemeClr val="tx1"/>
                </a:solidFill>
                <a:sym typeface="Wingdings" pitchFamily="2" charset="2"/>
              </a:rPr>
              <a:t></a:t>
            </a:r>
          </a:p>
          <a:p>
            <a:pPr>
              <a:lnSpc>
                <a:spcPct val="80000"/>
              </a:lnSpc>
              <a:buNone/>
            </a:pPr>
            <a:r>
              <a:rPr lang="ru-RU" sz="1800" dirty="0" smtClean="0">
                <a:solidFill>
                  <a:schemeClr val="tx1"/>
                </a:solidFill>
                <a:sym typeface="Wingdings" pitchFamily="2" charset="2"/>
              </a:rPr>
              <a:t>       Всем спасибо за урок!</a:t>
            </a:r>
            <a:r>
              <a:rPr lang="ru-RU" sz="1800" dirty="0" smtClean="0">
                <a:solidFill>
                  <a:schemeClr val="tx1"/>
                </a:solidFill>
              </a:rPr>
              <a:t> </a:t>
            </a:r>
          </a:p>
          <a:p>
            <a:pPr>
              <a:lnSpc>
                <a:spcPct val="80000"/>
              </a:lnSpc>
            </a:pPr>
            <a:endParaRPr lang="en-US" sz="1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115616" y="2060848"/>
            <a:ext cx="7037784" cy="3654152"/>
          </a:xfrm>
        </p:spPr>
        <p:txBody>
          <a:bodyPr/>
          <a:lstStyle/>
          <a:p>
            <a:pPr lvl="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ru-RU" sz="3600" dirty="0" smtClean="0">
                <a:latin typeface="Times New Roman"/>
                <a:ea typeface="Calibri"/>
                <a:cs typeface="Times New Roman"/>
              </a:rPr>
              <a:t>Найдите значение  </a:t>
            </a:r>
            <a:r>
              <a:rPr lang="en-US" sz="3600" b="1" i="1" dirty="0" smtClean="0">
                <a:latin typeface="Times New Roman"/>
                <a:ea typeface="Calibri"/>
                <a:cs typeface="Times New Roman"/>
              </a:rPr>
              <a:t>a</a:t>
            </a:r>
            <a:r>
              <a:rPr lang="ru-RU" sz="3600" dirty="0" smtClean="0">
                <a:latin typeface="Times New Roman"/>
                <a:ea typeface="Calibri"/>
                <a:cs typeface="Times New Roman"/>
              </a:rPr>
              <a:t>, если   </a:t>
            </a:r>
          </a:p>
          <a:p>
            <a:pPr lvl="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endParaRPr lang="ru-RU" sz="1600" dirty="0" smtClean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>
              <a:lnSpc>
                <a:spcPct val="80000"/>
              </a:lnSpc>
              <a:buFont typeface="+mj-lt"/>
              <a:buAutoNum type="arabicPeriod"/>
            </a:pPr>
            <a:endParaRPr lang="en-US" altLang="ko-KR" sz="1800" dirty="0">
              <a:latin typeface="Verdana" pitchFamily="34" charset="0"/>
              <a:ea typeface="굴림" charset="-127"/>
            </a:endParaRP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title"/>
          </p:nvPr>
        </p:nvSpPr>
        <p:spPr>
          <a:xfrm>
            <a:off x="107504" y="219075"/>
            <a:ext cx="8855521" cy="1265709"/>
          </a:xfrm>
        </p:spPr>
        <p:txBody>
          <a:bodyPr/>
          <a:lstStyle/>
          <a:p>
            <a:r>
              <a:rPr lang="ru-RU" sz="2000" dirty="0" smtClean="0"/>
              <a:t>                                                        Змейка: </a:t>
            </a:r>
            <a:br>
              <a:rPr lang="ru-RU" sz="2000" dirty="0" smtClean="0"/>
            </a:br>
            <a:r>
              <a:rPr lang="ru-RU" sz="2000" dirty="0" smtClean="0"/>
              <a:t>В каждом задании вы найдете значение соответствующей буквы, и сможете использовать ее в следующем задании. Итак, удачи! </a:t>
            </a:r>
            <a:endParaRPr lang="ru-RU" sz="2000" dirty="0"/>
          </a:p>
        </p:txBody>
      </p:sp>
      <p:sp>
        <p:nvSpPr>
          <p:cNvPr id="1741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7418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7417" name="Picture 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2009775" cy="533400"/>
          </a:xfrm>
          <a:prstGeom prst="rect">
            <a:avLst/>
          </a:prstGeom>
          <a:noFill/>
        </p:spPr>
      </p:pic>
      <p:sp>
        <p:nvSpPr>
          <p:cNvPr id="17420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7419" name="Picture 1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2009775" cy="533400"/>
          </a:xfrm>
          <a:prstGeom prst="rect">
            <a:avLst/>
          </a:prstGeom>
          <a:noFill/>
        </p:spPr>
      </p:pic>
      <p:sp>
        <p:nvSpPr>
          <p:cNvPr id="17422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7421" name="Picture 1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51720" y="3284984"/>
            <a:ext cx="4695825" cy="1247775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971600" y="1628800"/>
            <a:ext cx="7469832" cy="3654152"/>
          </a:xfrm>
        </p:spPr>
        <p:txBody>
          <a:bodyPr/>
          <a:lstStyle/>
          <a:p>
            <a:pPr lvl="0">
              <a:buNone/>
            </a:pPr>
            <a:r>
              <a:rPr lang="ru-RU" sz="3600" dirty="0" smtClean="0">
                <a:latin typeface="Times New Roman"/>
                <a:ea typeface="Calibri"/>
                <a:cs typeface="Times New Roman"/>
              </a:rPr>
              <a:t>2.   </a:t>
            </a:r>
            <a:r>
              <a:rPr lang="ru-RU" sz="3600" dirty="0" smtClean="0">
                <a:latin typeface="+mn-lt"/>
                <a:ea typeface="+mn-ea"/>
                <a:cs typeface="+mn-cs"/>
              </a:rPr>
              <a:t>Трое </a:t>
            </a:r>
            <a:r>
              <a:rPr lang="ru-RU" sz="3600" dirty="0">
                <a:latin typeface="+mn-lt"/>
                <a:ea typeface="+mn-ea"/>
                <a:cs typeface="+mn-cs"/>
              </a:rPr>
              <a:t>ребят нашли в лесу 200 грибов. Никита нашел 4</a:t>
            </a:r>
            <a:r>
              <a:rPr lang="en-US" sz="3600" b="1" i="1" dirty="0">
                <a:latin typeface="+mn-lt"/>
                <a:ea typeface="+mn-ea"/>
                <a:cs typeface="+mn-cs"/>
              </a:rPr>
              <a:t>a</a:t>
            </a:r>
            <a:r>
              <a:rPr lang="ru-RU" sz="3600" b="1" i="1" dirty="0">
                <a:latin typeface="+mn-lt"/>
                <a:ea typeface="+mn-ea"/>
                <a:cs typeface="+mn-cs"/>
              </a:rPr>
              <a:t> % </a:t>
            </a:r>
            <a:r>
              <a:rPr lang="ru-RU" sz="3600" dirty="0">
                <a:latin typeface="+mn-lt"/>
                <a:ea typeface="+mn-ea"/>
                <a:cs typeface="+mn-cs"/>
              </a:rPr>
              <a:t>всех грибов, Олег нашел  часть числа </a:t>
            </a:r>
            <a:r>
              <a:rPr lang="ru-RU" sz="3600" dirty="0" smtClean="0">
                <a:latin typeface="+mn-lt"/>
                <a:ea typeface="+mn-ea"/>
                <a:cs typeface="+mn-cs"/>
              </a:rPr>
              <a:t>грибов, которые </a:t>
            </a:r>
            <a:r>
              <a:rPr lang="ru-RU" sz="3600" dirty="0">
                <a:latin typeface="+mn-lt"/>
                <a:ea typeface="+mn-ea"/>
                <a:cs typeface="+mn-cs"/>
              </a:rPr>
              <a:t>нашел Никита, а Дима  - остальные </a:t>
            </a:r>
            <a:r>
              <a:rPr lang="en-US" sz="3600" b="1" i="1" dirty="0">
                <a:latin typeface="+mn-lt"/>
                <a:ea typeface="+mn-ea"/>
                <a:cs typeface="+mn-cs"/>
              </a:rPr>
              <a:t>b </a:t>
            </a:r>
            <a:r>
              <a:rPr lang="ru-RU" sz="3600" dirty="0">
                <a:latin typeface="+mn-lt"/>
                <a:ea typeface="+mn-ea"/>
                <a:cs typeface="+mn-cs"/>
              </a:rPr>
              <a:t>грибов. Найти </a:t>
            </a:r>
            <a:r>
              <a:rPr lang="en-US" sz="3600" b="1" i="1" dirty="0">
                <a:latin typeface="+mn-lt"/>
                <a:ea typeface="+mn-ea"/>
                <a:cs typeface="+mn-cs"/>
              </a:rPr>
              <a:t>b</a:t>
            </a:r>
            <a:r>
              <a:rPr lang="ru-RU" sz="3600" b="1" i="1" dirty="0">
                <a:latin typeface="+mn-lt"/>
                <a:ea typeface="+mn-ea"/>
                <a:cs typeface="+mn-cs"/>
              </a:rPr>
              <a:t>.</a:t>
            </a:r>
            <a:endParaRPr lang="ru-RU" sz="3600" dirty="0">
              <a:latin typeface="+mn-lt"/>
              <a:ea typeface="+mn-ea"/>
              <a:cs typeface="+mn-cs"/>
            </a:endParaRP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title"/>
          </p:nvPr>
        </p:nvSpPr>
        <p:spPr>
          <a:xfrm>
            <a:off x="107504" y="219075"/>
            <a:ext cx="8855521" cy="1265709"/>
          </a:xfrm>
        </p:spPr>
        <p:txBody>
          <a:bodyPr/>
          <a:lstStyle/>
          <a:p>
            <a:endParaRPr lang="ru-RU" sz="2000" dirty="0"/>
          </a:p>
        </p:txBody>
      </p:sp>
      <p:sp>
        <p:nvSpPr>
          <p:cNvPr id="1741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115616" y="2060848"/>
            <a:ext cx="7037784" cy="3654152"/>
          </a:xfrm>
        </p:spPr>
        <p:txBody>
          <a:bodyPr/>
          <a:lstStyle/>
          <a:p>
            <a:pPr lvl="0">
              <a:buNone/>
            </a:pPr>
            <a:r>
              <a:rPr lang="ru-RU" sz="3600" dirty="0" smtClean="0">
                <a:latin typeface="Times New Roman"/>
                <a:cs typeface="Times New Roman"/>
              </a:rPr>
              <a:t>3. </a:t>
            </a:r>
            <a:r>
              <a:rPr lang="ru-RU" sz="36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Найти </a:t>
            </a:r>
            <a:r>
              <a:rPr lang="ru-RU" sz="36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значение с, упростив выражение:    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title"/>
          </p:nvPr>
        </p:nvSpPr>
        <p:spPr>
          <a:xfrm>
            <a:off x="107504" y="219075"/>
            <a:ext cx="8855521" cy="1265709"/>
          </a:xfrm>
        </p:spPr>
        <p:txBody>
          <a:bodyPr/>
          <a:lstStyle/>
          <a:p>
            <a:endParaRPr lang="ru-RU" sz="2000" dirty="0"/>
          </a:p>
        </p:txBody>
      </p:sp>
      <p:sp>
        <p:nvSpPr>
          <p:cNvPr id="1741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812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812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81251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03648" y="3717032"/>
            <a:ext cx="5976475" cy="920874"/>
          </a:xfrm>
          <a:prstGeom prst="rect">
            <a:avLst/>
          </a:prstGeom>
          <a:noFill/>
        </p:spPr>
      </p:pic>
      <p:sp>
        <p:nvSpPr>
          <p:cNvPr id="181253" name="Rectangle 5"/>
          <p:cNvSpPr>
            <a:spLocks noChangeArrowheads="1"/>
          </p:cNvSpPr>
          <p:nvPr/>
        </p:nvSpPr>
        <p:spPr bwMode="auto">
          <a:xfrm>
            <a:off x="0" y="704850"/>
            <a:ext cx="9144000" cy="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115616" y="2060848"/>
            <a:ext cx="7037784" cy="3654152"/>
          </a:xfrm>
        </p:spPr>
        <p:txBody>
          <a:bodyPr/>
          <a:lstStyle/>
          <a:p>
            <a:pPr lvl="0">
              <a:buNone/>
            </a:pPr>
            <a:r>
              <a:rPr lang="ru-RU" sz="36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4. Найти </a:t>
            </a:r>
            <a:r>
              <a:rPr lang="en-US" sz="3600" b="1" i="1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d</a:t>
            </a:r>
            <a:r>
              <a:rPr lang="ru-RU" sz="36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-наибольший корень уравнения с модулем</a:t>
            </a:r>
            <a:r>
              <a:rPr lang="ru-RU" sz="36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:</a:t>
            </a:r>
            <a:endParaRPr lang="ru-RU" sz="36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endParaRPr lang="ru-RU" sz="1600" dirty="0" smtClean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>
              <a:lnSpc>
                <a:spcPct val="80000"/>
              </a:lnSpc>
              <a:buFont typeface="+mj-lt"/>
              <a:buAutoNum type="arabicPeriod"/>
            </a:pPr>
            <a:endParaRPr lang="en-US" altLang="ko-KR" sz="1800" dirty="0">
              <a:latin typeface="Verdana" pitchFamily="34" charset="0"/>
              <a:ea typeface="굴림" charset="-127"/>
            </a:endParaRP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title"/>
          </p:nvPr>
        </p:nvSpPr>
        <p:spPr>
          <a:xfrm>
            <a:off x="107504" y="219075"/>
            <a:ext cx="8855521" cy="1265709"/>
          </a:xfrm>
        </p:spPr>
        <p:txBody>
          <a:bodyPr/>
          <a:lstStyle/>
          <a:p>
            <a:endParaRPr lang="ru-RU" sz="2000" dirty="0"/>
          </a:p>
        </p:txBody>
      </p:sp>
      <p:sp>
        <p:nvSpPr>
          <p:cNvPr id="1741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7920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7920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79203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43808" y="4077072"/>
            <a:ext cx="3267075" cy="8763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115616" y="2060848"/>
            <a:ext cx="7416824" cy="3654152"/>
          </a:xfrm>
        </p:spPr>
        <p:txBody>
          <a:bodyPr/>
          <a:lstStyle/>
          <a:p>
            <a:pPr lvl="0">
              <a:buNone/>
            </a:pPr>
            <a:r>
              <a:rPr lang="ru-RU" sz="36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5. Решите </a:t>
            </a:r>
            <a:r>
              <a:rPr lang="ru-RU" sz="36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уравнение, подставив известное значение </a:t>
            </a:r>
            <a:r>
              <a:rPr lang="en-US" sz="3600" b="1" i="1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d</a:t>
            </a:r>
            <a:r>
              <a:rPr lang="ru-RU" sz="36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36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и найдите </a:t>
            </a:r>
            <a:r>
              <a:rPr lang="en-US" sz="3600" b="1" i="1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e</a:t>
            </a:r>
            <a:r>
              <a:rPr lang="ru-RU" sz="36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: </a:t>
            </a:r>
          </a:p>
          <a:p>
            <a:pPr lvl="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endParaRPr lang="ru-RU" sz="1600" dirty="0" smtClean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>
              <a:lnSpc>
                <a:spcPct val="80000"/>
              </a:lnSpc>
              <a:buFont typeface="+mj-lt"/>
              <a:buAutoNum type="arabicPeriod"/>
            </a:pPr>
            <a:endParaRPr lang="en-US" altLang="ko-KR" sz="1800" dirty="0">
              <a:latin typeface="Verdana" pitchFamily="34" charset="0"/>
              <a:ea typeface="굴림" charset="-127"/>
            </a:endParaRP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title"/>
          </p:nvPr>
        </p:nvSpPr>
        <p:spPr>
          <a:xfrm>
            <a:off x="107504" y="219075"/>
            <a:ext cx="8855521" cy="1265709"/>
          </a:xfrm>
        </p:spPr>
        <p:txBody>
          <a:bodyPr/>
          <a:lstStyle/>
          <a:p>
            <a:endParaRPr lang="ru-RU" sz="2000" dirty="0"/>
          </a:p>
        </p:txBody>
      </p:sp>
      <p:sp>
        <p:nvSpPr>
          <p:cNvPr id="1741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7715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77155" name="Rectangle 3"/>
          <p:cNvSpPr>
            <a:spLocks noChangeArrowheads="1"/>
          </p:cNvSpPr>
          <p:nvPr/>
        </p:nvSpPr>
        <p:spPr bwMode="auto">
          <a:xfrm>
            <a:off x="457200" y="828675"/>
            <a:ext cx="9144000" cy="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19872" y="4653136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77157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77158" name="Rectangle 6"/>
          <p:cNvSpPr>
            <a:spLocks noChangeArrowheads="1"/>
          </p:cNvSpPr>
          <p:nvPr/>
        </p:nvSpPr>
        <p:spPr bwMode="auto">
          <a:xfrm>
            <a:off x="457200" y="828675"/>
            <a:ext cx="9144000" cy="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77160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77161" name="Rectangle 9"/>
          <p:cNvSpPr>
            <a:spLocks noChangeArrowheads="1"/>
          </p:cNvSpPr>
          <p:nvPr/>
        </p:nvSpPr>
        <p:spPr bwMode="auto">
          <a:xfrm>
            <a:off x="457200" y="1143000"/>
            <a:ext cx="9144000" cy="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7" name="Picture 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09738" y="4005064"/>
            <a:ext cx="3653495" cy="82981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115616" y="2060848"/>
            <a:ext cx="7037784" cy="3654152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36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6. Найти </a:t>
            </a:r>
            <a:r>
              <a:rPr lang="en-US" sz="3600" b="1" i="1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f</a:t>
            </a:r>
            <a:r>
              <a:rPr lang="ru-RU" sz="36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- сумму модулей целых решений неравенства: </a:t>
            </a:r>
            <a:r>
              <a:rPr lang="ru-RU" sz="3600" b="1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endParaRPr lang="ru-RU" sz="36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  <a:buNone/>
            </a:pPr>
            <a:endParaRPr lang="ru-RU" sz="1600" dirty="0" smtClean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>
              <a:lnSpc>
                <a:spcPct val="80000"/>
              </a:lnSpc>
              <a:buFont typeface="+mj-lt"/>
              <a:buAutoNum type="arabicPeriod"/>
            </a:pPr>
            <a:endParaRPr lang="en-US" altLang="ko-KR" sz="1800" dirty="0">
              <a:latin typeface="Verdana" pitchFamily="34" charset="0"/>
              <a:ea typeface="굴림" charset="-127"/>
            </a:endParaRP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title"/>
          </p:nvPr>
        </p:nvSpPr>
        <p:spPr>
          <a:xfrm>
            <a:off x="107504" y="219075"/>
            <a:ext cx="8855521" cy="1265709"/>
          </a:xfrm>
        </p:spPr>
        <p:txBody>
          <a:bodyPr/>
          <a:lstStyle/>
          <a:p>
            <a:endParaRPr lang="ru-RU" sz="2000" dirty="0"/>
          </a:p>
        </p:txBody>
      </p:sp>
      <p:sp>
        <p:nvSpPr>
          <p:cNvPr id="1741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7510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75105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63888" y="3861048"/>
            <a:ext cx="1436436" cy="548258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115616" y="1412776"/>
            <a:ext cx="7416824" cy="3654152"/>
          </a:xfrm>
        </p:spPr>
        <p:txBody>
          <a:bodyPr/>
          <a:lstStyle/>
          <a:p>
            <a:pPr lvl="0">
              <a:buNone/>
            </a:pPr>
            <a:r>
              <a:rPr lang="ru-RU" sz="36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7. </a:t>
            </a:r>
            <a:r>
              <a:rPr lang="ru-RU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От </a:t>
            </a:r>
            <a:r>
              <a:rPr lang="ru-RU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причала вниз по реке отправился плот, со скоростью </a:t>
            </a:r>
            <a:r>
              <a:rPr lang="en-US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км/ч. Через </a:t>
            </a:r>
            <a:r>
              <a:rPr lang="ru-RU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3  </a:t>
            </a:r>
            <a:r>
              <a:rPr lang="ru-RU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часа вслед за ним вышла лодка, собственная скорость которой равна </a:t>
            </a:r>
            <a:r>
              <a:rPr lang="ru-RU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8 </a:t>
            </a:r>
            <a:r>
              <a:rPr lang="ru-RU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км/ч. Найти </a:t>
            </a:r>
            <a:r>
              <a:rPr lang="ru-RU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b="1" i="1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g</a:t>
            </a:r>
            <a:r>
              <a:rPr lang="en-US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расстояние </a:t>
            </a:r>
            <a:r>
              <a:rPr lang="ru-RU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от причала, на котором лодка догонит плот?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title"/>
          </p:nvPr>
        </p:nvSpPr>
        <p:spPr>
          <a:xfrm>
            <a:off x="107504" y="219075"/>
            <a:ext cx="8855521" cy="1265709"/>
          </a:xfrm>
        </p:spPr>
        <p:txBody>
          <a:bodyPr/>
          <a:lstStyle/>
          <a:p>
            <a:endParaRPr lang="ru-RU" sz="2000" dirty="0"/>
          </a:p>
        </p:txBody>
      </p:sp>
      <p:sp>
        <p:nvSpPr>
          <p:cNvPr id="1741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7510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115616" y="2060848"/>
            <a:ext cx="7037784" cy="3654152"/>
          </a:xfrm>
        </p:spPr>
        <p:txBody>
          <a:bodyPr/>
          <a:lstStyle/>
          <a:p>
            <a:pPr lvl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3600" dirty="0" smtClean="0"/>
              <a:t>8.</a:t>
            </a:r>
            <a:r>
              <a:rPr lang="ru-RU" sz="36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Бассейн </a:t>
            </a:r>
            <a:r>
              <a:rPr lang="ru-RU" sz="36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наполняется двумя трубами за 6 часов, причем, первой трубой – за </a:t>
            </a:r>
            <a:r>
              <a:rPr lang="en-US" sz="3600" b="1" i="1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g</a:t>
            </a:r>
            <a:r>
              <a:rPr lang="en-US" sz="36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36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часов, а второй – за </a:t>
            </a:r>
            <a:r>
              <a:rPr lang="en-US" sz="3600" b="1" i="1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h</a:t>
            </a:r>
            <a:r>
              <a:rPr lang="ru-RU" sz="3600" b="1" i="1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ru-RU" sz="36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Найдите значение</a:t>
            </a:r>
            <a:r>
              <a:rPr lang="ru-RU" sz="3600" b="1" i="1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3600" b="1" i="1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h</a:t>
            </a:r>
            <a:r>
              <a:rPr lang="ru-RU" sz="3600" b="1" i="1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.</a:t>
            </a:r>
            <a:endParaRPr lang="ru-RU" sz="36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36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3600" b="1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endParaRPr lang="ru-RU" sz="36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  <a:buNone/>
            </a:pPr>
            <a:endParaRPr lang="ru-RU" sz="1600" dirty="0" smtClean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>
              <a:lnSpc>
                <a:spcPct val="80000"/>
              </a:lnSpc>
              <a:buFont typeface="+mj-lt"/>
              <a:buAutoNum type="arabicPeriod"/>
            </a:pPr>
            <a:endParaRPr lang="en-US" altLang="ko-KR" sz="1800" dirty="0">
              <a:latin typeface="Verdana" pitchFamily="34" charset="0"/>
              <a:ea typeface="굴림" charset="-127"/>
            </a:endParaRP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title"/>
          </p:nvPr>
        </p:nvSpPr>
        <p:spPr>
          <a:xfrm>
            <a:off x="107504" y="219075"/>
            <a:ext cx="8855521" cy="1265709"/>
          </a:xfrm>
        </p:spPr>
        <p:txBody>
          <a:bodyPr/>
          <a:lstStyle/>
          <a:p>
            <a:endParaRPr lang="ru-RU" sz="2000" dirty="0"/>
          </a:p>
        </p:txBody>
      </p:sp>
      <p:sp>
        <p:nvSpPr>
          <p:cNvPr id="1741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7510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-template">
  <a:themeElements>
    <a:clrScheme name="powerpoint-template-24 13">
      <a:dk1>
        <a:srgbClr val="4D4D4D"/>
      </a:dk1>
      <a:lt1>
        <a:srgbClr val="FFFFFF"/>
      </a:lt1>
      <a:dk2>
        <a:srgbClr val="4D4D4D"/>
      </a:dk2>
      <a:lt2>
        <a:srgbClr val="045B4B"/>
      </a:lt2>
      <a:accent1>
        <a:srgbClr val="1C7C70"/>
      </a:accent1>
      <a:accent2>
        <a:srgbClr val="379690"/>
      </a:accent2>
      <a:accent3>
        <a:srgbClr val="FFFFFF"/>
      </a:accent3>
      <a:accent4>
        <a:srgbClr val="404040"/>
      </a:accent4>
      <a:accent5>
        <a:srgbClr val="ABBFBB"/>
      </a:accent5>
      <a:accent6>
        <a:srgbClr val="318782"/>
      </a:accent6>
      <a:hlink>
        <a:srgbClr val="54B2A4"/>
      </a:hlink>
      <a:folHlink>
        <a:srgbClr val="DDDDDD"/>
      </a:folHlink>
    </a:clrScheme>
    <a:fontScheme name="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0C209B"/>
        </a:lt2>
        <a:accent1>
          <a:srgbClr val="2167BF"/>
        </a:accent1>
        <a:accent2>
          <a:srgbClr val="C60C0D"/>
        </a:accent2>
        <a:accent3>
          <a:srgbClr val="FFFFFF"/>
        </a:accent3>
        <a:accent4>
          <a:srgbClr val="404040"/>
        </a:accent4>
        <a:accent5>
          <a:srgbClr val="ABB8DC"/>
        </a:accent5>
        <a:accent6>
          <a:srgbClr val="B30A0B"/>
        </a:accent6>
        <a:hlink>
          <a:srgbClr val="4793C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93CB6A"/>
        </a:lt2>
        <a:accent1>
          <a:srgbClr val="71BE5E"/>
        </a:accent1>
        <a:accent2>
          <a:srgbClr val="A0CD6E"/>
        </a:accent2>
        <a:accent3>
          <a:srgbClr val="FFFFFF"/>
        </a:accent3>
        <a:accent4>
          <a:srgbClr val="404040"/>
        </a:accent4>
        <a:accent5>
          <a:srgbClr val="BBDBB6"/>
        </a:accent5>
        <a:accent6>
          <a:srgbClr val="91BA63"/>
        </a:accent6>
        <a:hlink>
          <a:srgbClr val="6BAB4A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189C25"/>
        </a:lt2>
        <a:accent1>
          <a:srgbClr val="33B642"/>
        </a:accent1>
        <a:accent2>
          <a:srgbClr val="5ED05F"/>
        </a:accent2>
        <a:accent3>
          <a:srgbClr val="FFFFFF"/>
        </a:accent3>
        <a:accent4>
          <a:srgbClr val="404040"/>
        </a:accent4>
        <a:accent5>
          <a:srgbClr val="ADD7B0"/>
        </a:accent5>
        <a:accent6>
          <a:srgbClr val="54BC55"/>
        </a:accent6>
        <a:hlink>
          <a:srgbClr val="66D1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E1E14F"/>
        </a:lt2>
        <a:accent1>
          <a:srgbClr val="33B642"/>
        </a:accent1>
        <a:accent2>
          <a:srgbClr val="5ED05F"/>
        </a:accent2>
        <a:accent3>
          <a:srgbClr val="FFFFFF"/>
        </a:accent3>
        <a:accent4>
          <a:srgbClr val="404040"/>
        </a:accent4>
        <a:accent5>
          <a:srgbClr val="ADD7B0"/>
        </a:accent5>
        <a:accent6>
          <a:srgbClr val="54BC55"/>
        </a:accent6>
        <a:hlink>
          <a:srgbClr val="66D1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4C8E3D"/>
        </a:lt2>
        <a:accent1>
          <a:srgbClr val="66A050"/>
        </a:accent1>
        <a:accent2>
          <a:srgbClr val="6EA552"/>
        </a:accent2>
        <a:accent3>
          <a:srgbClr val="FFFFFF"/>
        </a:accent3>
        <a:accent4>
          <a:srgbClr val="404040"/>
        </a:accent4>
        <a:accent5>
          <a:srgbClr val="B8CDB3"/>
        </a:accent5>
        <a:accent6>
          <a:srgbClr val="639549"/>
        </a:accent6>
        <a:hlink>
          <a:srgbClr val="89B96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7">
        <a:dk1>
          <a:srgbClr val="4D4D4D"/>
        </a:dk1>
        <a:lt1>
          <a:srgbClr val="FFFFFF"/>
        </a:lt1>
        <a:dk2>
          <a:srgbClr val="4D4D4D"/>
        </a:dk2>
        <a:lt2>
          <a:srgbClr val="4D7C48"/>
        </a:lt2>
        <a:accent1>
          <a:srgbClr val="599148"/>
        </a:accent1>
        <a:accent2>
          <a:srgbClr val="69A253"/>
        </a:accent2>
        <a:accent3>
          <a:srgbClr val="FFFFFF"/>
        </a:accent3>
        <a:accent4>
          <a:srgbClr val="404040"/>
        </a:accent4>
        <a:accent5>
          <a:srgbClr val="B5C7B1"/>
        </a:accent5>
        <a:accent6>
          <a:srgbClr val="5E924A"/>
        </a:accent6>
        <a:hlink>
          <a:srgbClr val="80C15D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8">
        <a:dk1>
          <a:srgbClr val="4D4D4D"/>
        </a:dk1>
        <a:lt1>
          <a:srgbClr val="FFFFFF"/>
        </a:lt1>
        <a:dk2>
          <a:srgbClr val="4D4D4D"/>
        </a:dk2>
        <a:lt2>
          <a:srgbClr val="467F20"/>
        </a:lt2>
        <a:accent1>
          <a:srgbClr val="5CA822"/>
        </a:accent1>
        <a:accent2>
          <a:srgbClr val="66C022"/>
        </a:accent2>
        <a:accent3>
          <a:srgbClr val="FFFFFF"/>
        </a:accent3>
        <a:accent4>
          <a:srgbClr val="404040"/>
        </a:accent4>
        <a:accent5>
          <a:srgbClr val="B5D1AB"/>
        </a:accent5>
        <a:accent6>
          <a:srgbClr val="5CAE1E"/>
        </a:accent6>
        <a:hlink>
          <a:srgbClr val="71CF2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9">
        <a:dk1>
          <a:srgbClr val="4D4D4D"/>
        </a:dk1>
        <a:lt1>
          <a:srgbClr val="FFFFFF"/>
        </a:lt1>
        <a:dk2>
          <a:srgbClr val="4D4D4D"/>
        </a:dk2>
        <a:lt2>
          <a:srgbClr val="8A9BA5"/>
        </a:lt2>
        <a:accent1>
          <a:srgbClr val="5CA822"/>
        </a:accent1>
        <a:accent2>
          <a:srgbClr val="66C022"/>
        </a:accent2>
        <a:accent3>
          <a:srgbClr val="FFFFFF"/>
        </a:accent3>
        <a:accent4>
          <a:srgbClr val="404040"/>
        </a:accent4>
        <a:accent5>
          <a:srgbClr val="B5D1AB"/>
        </a:accent5>
        <a:accent6>
          <a:srgbClr val="5CAE1E"/>
        </a:accent6>
        <a:hlink>
          <a:srgbClr val="71CF2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0">
        <a:dk1>
          <a:srgbClr val="4D4D4D"/>
        </a:dk1>
        <a:lt1>
          <a:srgbClr val="FFFFFF"/>
        </a:lt1>
        <a:dk2>
          <a:srgbClr val="4D4D4D"/>
        </a:dk2>
        <a:lt2>
          <a:srgbClr val="51873B"/>
        </a:lt2>
        <a:accent1>
          <a:srgbClr val="669E4B"/>
        </a:accent1>
        <a:accent2>
          <a:srgbClr val="79B25C"/>
        </a:accent2>
        <a:accent3>
          <a:srgbClr val="FFFFFF"/>
        </a:accent3>
        <a:accent4>
          <a:srgbClr val="404040"/>
        </a:accent4>
        <a:accent5>
          <a:srgbClr val="B8CCB1"/>
        </a:accent5>
        <a:accent6>
          <a:srgbClr val="6DA153"/>
        </a:accent6>
        <a:hlink>
          <a:srgbClr val="92CB6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1">
        <a:dk1>
          <a:srgbClr val="4D4D4D"/>
        </a:dk1>
        <a:lt1>
          <a:srgbClr val="FFFFFF"/>
        </a:lt1>
        <a:dk2>
          <a:srgbClr val="4D4D4D"/>
        </a:dk2>
        <a:lt2>
          <a:srgbClr val="0E7E24"/>
        </a:lt2>
        <a:accent1>
          <a:srgbClr val="369026"/>
        </a:accent1>
        <a:accent2>
          <a:srgbClr val="57A025"/>
        </a:accent2>
        <a:accent3>
          <a:srgbClr val="FFFFFF"/>
        </a:accent3>
        <a:accent4>
          <a:srgbClr val="404040"/>
        </a:accent4>
        <a:accent5>
          <a:srgbClr val="AEC6AC"/>
        </a:accent5>
        <a:accent6>
          <a:srgbClr val="4E9120"/>
        </a:accent6>
        <a:hlink>
          <a:srgbClr val="73B02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2">
        <a:dk1>
          <a:srgbClr val="4D4D4D"/>
        </a:dk1>
        <a:lt1>
          <a:srgbClr val="FFFFFF"/>
        </a:lt1>
        <a:dk2>
          <a:srgbClr val="4D4D4D"/>
        </a:dk2>
        <a:lt2>
          <a:srgbClr val="015802"/>
        </a:lt2>
        <a:accent1>
          <a:srgbClr val="016E01"/>
        </a:accent1>
        <a:accent2>
          <a:srgbClr val="019003"/>
        </a:accent2>
        <a:accent3>
          <a:srgbClr val="FFFFFF"/>
        </a:accent3>
        <a:accent4>
          <a:srgbClr val="404040"/>
        </a:accent4>
        <a:accent5>
          <a:srgbClr val="AABAAA"/>
        </a:accent5>
        <a:accent6>
          <a:srgbClr val="018202"/>
        </a:accent6>
        <a:hlink>
          <a:srgbClr val="01A604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3">
        <a:dk1>
          <a:srgbClr val="4D4D4D"/>
        </a:dk1>
        <a:lt1>
          <a:srgbClr val="FFFFFF"/>
        </a:lt1>
        <a:dk2>
          <a:srgbClr val="4D4D4D"/>
        </a:dk2>
        <a:lt2>
          <a:srgbClr val="045B4B"/>
        </a:lt2>
        <a:accent1>
          <a:srgbClr val="1C7C70"/>
        </a:accent1>
        <a:accent2>
          <a:srgbClr val="379690"/>
        </a:accent2>
        <a:accent3>
          <a:srgbClr val="FFFFFF"/>
        </a:accent3>
        <a:accent4>
          <a:srgbClr val="404040"/>
        </a:accent4>
        <a:accent5>
          <a:srgbClr val="ABBFBB"/>
        </a:accent5>
        <a:accent6>
          <a:srgbClr val="318782"/>
        </a:accent6>
        <a:hlink>
          <a:srgbClr val="54B2A4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powerpoint-template</Template>
  <TotalTime>51</TotalTime>
  <Words>282</Words>
  <Application>Microsoft Office PowerPoint</Application>
  <PresentationFormat>Экран (4:3)</PresentationFormat>
  <Paragraphs>39</Paragraphs>
  <Slides>10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Microsoft Sans Serif</vt:lpstr>
      <vt:lpstr>Verdana</vt:lpstr>
      <vt:lpstr>굴림</vt:lpstr>
      <vt:lpstr>Times New Roman</vt:lpstr>
      <vt:lpstr>powerpoint-template</vt:lpstr>
      <vt:lpstr>Итоговое повторение 6 класс</vt:lpstr>
      <vt:lpstr>                                                        Змейка:  В каждом задании вы найдете значение соответствующей буквы, и сможете использовать ее в следующем задании. Итак, удачи!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      Все, время вышло!</vt:lpstr>
    </vt:vector>
  </TitlesOfParts>
  <Company>DG Win&amp;Soft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Повторение – мать учения!</dc:title>
  <dc:creator>Алла</dc:creator>
  <cp:lastModifiedBy>Алла</cp:lastModifiedBy>
  <cp:revision>6</cp:revision>
  <dcterms:created xsi:type="dcterms:W3CDTF">2013-06-13T06:48:16Z</dcterms:created>
  <dcterms:modified xsi:type="dcterms:W3CDTF">2013-06-13T07:40:07Z</dcterms:modified>
</cp:coreProperties>
</file>