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67" r:id="rId5"/>
    <p:sldId id="266" r:id="rId6"/>
    <p:sldId id="268" r:id="rId7"/>
    <p:sldId id="260" r:id="rId8"/>
    <p:sldId id="269" r:id="rId9"/>
    <p:sldId id="261" r:id="rId10"/>
    <p:sldId id="270" r:id="rId11"/>
    <p:sldId id="271" r:id="rId12"/>
    <p:sldId id="272" r:id="rId13"/>
    <p:sldId id="274" r:id="rId14"/>
    <p:sldId id="264" r:id="rId15"/>
    <p:sldId id="273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A8132-6AF2-44C0-8EAE-1B90C2975586}" type="datetimeFigureOut">
              <a:rPr lang="ru-RU" smtClean="0"/>
              <a:pPr/>
              <a:t>11.06.2013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2D0899-1493-4076-B677-862A7534D1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A8132-6AF2-44C0-8EAE-1B90C2975586}" type="datetimeFigureOut">
              <a:rPr lang="ru-RU" smtClean="0"/>
              <a:pPr/>
              <a:t>11.06.2013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D0899-1493-4076-B677-862A7534D1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A8132-6AF2-44C0-8EAE-1B90C2975586}" type="datetimeFigureOut">
              <a:rPr lang="ru-RU" smtClean="0"/>
              <a:pPr/>
              <a:t>11.06.2013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D0899-1493-4076-B677-862A7534D1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6EA8132-6AF2-44C0-8EAE-1B90C2975586}" type="datetimeFigureOut">
              <a:rPr lang="ru-RU" smtClean="0"/>
              <a:pPr/>
              <a:t>11.06.2013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52D0899-1493-4076-B677-862A7534D1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A8132-6AF2-44C0-8EAE-1B90C2975586}" type="datetimeFigureOut">
              <a:rPr lang="ru-RU" smtClean="0"/>
              <a:pPr/>
              <a:t>11.06.2013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D0899-1493-4076-B677-862A7534D1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A8132-6AF2-44C0-8EAE-1B90C2975586}" type="datetimeFigureOut">
              <a:rPr lang="ru-RU" smtClean="0"/>
              <a:pPr/>
              <a:t>11.06.2013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D0899-1493-4076-B677-862A7534D1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D0899-1493-4076-B677-862A7534D1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A8132-6AF2-44C0-8EAE-1B90C2975586}" type="datetimeFigureOut">
              <a:rPr lang="ru-RU" smtClean="0"/>
              <a:pPr/>
              <a:t>11.06.2013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A8132-6AF2-44C0-8EAE-1B90C2975586}" type="datetimeFigureOut">
              <a:rPr lang="ru-RU" smtClean="0"/>
              <a:pPr/>
              <a:t>11.06.2013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D0899-1493-4076-B677-862A7534D1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A8132-6AF2-44C0-8EAE-1B90C2975586}" type="datetimeFigureOut">
              <a:rPr lang="ru-RU" smtClean="0"/>
              <a:pPr/>
              <a:t>11.06.2013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D0899-1493-4076-B677-862A7534D1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6EA8132-6AF2-44C0-8EAE-1B90C2975586}" type="datetimeFigureOut">
              <a:rPr lang="ru-RU" smtClean="0"/>
              <a:pPr/>
              <a:t>11.06.2013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52D0899-1493-4076-B677-862A7534D1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A8132-6AF2-44C0-8EAE-1B90C2975586}" type="datetimeFigureOut">
              <a:rPr lang="ru-RU" smtClean="0"/>
              <a:pPr/>
              <a:t>11.06.2013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2D0899-1493-4076-B677-862A7534D1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6EA8132-6AF2-44C0-8EAE-1B90C2975586}" type="datetimeFigureOut">
              <a:rPr lang="ru-RU" smtClean="0"/>
              <a:pPr/>
              <a:t>11.06.2013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52D0899-1493-4076-B677-862A7534D1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000108"/>
            <a:ext cx="8305800" cy="1857388"/>
          </a:xfrm>
        </p:spPr>
        <p:txBody>
          <a:bodyPr/>
          <a:lstStyle/>
          <a:p>
            <a:pPr algn="l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800" b="1" dirty="0" smtClean="0"/>
              <a:t>Урок по алгебре в 7 классе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2800" b="1" dirty="0" smtClean="0">
                <a:solidFill>
                  <a:schemeClr val="bg1"/>
                </a:solidFill>
              </a:rPr>
              <a:t>Тема урока :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Возведение в степень произведения и степени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42844" y="1928802"/>
            <a:ext cx="8501122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 урока: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организация деятельности учащихся по изучению свойств степени с натуральным показателем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Учебные задачи: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в личностном направлении: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способствовать формированию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навыка учиться в группе и самостоятельно.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-в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метапредметном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направлении: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способствовать развитию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логического мышления, памяти, внимания; 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общеучебных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умений: умение видеть несколько способов решения задачи, умение оценивать разные точки зрения, умение правильно сформулировать вывод (правила возведения в степень и произведения);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предметном направлении: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способствовать формированию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учащихся  умений по теме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Возведение в степень произведения и степени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 вычислительных навыков и умножения, деления степеней с одинаковыми основаниями, возведения в степень произведения и степени с натуральным показателем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00958" y="285728"/>
            <a:ext cx="785818" cy="857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524000"/>
            <a:ext cx="4429156" cy="4572000"/>
          </a:xfrm>
        </p:spPr>
        <p:txBody>
          <a:bodyPr/>
          <a:lstStyle/>
          <a:p>
            <a:r>
              <a:rPr lang="ru-RU" i="1" dirty="0" smtClean="0"/>
              <a:t>Зарядка для глаз</a:t>
            </a:r>
            <a:br>
              <a:rPr lang="ru-RU" i="1" dirty="0" smtClean="0"/>
            </a:br>
            <a:r>
              <a:rPr lang="ru-RU" sz="2800" i="1" dirty="0" smtClean="0">
                <a:solidFill>
                  <a:schemeClr val="bg1"/>
                </a:solidFill>
              </a:rPr>
              <a:t>(в одну сторону глазами обвести форму восьми, представьте, что бабочка летит за вами, затем обратно по 5 раз)</a:t>
            </a:r>
            <a:br>
              <a:rPr lang="ru-RU" sz="2800" i="1" dirty="0" smtClean="0">
                <a:solidFill>
                  <a:schemeClr val="bg1"/>
                </a:solidFill>
              </a:rPr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219200"/>
          </a:xfrm>
        </p:spPr>
        <p:txBody>
          <a:bodyPr>
            <a:normAutofit fontScale="90000"/>
          </a:bodyPr>
          <a:lstStyle/>
          <a:p>
            <a:r>
              <a:rPr b="1" i="1" u="sng" smtClean="0"/>
              <a:t>III</a:t>
            </a:r>
            <a:r>
              <a:rPr lang="ru-RU" b="1" i="1" u="sng" dirty="0" smtClean="0"/>
              <a:t> .Физкультминутка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Users\Алексей\Desktop\восьмер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016667"/>
            <a:ext cx="3714776" cy="51838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http://t0.gstatic.com/images?q=tbn:ANd9GcQ5WQclJB2DHe2PIvfyOywM68hbsUktFotZYzPTv-oCRdG6IP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1428736"/>
            <a:ext cx="1500198" cy="11694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000108"/>
            <a:ext cx="6643734" cy="5715040"/>
          </a:xfrm>
        </p:spPr>
        <p:txBody>
          <a:bodyPr>
            <a:normAutofit fontScale="55000" lnSpcReduction="20000"/>
          </a:bodyPr>
          <a:lstStyle/>
          <a:p>
            <a:r>
              <a:rPr lang="ru-RU" sz="3500" dirty="0" smtClean="0"/>
              <a:t>Один ученик у доски, остальные в тетрадях</a:t>
            </a:r>
          </a:p>
          <a:p>
            <a:r>
              <a:rPr lang="ru-RU" sz="3500" dirty="0" smtClean="0"/>
              <a:t>№428.</a:t>
            </a:r>
          </a:p>
          <a:p>
            <a:r>
              <a:rPr lang="ru-RU" sz="3500" dirty="0" smtClean="0"/>
              <a:t>Выполните возведение в степень:</a:t>
            </a:r>
          </a:p>
          <a:p>
            <a:r>
              <a:rPr lang="ru-RU" sz="3500" dirty="0" smtClean="0"/>
              <a:t> </a:t>
            </a:r>
            <a:r>
              <a:rPr lang="en-US" sz="3500" dirty="0" smtClean="0"/>
              <a:t>a</a:t>
            </a:r>
            <a:r>
              <a:rPr lang="ru-RU" sz="3500" dirty="0" smtClean="0"/>
              <a:t>) (</a:t>
            </a:r>
            <a:r>
              <a:rPr lang="en-US" sz="3500" dirty="0" err="1" smtClean="0"/>
              <a:t>xy</a:t>
            </a:r>
            <a:r>
              <a:rPr lang="ru-RU" sz="3500" dirty="0" smtClean="0"/>
              <a:t>)</a:t>
            </a:r>
            <a:r>
              <a:rPr lang="ru-RU" sz="3500" baseline="30000" dirty="0" smtClean="0"/>
              <a:t>4</a:t>
            </a:r>
            <a:r>
              <a:rPr lang="ru-RU" sz="3500" dirty="0" smtClean="0"/>
              <a:t>=</a:t>
            </a:r>
            <a:r>
              <a:rPr lang="en-US" sz="3500" dirty="0" smtClean="0"/>
              <a:t>x</a:t>
            </a:r>
            <a:r>
              <a:rPr lang="ru-RU" sz="3500" baseline="30000" dirty="0" smtClean="0"/>
              <a:t>4</a:t>
            </a:r>
            <a:r>
              <a:rPr lang="ru-RU" sz="3500" dirty="0" smtClean="0"/>
              <a:t>*</a:t>
            </a:r>
            <a:r>
              <a:rPr lang="en-US" sz="3500" dirty="0" smtClean="0"/>
              <a:t>y</a:t>
            </a:r>
            <a:r>
              <a:rPr lang="ru-RU" sz="3500" baseline="30000" dirty="0" smtClean="0"/>
              <a:t>4</a:t>
            </a:r>
            <a:endParaRPr lang="ru-RU" sz="3500" dirty="0" smtClean="0"/>
          </a:p>
          <a:p>
            <a:r>
              <a:rPr lang="ru-RU" sz="3500" dirty="0" smtClean="0"/>
              <a:t>б)(</a:t>
            </a:r>
            <a:r>
              <a:rPr lang="en-US" sz="3500" dirty="0" err="1" smtClean="0"/>
              <a:t>abc</a:t>
            </a:r>
            <a:r>
              <a:rPr lang="ru-RU" sz="3500" dirty="0" smtClean="0"/>
              <a:t>)</a:t>
            </a:r>
            <a:r>
              <a:rPr lang="ru-RU" sz="3500" baseline="30000" dirty="0" smtClean="0"/>
              <a:t>5</a:t>
            </a:r>
            <a:r>
              <a:rPr lang="ru-RU" sz="3500" dirty="0" smtClean="0"/>
              <a:t>=</a:t>
            </a:r>
            <a:r>
              <a:rPr lang="en-US" sz="3500" dirty="0" smtClean="0"/>
              <a:t>a</a:t>
            </a:r>
            <a:r>
              <a:rPr lang="ru-RU" sz="3500" baseline="30000" dirty="0" smtClean="0"/>
              <a:t>5</a:t>
            </a:r>
            <a:r>
              <a:rPr lang="ru-RU" sz="3500" dirty="0" smtClean="0"/>
              <a:t> </a:t>
            </a:r>
            <a:r>
              <a:rPr lang="en-US" sz="3500" dirty="0" smtClean="0"/>
              <a:t>b</a:t>
            </a:r>
            <a:r>
              <a:rPr lang="ru-RU" sz="3500" baseline="30000" dirty="0" smtClean="0"/>
              <a:t>5</a:t>
            </a:r>
            <a:r>
              <a:rPr lang="ru-RU" sz="3500" dirty="0" smtClean="0"/>
              <a:t> </a:t>
            </a:r>
            <a:r>
              <a:rPr lang="en-US" sz="3500" dirty="0" smtClean="0"/>
              <a:t>c</a:t>
            </a:r>
            <a:r>
              <a:rPr lang="ru-RU" sz="3500" baseline="30000" dirty="0" smtClean="0"/>
              <a:t>5</a:t>
            </a:r>
            <a:endParaRPr lang="ru-RU" sz="3500" dirty="0" smtClean="0"/>
          </a:p>
          <a:p>
            <a:r>
              <a:rPr lang="ru-RU" sz="3500" dirty="0" smtClean="0"/>
              <a:t>в</a:t>
            </a:r>
            <a:r>
              <a:rPr lang="en-US" sz="3500" dirty="0" smtClean="0"/>
              <a:t>)(2x)</a:t>
            </a:r>
            <a:r>
              <a:rPr lang="en-US" sz="3500" baseline="30000" dirty="0" smtClean="0"/>
              <a:t>3</a:t>
            </a:r>
            <a:r>
              <a:rPr lang="en-US" sz="3500" dirty="0" smtClean="0"/>
              <a:t>=2</a:t>
            </a:r>
            <a:r>
              <a:rPr lang="en-US" sz="3500" baseline="30000" dirty="0" smtClean="0"/>
              <a:t>3</a:t>
            </a:r>
            <a:r>
              <a:rPr lang="en-US" sz="3500" dirty="0" smtClean="0"/>
              <a:t>*x</a:t>
            </a:r>
            <a:r>
              <a:rPr lang="en-US" sz="3500" baseline="30000" dirty="0" smtClean="0"/>
              <a:t>3</a:t>
            </a:r>
            <a:r>
              <a:rPr lang="en-US" sz="3500" dirty="0" smtClean="0"/>
              <a:t>=8x</a:t>
            </a:r>
            <a:r>
              <a:rPr lang="en-US" sz="3500" baseline="30000" dirty="0" smtClean="0"/>
              <a:t>3</a:t>
            </a:r>
            <a:endParaRPr lang="ru-RU" sz="3500" dirty="0" smtClean="0"/>
          </a:p>
          <a:p>
            <a:r>
              <a:rPr lang="ru-RU" sz="3500" dirty="0" smtClean="0"/>
              <a:t>г</a:t>
            </a:r>
            <a:r>
              <a:rPr lang="en-US" sz="3500" dirty="0" smtClean="0"/>
              <a:t>)(3a)</a:t>
            </a:r>
            <a:r>
              <a:rPr lang="en-US" sz="3500" baseline="30000" dirty="0" smtClean="0"/>
              <a:t>2</a:t>
            </a:r>
            <a:r>
              <a:rPr lang="en-US" sz="3500" dirty="0" smtClean="0"/>
              <a:t>=3</a:t>
            </a:r>
            <a:r>
              <a:rPr lang="en-US" sz="3500" baseline="30000" dirty="0" smtClean="0"/>
              <a:t>2</a:t>
            </a:r>
            <a:r>
              <a:rPr lang="en-US" sz="3500" dirty="0" smtClean="0"/>
              <a:t>*a</a:t>
            </a:r>
            <a:r>
              <a:rPr lang="en-US" sz="3500" baseline="30000" dirty="0" smtClean="0"/>
              <a:t>2</a:t>
            </a:r>
            <a:r>
              <a:rPr lang="en-US" sz="3500" dirty="0" smtClean="0"/>
              <a:t>=9a</a:t>
            </a:r>
            <a:r>
              <a:rPr lang="en-US" sz="3500" baseline="30000" dirty="0" smtClean="0"/>
              <a:t>2</a:t>
            </a:r>
            <a:endParaRPr lang="ru-RU" sz="3500" dirty="0" smtClean="0"/>
          </a:p>
          <a:p>
            <a:r>
              <a:rPr lang="ru-RU" sz="3500" dirty="0" err="1" smtClean="0"/>
              <a:t>д</a:t>
            </a:r>
            <a:r>
              <a:rPr lang="en-US" sz="3500" dirty="0" smtClean="0"/>
              <a:t>)(-5)</a:t>
            </a:r>
            <a:r>
              <a:rPr lang="en-US" sz="3500" baseline="30000" dirty="0" smtClean="0"/>
              <a:t>3</a:t>
            </a:r>
            <a:r>
              <a:rPr lang="en-US" sz="3500" dirty="0" smtClean="0"/>
              <a:t>=(-5)</a:t>
            </a:r>
            <a:r>
              <a:rPr lang="en-US" sz="3500" baseline="30000" dirty="0" smtClean="0"/>
              <a:t>3</a:t>
            </a:r>
            <a:r>
              <a:rPr lang="en-US" sz="3500" dirty="0" smtClean="0"/>
              <a:t>*x</a:t>
            </a:r>
            <a:r>
              <a:rPr lang="en-US" sz="3500" baseline="30000" dirty="0" smtClean="0"/>
              <a:t>3</a:t>
            </a:r>
            <a:r>
              <a:rPr lang="en-US" sz="3500" dirty="0" smtClean="0"/>
              <a:t>=-125x</a:t>
            </a:r>
            <a:r>
              <a:rPr lang="en-US" sz="3500" baseline="30000" dirty="0" smtClean="0"/>
              <a:t>3</a:t>
            </a:r>
            <a:endParaRPr lang="ru-RU" sz="3500" dirty="0" smtClean="0"/>
          </a:p>
          <a:p>
            <a:r>
              <a:rPr lang="ru-RU" sz="3500" dirty="0" smtClean="0"/>
              <a:t>е</a:t>
            </a:r>
            <a:r>
              <a:rPr lang="en-US" sz="3500" dirty="0" smtClean="0"/>
              <a:t>)(-10ab)</a:t>
            </a:r>
            <a:r>
              <a:rPr lang="en-US" sz="3500" baseline="30000" dirty="0" smtClean="0"/>
              <a:t>2</a:t>
            </a:r>
            <a:r>
              <a:rPr lang="en-US" sz="3500" dirty="0" smtClean="0"/>
              <a:t>=(-10)</a:t>
            </a:r>
            <a:r>
              <a:rPr lang="en-US" sz="3500" baseline="30000" dirty="0" smtClean="0"/>
              <a:t>2*</a:t>
            </a:r>
            <a:r>
              <a:rPr lang="en-US" sz="3500" dirty="0" smtClean="0"/>
              <a:t>a</a:t>
            </a:r>
            <a:r>
              <a:rPr lang="en-US" sz="3500" baseline="30000" dirty="0" smtClean="0"/>
              <a:t>2</a:t>
            </a:r>
            <a:r>
              <a:rPr lang="en-US" sz="3500" dirty="0" smtClean="0"/>
              <a:t>*b</a:t>
            </a:r>
            <a:r>
              <a:rPr lang="en-US" sz="3500" baseline="30000" dirty="0" smtClean="0"/>
              <a:t>2</a:t>
            </a:r>
            <a:r>
              <a:rPr lang="en-US" sz="3500" dirty="0" smtClean="0"/>
              <a:t>=100a</a:t>
            </a:r>
            <a:r>
              <a:rPr lang="en-US" sz="3500" baseline="30000" dirty="0" smtClean="0"/>
              <a:t>2</a:t>
            </a:r>
            <a:r>
              <a:rPr lang="en-US" sz="3500" dirty="0" smtClean="0"/>
              <a:t>b</a:t>
            </a:r>
            <a:r>
              <a:rPr lang="en-US" sz="3500" baseline="30000" dirty="0" smtClean="0"/>
              <a:t>2</a:t>
            </a:r>
            <a:endParaRPr lang="ru-RU" sz="3500" dirty="0" smtClean="0"/>
          </a:p>
          <a:p>
            <a:r>
              <a:rPr lang="ru-RU" sz="3500" dirty="0" smtClean="0"/>
              <a:t>ж</a:t>
            </a:r>
            <a:r>
              <a:rPr lang="en-US" sz="3500" dirty="0" smtClean="0"/>
              <a:t>)(-0,2xy)</a:t>
            </a:r>
            <a:r>
              <a:rPr lang="en-US" sz="3500" baseline="30000" dirty="0" smtClean="0"/>
              <a:t>4</a:t>
            </a:r>
            <a:r>
              <a:rPr lang="en-US" sz="3500" dirty="0" smtClean="0"/>
              <a:t>=(-0,2)</a:t>
            </a:r>
            <a:r>
              <a:rPr lang="en-US" sz="3500" baseline="30000" dirty="0" smtClean="0"/>
              <a:t>4</a:t>
            </a:r>
            <a:r>
              <a:rPr lang="en-US" sz="3500" dirty="0" smtClean="0"/>
              <a:t>*x</a:t>
            </a:r>
            <a:r>
              <a:rPr lang="en-US" sz="3500" baseline="30000" dirty="0" smtClean="0"/>
              <a:t>4</a:t>
            </a:r>
            <a:r>
              <a:rPr lang="en-US" sz="3500" dirty="0" smtClean="0"/>
              <a:t> y</a:t>
            </a:r>
            <a:r>
              <a:rPr lang="en-US" sz="3500" baseline="30000" dirty="0" smtClean="0"/>
              <a:t>4</a:t>
            </a:r>
            <a:r>
              <a:rPr lang="en-US" sz="3500" dirty="0" smtClean="0"/>
              <a:t>=0,0016x</a:t>
            </a:r>
            <a:r>
              <a:rPr lang="en-US" sz="3500" baseline="30000" dirty="0" smtClean="0"/>
              <a:t>4</a:t>
            </a:r>
            <a:r>
              <a:rPr lang="en-US" sz="3500" dirty="0" smtClean="0"/>
              <a:t>y</a:t>
            </a:r>
            <a:r>
              <a:rPr lang="en-US" sz="3500" baseline="30000" dirty="0" smtClean="0"/>
              <a:t>4</a:t>
            </a:r>
            <a:endParaRPr lang="ru-RU" sz="3500" dirty="0" smtClean="0"/>
          </a:p>
          <a:p>
            <a:r>
              <a:rPr lang="ru-RU" sz="3500" dirty="0" err="1" smtClean="0"/>
              <a:t>з</a:t>
            </a:r>
            <a:r>
              <a:rPr lang="ru-RU" sz="3500" dirty="0" smtClean="0"/>
              <a:t>)(-0,5</a:t>
            </a:r>
            <a:r>
              <a:rPr lang="en-US" sz="3500" dirty="0" err="1" smtClean="0"/>
              <a:t>bd</a:t>
            </a:r>
            <a:r>
              <a:rPr lang="ru-RU" sz="3500" dirty="0" smtClean="0"/>
              <a:t>)</a:t>
            </a:r>
            <a:r>
              <a:rPr lang="ru-RU" sz="3500" baseline="30000" dirty="0" smtClean="0"/>
              <a:t>3</a:t>
            </a:r>
            <a:r>
              <a:rPr lang="ru-RU" sz="3500" dirty="0" smtClean="0"/>
              <a:t>=-0,125</a:t>
            </a:r>
            <a:r>
              <a:rPr lang="en-US" sz="3500" dirty="0" smtClean="0"/>
              <a:t>b</a:t>
            </a:r>
            <a:r>
              <a:rPr lang="ru-RU" sz="3500" baseline="30000" dirty="0" smtClean="0"/>
              <a:t>3</a:t>
            </a:r>
            <a:r>
              <a:rPr lang="en-US" sz="3500" dirty="0" smtClean="0"/>
              <a:t>d</a:t>
            </a:r>
            <a:r>
              <a:rPr lang="ru-RU" sz="3500" baseline="30000" dirty="0" smtClean="0"/>
              <a:t>3</a:t>
            </a:r>
            <a:endParaRPr lang="ru-RU" sz="3500" dirty="0" smtClean="0"/>
          </a:p>
          <a:p>
            <a:r>
              <a:rPr lang="ru-RU" sz="3500" dirty="0" smtClean="0"/>
              <a:t>№430.</a:t>
            </a:r>
          </a:p>
          <a:p>
            <a:r>
              <a:rPr lang="ru-RU" sz="3500" dirty="0" smtClean="0"/>
              <a:t>с комментированием у доски</a:t>
            </a:r>
          </a:p>
          <a:p>
            <a:r>
              <a:rPr lang="ru-RU" sz="3500" dirty="0" smtClean="0"/>
              <a:t>а)(2*10)</a:t>
            </a:r>
            <a:r>
              <a:rPr lang="ru-RU" sz="3500" baseline="30000" dirty="0" smtClean="0"/>
              <a:t>3</a:t>
            </a:r>
            <a:r>
              <a:rPr lang="ru-RU" sz="3500" dirty="0" smtClean="0"/>
              <a:t>=2</a:t>
            </a:r>
            <a:r>
              <a:rPr lang="ru-RU" sz="3500" baseline="30000" dirty="0" smtClean="0"/>
              <a:t>3</a:t>
            </a:r>
            <a:r>
              <a:rPr lang="ru-RU" sz="3500" dirty="0" smtClean="0"/>
              <a:t>*10</a:t>
            </a:r>
            <a:r>
              <a:rPr lang="ru-RU" sz="3500" baseline="30000" dirty="0" smtClean="0"/>
              <a:t>3</a:t>
            </a:r>
            <a:r>
              <a:rPr lang="ru-RU" sz="3500" dirty="0" smtClean="0"/>
              <a:t>=8*1000=8000</a:t>
            </a:r>
          </a:p>
          <a:p>
            <a:r>
              <a:rPr lang="ru-RU" sz="3500" baseline="30000" dirty="0" smtClean="0"/>
              <a:t>б)(2*5)4=104=1000</a:t>
            </a:r>
            <a:endParaRPr lang="ru-RU" sz="3500" dirty="0" smtClean="0"/>
          </a:p>
          <a:p>
            <a:r>
              <a:rPr lang="ru-RU" sz="3500" dirty="0" smtClean="0"/>
              <a:t>в)(3*100)</a:t>
            </a:r>
            <a:r>
              <a:rPr lang="ru-RU" sz="3500" baseline="30000" dirty="0" smtClean="0"/>
              <a:t>4</a:t>
            </a:r>
            <a:r>
              <a:rPr lang="ru-RU" sz="3500" dirty="0" smtClean="0"/>
              <a:t>=3</a:t>
            </a:r>
            <a:r>
              <a:rPr lang="ru-RU" sz="3500" baseline="30000" dirty="0" smtClean="0"/>
              <a:t>4</a:t>
            </a:r>
            <a:r>
              <a:rPr lang="ru-RU" sz="3500" dirty="0" smtClean="0"/>
              <a:t>*100</a:t>
            </a:r>
            <a:r>
              <a:rPr lang="ru-RU" sz="3500" baseline="30000" dirty="0" smtClean="0"/>
              <a:t>4</a:t>
            </a:r>
            <a:r>
              <a:rPr lang="ru-RU" sz="3500" dirty="0" smtClean="0"/>
              <a:t>=81*(10</a:t>
            </a:r>
            <a:r>
              <a:rPr lang="ru-RU" sz="3500" baseline="30000" dirty="0" smtClean="0"/>
              <a:t>2</a:t>
            </a:r>
            <a:r>
              <a:rPr lang="ru-RU" sz="3500" dirty="0" smtClean="0"/>
              <a:t>)</a:t>
            </a:r>
            <a:r>
              <a:rPr lang="ru-RU" sz="3500" baseline="30000" dirty="0" smtClean="0"/>
              <a:t>4</a:t>
            </a:r>
            <a:r>
              <a:rPr lang="ru-RU" sz="3500" dirty="0" smtClean="0"/>
              <a:t>=810 000 000</a:t>
            </a:r>
          </a:p>
          <a:p>
            <a:r>
              <a:rPr lang="ru-RU" sz="3500" dirty="0" smtClean="0"/>
              <a:t>г)(5*7*20)</a:t>
            </a:r>
            <a:r>
              <a:rPr lang="ru-RU" sz="3500" baseline="30000" dirty="0" smtClean="0"/>
              <a:t>2</a:t>
            </a:r>
            <a:r>
              <a:rPr lang="ru-RU" sz="3500" dirty="0" smtClean="0"/>
              <a:t>=(35-20)</a:t>
            </a:r>
            <a:r>
              <a:rPr lang="ru-RU" sz="3500" baseline="30000" dirty="0" smtClean="0"/>
              <a:t>2</a:t>
            </a:r>
            <a:r>
              <a:rPr lang="ru-RU" sz="3500" dirty="0" smtClean="0"/>
              <a:t>=(700)</a:t>
            </a:r>
            <a:r>
              <a:rPr lang="ru-RU" sz="3500" baseline="30000" dirty="0" smtClean="0"/>
              <a:t>2</a:t>
            </a:r>
            <a:r>
              <a:rPr lang="ru-RU" sz="3500" dirty="0" smtClean="0"/>
              <a:t>=(7*100)</a:t>
            </a:r>
            <a:r>
              <a:rPr lang="ru-RU" sz="3500" baseline="30000" dirty="0" smtClean="0"/>
              <a:t>2</a:t>
            </a:r>
            <a:r>
              <a:rPr lang="ru-RU" sz="3500" dirty="0" smtClean="0"/>
              <a:t>=49*100</a:t>
            </a:r>
            <a:r>
              <a:rPr lang="ru-RU" sz="3500" baseline="30000" dirty="0" smtClean="0"/>
              <a:t>2</a:t>
            </a:r>
            <a:r>
              <a:rPr lang="ru-RU" sz="3500" dirty="0" smtClean="0"/>
              <a:t>=490 000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219200"/>
          </a:xfrm>
        </p:spPr>
        <p:txBody>
          <a:bodyPr>
            <a:normAutofit fontScale="90000"/>
          </a:bodyPr>
          <a:lstStyle/>
          <a:p>
            <a:r>
              <a:rPr b="1" i="1" u="sng" smtClean="0"/>
              <a:t>IV</a:t>
            </a:r>
            <a:r>
              <a:rPr lang="ru-RU" b="1" i="1" u="sng" dirty="0" smtClean="0"/>
              <a:t>.Открытие нового знания.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170" name="Picture 2" descr="C:\Users\Алексей\Desktop\умная сова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1071546"/>
            <a:ext cx="2667366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357166"/>
            <a:ext cx="8229600" cy="607223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№432</a:t>
            </a:r>
          </a:p>
          <a:p>
            <a:r>
              <a:rPr lang="ru-RU" dirty="0" smtClean="0"/>
              <a:t>-Чему рана площадь квадрата? (</a:t>
            </a:r>
            <a:r>
              <a:rPr lang="en-US" dirty="0" smtClean="0"/>
              <a:t>S</a:t>
            </a:r>
            <a:r>
              <a:rPr lang="ru-RU" baseline="-25000" dirty="0" smtClean="0"/>
              <a:t>кв</a:t>
            </a:r>
            <a:r>
              <a:rPr lang="ru-RU" dirty="0" smtClean="0"/>
              <a:t>=а</a:t>
            </a:r>
            <a:r>
              <a:rPr lang="ru-RU" baseline="30000" dirty="0" smtClean="0"/>
              <a:t>2</a:t>
            </a:r>
            <a:r>
              <a:rPr lang="ru-RU" dirty="0" smtClean="0"/>
              <a:t>)</a:t>
            </a:r>
          </a:p>
          <a:p>
            <a:r>
              <a:rPr lang="ru-RU" dirty="0" smtClean="0"/>
              <a:t>-Если сторону квадрата увеличить в два раза, получим площадь квадрата </a:t>
            </a:r>
            <a:r>
              <a:rPr lang="en-US" dirty="0" smtClean="0"/>
              <a:t>S</a:t>
            </a:r>
            <a:r>
              <a:rPr lang="ru-RU" baseline="-25000" dirty="0" err="1" smtClean="0"/>
              <a:t>кв</a:t>
            </a:r>
            <a:r>
              <a:rPr lang="ru-RU" dirty="0" err="1" smtClean="0"/>
              <a:t>=</a:t>
            </a:r>
            <a:r>
              <a:rPr lang="ru-RU" dirty="0" smtClean="0"/>
              <a:t>(2а</a:t>
            </a:r>
            <a:r>
              <a:rPr lang="ru-RU" baseline="30000" dirty="0" smtClean="0"/>
              <a:t>2</a:t>
            </a:r>
            <a:r>
              <a:rPr lang="ru-RU" dirty="0" smtClean="0"/>
              <a:t>)</a:t>
            </a:r>
            <a:r>
              <a:rPr lang="ru-RU" baseline="30000" dirty="0" smtClean="0"/>
              <a:t>2</a:t>
            </a:r>
            <a:r>
              <a:rPr lang="ru-RU" dirty="0" smtClean="0"/>
              <a:t>=4а</a:t>
            </a:r>
            <a:r>
              <a:rPr lang="ru-RU" baseline="30000" dirty="0" smtClean="0"/>
              <a:t>2</a:t>
            </a:r>
            <a:endParaRPr lang="ru-RU" dirty="0" smtClean="0"/>
          </a:p>
          <a:p>
            <a:r>
              <a:rPr lang="ru-RU" dirty="0" smtClean="0"/>
              <a:t>Во сколько раз увеличилась площадь? (в 4 раза.)</a:t>
            </a:r>
          </a:p>
          <a:p>
            <a:r>
              <a:rPr lang="ru-RU" dirty="0" smtClean="0"/>
              <a:t>Ученики:</a:t>
            </a:r>
          </a:p>
          <a:p>
            <a:r>
              <a:rPr lang="ru-RU" dirty="0" smtClean="0"/>
              <a:t>Если а =3а, то </a:t>
            </a:r>
            <a:r>
              <a:rPr lang="en-US" dirty="0" smtClean="0"/>
              <a:t>S</a:t>
            </a:r>
            <a:r>
              <a:rPr lang="ru-RU" baseline="-25000" dirty="0" err="1" smtClean="0"/>
              <a:t>кв</a:t>
            </a:r>
            <a:r>
              <a:rPr lang="ru-RU" dirty="0" err="1" smtClean="0"/>
              <a:t>=</a:t>
            </a:r>
            <a:r>
              <a:rPr lang="ru-RU" dirty="0" smtClean="0"/>
              <a:t>(3</a:t>
            </a:r>
            <a:r>
              <a:rPr lang="en-US" dirty="0" smtClean="0"/>
              <a:t>a</a:t>
            </a:r>
            <a:r>
              <a:rPr lang="ru-RU" dirty="0" smtClean="0"/>
              <a:t>)</a:t>
            </a:r>
            <a:r>
              <a:rPr lang="ru-RU" baseline="30000" dirty="0" smtClean="0"/>
              <a:t>2</a:t>
            </a:r>
            <a:r>
              <a:rPr lang="ru-RU" dirty="0" smtClean="0"/>
              <a:t>=9</a:t>
            </a:r>
            <a:r>
              <a:rPr lang="en-US" dirty="0" smtClean="0"/>
              <a:t>a</a:t>
            </a:r>
            <a:r>
              <a:rPr lang="ru-RU" baseline="30000" dirty="0" smtClean="0"/>
              <a:t>2   </a:t>
            </a:r>
            <a:r>
              <a:rPr lang="ru-RU" dirty="0" smtClean="0"/>
              <a:t>площадь увеличилась в 9 раз</a:t>
            </a:r>
          </a:p>
          <a:p>
            <a:r>
              <a:rPr lang="ru-RU" dirty="0" smtClean="0"/>
              <a:t>Если а=10а,то </a:t>
            </a:r>
            <a:r>
              <a:rPr lang="en-US" dirty="0" smtClean="0"/>
              <a:t>S</a:t>
            </a:r>
            <a:r>
              <a:rPr lang="ru-RU" baseline="-25000" dirty="0" err="1" smtClean="0"/>
              <a:t>кв</a:t>
            </a:r>
            <a:r>
              <a:rPr lang="ru-RU" dirty="0" err="1" smtClean="0"/>
              <a:t>=</a:t>
            </a:r>
            <a:r>
              <a:rPr lang="ru-RU" dirty="0" smtClean="0"/>
              <a:t>(10</a:t>
            </a:r>
            <a:r>
              <a:rPr lang="en-US" dirty="0" smtClean="0"/>
              <a:t>a</a:t>
            </a:r>
            <a:r>
              <a:rPr lang="ru-RU" dirty="0" smtClean="0"/>
              <a:t>)</a:t>
            </a:r>
            <a:r>
              <a:rPr lang="ru-RU" baseline="30000" dirty="0" smtClean="0"/>
              <a:t>2</a:t>
            </a:r>
            <a:r>
              <a:rPr lang="ru-RU" dirty="0" smtClean="0"/>
              <a:t>=100</a:t>
            </a:r>
            <a:r>
              <a:rPr lang="en-US" dirty="0" smtClean="0"/>
              <a:t>a</a:t>
            </a:r>
            <a:r>
              <a:rPr lang="ru-RU" baseline="30000" dirty="0" smtClean="0"/>
              <a:t>2 </a:t>
            </a:r>
            <a:r>
              <a:rPr lang="ru-RU" dirty="0" smtClean="0"/>
              <a:t> площадь увеличилась в 100 раз</a:t>
            </a:r>
          </a:p>
          <a:p>
            <a:r>
              <a:rPr lang="ru-RU" dirty="0" smtClean="0"/>
              <a:t>Если </a:t>
            </a:r>
            <a:r>
              <a:rPr lang="ru-RU" dirty="0" err="1" smtClean="0"/>
              <a:t>а=</a:t>
            </a:r>
            <a:r>
              <a:rPr lang="en-US" dirty="0" err="1" smtClean="0"/>
              <a:t>na</a:t>
            </a:r>
            <a:r>
              <a:rPr lang="ru-RU" dirty="0" smtClean="0"/>
              <a:t>,то  </a:t>
            </a:r>
            <a:r>
              <a:rPr lang="en-US" dirty="0" smtClean="0"/>
              <a:t>S</a:t>
            </a:r>
            <a:r>
              <a:rPr lang="ru-RU" baseline="-25000" dirty="0" err="1" smtClean="0"/>
              <a:t>кв</a:t>
            </a:r>
            <a:r>
              <a:rPr lang="ru-RU" dirty="0" err="1" smtClean="0"/>
              <a:t>=</a:t>
            </a:r>
            <a:r>
              <a:rPr lang="ru-RU" dirty="0" smtClean="0"/>
              <a:t>(</a:t>
            </a:r>
            <a:r>
              <a:rPr lang="en-US" dirty="0" err="1" smtClean="0"/>
              <a:t>na</a:t>
            </a:r>
            <a:r>
              <a:rPr lang="ru-RU" dirty="0" smtClean="0"/>
              <a:t>)</a:t>
            </a:r>
            <a:r>
              <a:rPr lang="ru-RU" baseline="30000" dirty="0" smtClean="0"/>
              <a:t>2</a:t>
            </a:r>
            <a:r>
              <a:rPr lang="ru-RU" dirty="0" smtClean="0"/>
              <a:t>=</a:t>
            </a:r>
            <a:r>
              <a:rPr lang="en-US" dirty="0" smtClean="0"/>
              <a:t>n</a:t>
            </a:r>
            <a:r>
              <a:rPr lang="ru-RU" baseline="30000" dirty="0" smtClean="0"/>
              <a:t>2</a:t>
            </a:r>
            <a:r>
              <a:rPr lang="en-US" dirty="0" smtClean="0"/>
              <a:t>a</a:t>
            </a:r>
            <a:r>
              <a:rPr lang="ru-RU" baseline="30000" dirty="0" smtClean="0"/>
              <a:t>2</a:t>
            </a:r>
            <a:r>
              <a:rPr lang="ru-RU" dirty="0" smtClean="0"/>
              <a:t> площадь увеличилась в </a:t>
            </a:r>
            <a:r>
              <a:rPr lang="en-US" dirty="0" smtClean="0"/>
              <a:t>n</a:t>
            </a:r>
            <a:r>
              <a:rPr lang="ru-RU" baseline="30000" dirty="0" smtClean="0"/>
              <a:t>2</a:t>
            </a:r>
            <a:r>
              <a:rPr lang="ru-RU" dirty="0" smtClean="0"/>
              <a:t> раз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 Дополнительные номера</a:t>
            </a:r>
          </a:p>
          <a:p>
            <a:r>
              <a:rPr lang="ru-RU" dirty="0" smtClean="0"/>
              <a:t>№436(устно)</a:t>
            </a:r>
          </a:p>
          <a:p>
            <a:r>
              <a:rPr lang="ru-RU" dirty="0" smtClean="0"/>
              <a:t>№438 (устно)</a:t>
            </a:r>
          </a:p>
          <a:p>
            <a:r>
              <a:rPr lang="ru-RU" dirty="0" smtClean="0"/>
              <a:t>№450(</a:t>
            </a:r>
            <a:r>
              <a:rPr lang="ru-RU" dirty="0" err="1" smtClean="0"/>
              <a:t>а,б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85786" y="2071678"/>
            <a:ext cx="8229600" cy="1219200"/>
          </a:xfrm>
        </p:spPr>
        <p:txBody>
          <a:bodyPr>
            <a:normAutofit fontScale="90000"/>
          </a:bodyPr>
          <a:lstStyle/>
          <a:p>
            <a:r>
              <a:rPr b="1" i="1" u="sng" smtClean="0"/>
              <a:t>V</a:t>
            </a:r>
            <a:r>
              <a:rPr lang="ru-RU" b="1" i="1" u="sng" dirty="0" smtClean="0"/>
              <a:t>.Рефлексия</a:t>
            </a:r>
            <a:br>
              <a:rPr lang="ru-RU" b="1" i="1" u="sng" dirty="0" smtClean="0"/>
            </a:br>
            <a:r>
              <a:rPr lang="ru-RU" sz="2700" b="1" i="1" u="sng" dirty="0" smtClean="0"/>
              <a:t>Выберите   на   листах   квадрат   понравившегося  цвета.</a:t>
            </a:r>
            <a:br>
              <a:rPr lang="ru-RU" sz="2700" b="1" i="1" u="sng" dirty="0" smtClean="0"/>
            </a:br>
            <a:r>
              <a:rPr lang="ru-RU" sz="2700" b="1" i="1" u="sng" dirty="0" smtClean="0"/>
              <a:t>Поставьте  напротив   его   любой   знак.</a:t>
            </a:r>
            <a:br>
              <a:rPr lang="ru-RU" sz="2700" b="1" i="1" u="sng" dirty="0" smtClean="0"/>
            </a:br>
            <a:r>
              <a:rPr lang="ru-RU" sz="2700" b="1" i="1" u="sng" dirty="0" smtClean="0"/>
              <a:t>Если возник вопрос по уроку, можете его записать.</a:t>
            </a:r>
            <a:br>
              <a:rPr lang="ru-RU" sz="2700" b="1" i="1" u="sng" dirty="0" smtClean="0"/>
            </a:br>
            <a:r>
              <a:rPr lang="ru-RU" sz="2700" b="1" i="1" u="sng" dirty="0" smtClean="0"/>
              <a:t>Если  возникли   трудности , можете записать.</a:t>
            </a:r>
            <a:r>
              <a:rPr lang="ru-RU" sz="4900" dirty="0" smtClean="0"/>
              <a:t/>
            </a:r>
            <a:br>
              <a:rPr lang="ru-RU" sz="4900" dirty="0" smtClean="0"/>
            </a:b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143248"/>
            <a:ext cx="465772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72000"/>
          </a:xfrm>
        </p:spPr>
        <p:txBody>
          <a:bodyPr/>
          <a:lstStyle/>
          <a:p>
            <a:r>
              <a:rPr lang="ru-RU" sz="3200" smtClean="0"/>
              <a:t>2 свойства,</a:t>
            </a: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  №429,№433,№439   стр.</a:t>
            </a:r>
            <a:r>
              <a:rPr lang="ru-RU" dirty="0" smtClean="0"/>
              <a:t>99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/>
              <a:t> Домашнее задание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4643446"/>
            <a:ext cx="1213717" cy="15616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1" descr="C:\Users\Алексей\Desktop\умная сова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714356"/>
            <a:ext cx="2928958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i="1" u="sng" dirty="0" smtClean="0"/>
              <a:t>Рефлексия</a:t>
            </a:r>
            <a:endParaRPr lang="ru-RU" dirty="0" smtClean="0"/>
          </a:p>
          <a:p>
            <a:r>
              <a:rPr lang="ru-RU" dirty="0" smtClean="0"/>
              <a:t>Детям предлагается выбирать полоски бумаги, понравившегося цвета.</a:t>
            </a:r>
          </a:p>
          <a:p>
            <a:r>
              <a:rPr lang="ru-RU" b="1" i="1" dirty="0" smtClean="0"/>
              <a:t>Красный цвет мягких тонов (</a:t>
            </a:r>
            <a:r>
              <a:rPr lang="ru-RU" b="1" i="1" dirty="0" err="1" smtClean="0"/>
              <a:t>розовый</a:t>
            </a:r>
            <a:r>
              <a:rPr lang="ru-RU" b="1" i="1" dirty="0" smtClean="0"/>
              <a:t>, оранжевый) –                                                     радостное, восторженное настроение,</a:t>
            </a:r>
            <a:endParaRPr lang="ru-RU" dirty="0" smtClean="0"/>
          </a:p>
          <a:p>
            <a:r>
              <a:rPr lang="ru-RU" b="1" i="1" dirty="0" smtClean="0"/>
              <a:t>красный насыщенный и яркий цвет – нервозное,                                                           возбуждённое состояние, агрессия;</a:t>
            </a:r>
            <a:endParaRPr lang="ru-RU" dirty="0" smtClean="0"/>
          </a:p>
          <a:p>
            <a:r>
              <a:rPr lang="ru-RU" b="1" i="1" dirty="0" smtClean="0"/>
              <a:t>синий – грустное настроение, пассивность, усталость;</a:t>
            </a:r>
            <a:endParaRPr lang="ru-RU" dirty="0" smtClean="0"/>
          </a:p>
          <a:p>
            <a:r>
              <a:rPr lang="ru-RU" b="1" i="1" dirty="0" smtClean="0"/>
              <a:t>зелёный – активность,                           </a:t>
            </a:r>
            <a:endParaRPr lang="ru-RU" dirty="0" smtClean="0"/>
          </a:p>
          <a:p>
            <a:r>
              <a:rPr lang="ru-RU" b="1" i="1" dirty="0" smtClean="0"/>
              <a:t> (но при насыщенности цвета – это беззащитность);</a:t>
            </a:r>
            <a:endParaRPr lang="ru-RU" dirty="0" smtClean="0"/>
          </a:p>
          <a:p>
            <a:r>
              <a:rPr lang="ru-RU" b="1" i="1" dirty="0" smtClean="0"/>
              <a:t>жёлтый – приятное, спокойное настроение;</a:t>
            </a:r>
            <a:endParaRPr lang="ru-RU" dirty="0" smtClean="0"/>
          </a:p>
          <a:p>
            <a:r>
              <a:rPr lang="ru-RU" b="1" i="1" dirty="0" smtClean="0"/>
              <a:t>фиолетовый – беспокойное, тревожное настроение, близкое к разочарованию;</a:t>
            </a:r>
            <a:endParaRPr lang="ru-RU" dirty="0" smtClean="0"/>
          </a:p>
          <a:p>
            <a:r>
              <a:rPr lang="ru-RU" b="1" i="1" dirty="0" smtClean="0"/>
              <a:t>серый – замкнутость, огорчение;</a:t>
            </a:r>
            <a:endParaRPr lang="ru-RU" dirty="0" smtClean="0"/>
          </a:p>
          <a:p>
            <a:r>
              <a:rPr lang="ru-RU" b="1" i="1" dirty="0" smtClean="0"/>
              <a:t>чёрный – унылое настроение, отрицание, протест; 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i="1" dirty="0" smtClean="0"/>
              <a:t>коричневый – пассивность, беспокойство и неуверенность. 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(Расшифровка  цветов  для  учителя)</a:t>
            </a:r>
            <a:endParaRPr lang="ru-RU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Структура и </a:t>
            </a:r>
            <a:r>
              <a:rPr lang="ru-RU" i="1" smtClean="0"/>
              <a:t>ход урока:</a:t>
            </a:r>
            <a:endParaRPr lang="ru-RU" i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736"/>
            <a:ext cx="8229600" cy="3988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642918"/>
            <a:ext cx="822960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571480"/>
            <a:ext cx="8215719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5429264"/>
            <a:ext cx="857256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Урок  разработан  к  учебнику: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Алгебра.7 класс: учеб. Для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общеобразоват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учреждений/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А45[Ю.Н.Макарычев, Н.Г.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Миндюк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К.И.Нешков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С.Б.Суворова] ; под редакцией  С.А.Теляковского.-17-е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изд.-М.:Просвещение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2011.-271с.</a:t>
            </a:r>
            <a:r>
              <a:rPr kumimoji="0" lang="ru-RU" sz="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928670"/>
            <a:ext cx="8229600" cy="1219200"/>
          </a:xfrm>
        </p:spPr>
        <p:txBody>
          <a:bodyPr>
            <a:normAutofit fontScale="90000"/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ru-RU" sz="2700" b="1" u="sng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 урока:   урок открытия нового знания</a:t>
            </a:r>
            <a:r>
              <a:rPr lang="ru-RU" sz="2700" u="sng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br>
              <a:rPr lang="ru-RU" sz="2700" u="sng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Четвёртый  урок  в  теме</a:t>
            </a:r>
            <a:b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План  урока</a:t>
            </a:r>
            <a:r>
              <a:rPr lang="ru-RU" b="1" i="1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b="1" i="1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643050"/>
            <a:ext cx="7147002" cy="476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5857916"/>
          </a:xfrm>
        </p:spPr>
        <p:txBody>
          <a:bodyPr>
            <a:normAutofit/>
          </a:bodyPr>
          <a:lstStyle/>
          <a:p>
            <a:r>
              <a:rPr lang="ru-RU" dirty="0" smtClean="0"/>
              <a:t>Вычислите:</a:t>
            </a:r>
          </a:p>
          <a:p>
            <a:pPr>
              <a:buNone/>
            </a:pPr>
            <a:r>
              <a:rPr lang="en-US" dirty="0" smtClean="0"/>
              <a:t>x</a:t>
            </a:r>
            <a:r>
              <a:rPr lang="ru-RU" baseline="30000" dirty="0" smtClean="0"/>
              <a:t>4</a:t>
            </a:r>
            <a:r>
              <a:rPr lang="ru-RU" dirty="0" smtClean="0"/>
              <a:t>*</a:t>
            </a:r>
            <a:r>
              <a:rPr lang="en-US" dirty="0" smtClean="0"/>
              <a:t>x</a:t>
            </a:r>
            <a:r>
              <a:rPr lang="ru-RU" baseline="30000" dirty="0" smtClean="0"/>
              <a:t>2</a:t>
            </a:r>
            <a:r>
              <a:rPr lang="ru-RU" dirty="0" smtClean="0"/>
              <a:t>*</a:t>
            </a:r>
            <a:r>
              <a:rPr lang="en-US" dirty="0" smtClean="0"/>
              <a:t>x</a:t>
            </a:r>
            <a:r>
              <a:rPr lang="ru-RU" baseline="30000" dirty="0" smtClean="0"/>
              <a:t>5</a:t>
            </a:r>
            <a:r>
              <a:rPr lang="en-US" baseline="30000" dirty="0" smtClean="0"/>
              <a:t> 	</a:t>
            </a:r>
            <a:endParaRPr lang="ru-RU" baseline="30000" dirty="0" smtClean="0"/>
          </a:p>
          <a:p>
            <a:pPr>
              <a:buNone/>
            </a:pPr>
            <a:r>
              <a:rPr lang="ru-RU" dirty="0" smtClean="0"/>
              <a:t>2</a:t>
            </a:r>
            <a:r>
              <a:rPr lang="ru-RU" baseline="30000" dirty="0" smtClean="0"/>
              <a:t>3</a:t>
            </a:r>
            <a:r>
              <a:rPr lang="ru-RU" dirty="0" smtClean="0"/>
              <a:t>*2</a:t>
            </a:r>
            <a:r>
              <a:rPr lang="ru-RU" baseline="30000" dirty="0" smtClean="0"/>
              <a:t>6</a:t>
            </a:r>
            <a:r>
              <a:rPr lang="ru-RU" dirty="0" smtClean="0"/>
              <a:t>:2</a:t>
            </a:r>
            <a:r>
              <a:rPr lang="ru-RU" baseline="30000" dirty="0" smtClean="0"/>
              <a:t>5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</a:t>
            </a:r>
            <a:r>
              <a:rPr lang="ru-RU" baseline="30000" dirty="0" smtClean="0"/>
              <a:t>5</a:t>
            </a:r>
            <a:r>
              <a:rPr lang="ru-RU" dirty="0" smtClean="0"/>
              <a:t>(2*2</a:t>
            </a:r>
            <a:r>
              <a:rPr lang="ru-RU" baseline="30000" dirty="0" smtClean="0"/>
              <a:t>2</a:t>
            </a:r>
            <a:r>
              <a:rPr lang="ru-RU" dirty="0" smtClean="0"/>
              <a:t>)</a:t>
            </a:r>
            <a:r>
              <a:rPr lang="en-US" dirty="0" smtClean="0"/>
              <a:t> 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x</a:t>
            </a:r>
            <a:r>
              <a:rPr lang="en-US" baseline="30000" dirty="0" smtClean="0"/>
              <a:t>4</a:t>
            </a:r>
            <a:r>
              <a:rPr lang="en-US" dirty="0" smtClean="0"/>
              <a:t>*x</a:t>
            </a:r>
            <a:r>
              <a:rPr lang="en-US" baseline="30000" dirty="0" smtClean="0"/>
              <a:t>3</a:t>
            </a:r>
            <a:r>
              <a:rPr lang="ru-RU" dirty="0" smtClean="0"/>
              <a:t>:</a:t>
            </a:r>
            <a:r>
              <a:rPr lang="en-US" dirty="0" smtClean="0"/>
              <a:t>x</a:t>
            </a:r>
            <a:r>
              <a:rPr lang="en-US" baseline="30000" dirty="0" smtClean="0"/>
              <a:t>5</a:t>
            </a:r>
            <a:endParaRPr lang="ru-RU" baseline="30000" dirty="0" smtClean="0"/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Какое число надо возвести в квадрат, чтобы получить:</a:t>
            </a:r>
          </a:p>
          <a:p>
            <a:r>
              <a:rPr lang="ru-RU" dirty="0" smtClean="0"/>
              <a:t>  </a:t>
            </a:r>
            <a:r>
              <a:rPr lang="ru-RU" sz="2800" dirty="0" smtClean="0"/>
              <a:t>     16/81 ;</a:t>
            </a:r>
            <a:endParaRPr lang="ru-RU" dirty="0" smtClean="0"/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Какое число надо возвести в куб, чтобы получить:</a:t>
            </a:r>
          </a:p>
          <a:p>
            <a:r>
              <a:rPr lang="ru-RU" dirty="0" smtClean="0"/>
              <a:t>     </a:t>
            </a:r>
            <a:r>
              <a:rPr lang="ru-RU" sz="2800" dirty="0" smtClean="0"/>
              <a:t>64/125 ;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200" dirty="0" smtClean="0"/>
              <a:t>     </a:t>
            </a:r>
            <a:endParaRPr lang="ru-RU" dirty="0"/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b="1" i="1" u="sng" smtClean="0"/>
              <a:t>I.</a:t>
            </a:r>
            <a:r>
              <a:rPr lang="ru-RU" b="1" i="1" u="sng" dirty="0" smtClean="0">
                <a:solidFill>
                  <a:schemeClr val="tx1"/>
                </a:solidFill>
              </a:rPr>
              <a:t>Устная работа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857364"/>
            <a:ext cx="16383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" descr="C:\Users\Алексей\Desktop\умная сов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714356"/>
            <a:ext cx="2495550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2800" dirty="0" smtClean="0"/>
              <a:t>     Это слово – степень, и тема сегодняшнего урока «Возведение в степень произведения и степени», познакомимся и постараемся сами вывести ещё  два свойства степеней с натуральным показателем</a:t>
            </a:r>
          </a:p>
          <a:p>
            <a:pPr>
              <a:buNone/>
            </a:pPr>
            <a:r>
              <a:rPr lang="ru-RU" sz="2800" dirty="0" smtClean="0"/>
              <a:t>      </a:t>
            </a:r>
            <a:r>
              <a:rPr lang="ru-RU" sz="2400" dirty="0" smtClean="0">
                <a:solidFill>
                  <a:schemeClr val="bg1"/>
                </a:solidFill>
              </a:rPr>
              <a:t>Какие свойства степеней с одинаковыми основаниями мы применили в этих примерах?</a:t>
            </a:r>
            <a:endParaRPr lang="ru-RU" sz="28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2800" dirty="0" smtClean="0"/>
          </a:p>
          <a:p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2192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В ответах  зашифровано  слово,  давайте  его  отгадаем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928802"/>
            <a:ext cx="7500990" cy="819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285720" y="1857364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Работа  в  группах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1"/>
          <p:cNvSpPr txBox="1">
            <a:spLocks/>
          </p:cNvSpPr>
          <p:nvPr/>
        </p:nvSpPr>
        <p:spPr>
          <a:xfrm>
            <a:off x="428596" y="2071678"/>
            <a:ext cx="82296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Задание в группах: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№534(</a:t>
            </a:r>
            <a:r>
              <a:rPr kumimoji="0" lang="ru-RU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а,б,в,г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№532(</a:t>
            </a:r>
            <a:r>
              <a:rPr kumimoji="0" lang="ru-RU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а,б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№531(</a:t>
            </a:r>
            <a:r>
              <a:rPr kumimoji="0" lang="ru-RU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а,б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14282" y="642918"/>
            <a:ext cx="5656164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kumimoji="0" lang="ru-RU" sz="3200" b="1" i="1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Осмысление учебных задач</a:t>
            </a:r>
            <a:endParaRPr kumimoji="0" lang="ru-RU" sz="11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повторение пройденного материала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85720" y="4071942"/>
            <a:ext cx="6674391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новых знаний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Вычислите 12</a:t>
            </a:r>
            <a:r>
              <a:rPr kumimoji="0" lang="ru-RU" sz="3600" b="0" i="0" u="none" strike="noStrike" cap="none" normalizeH="0" baseline="3000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как можно проще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(ученики предлагают свои способы решения)</a:t>
            </a: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89" name="Picture 1" descr="C:\Users\Алексей\Desktop\умная сова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285860"/>
            <a:ext cx="2928958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Возможные  варианты  ответов:</a:t>
            </a:r>
            <a:endParaRPr lang="ru-RU" i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а)умножить 12*12*12 в столбик=1728.</a:t>
            </a:r>
          </a:p>
          <a:p>
            <a:r>
              <a:rPr lang="ru-RU" dirty="0" smtClean="0"/>
              <a:t>б) 12 это произведение 3 и 4. Можно записать так:</a:t>
            </a:r>
          </a:p>
          <a:p>
            <a:pPr>
              <a:buNone/>
            </a:pPr>
            <a:r>
              <a:rPr lang="ru-RU" dirty="0" smtClean="0"/>
              <a:t>12</a:t>
            </a:r>
            <a:r>
              <a:rPr lang="ru-RU" baseline="30000" dirty="0" smtClean="0"/>
              <a:t>3</a:t>
            </a:r>
            <a:r>
              <a:rPr lang="ru-RU" dirty="0" smtClean="0"/>
              <a:t>=(3*4)</a:t>
            </a:r>
            <a:r>
              <a:rPr lang="ru-RU" baseline="30000" dirty="0" smtClean="0"/>
              <a:t>3</a:t>
            </a:r>
            <a:r>
              <a:rPr lang="ru-RU" dirty="0" smtClean="0"/>
              <a:t>=(3*4)* (3*4)* (3*4)=(3*3*3)*(4*4*4)=</a:t>
            </a:r>
          </a:p>
          <a:p>
            <a:pPr>
              <a:buNone/>
            </a:pPr>
            <a:r>
              <a:rPr lang="ru-RU" dirty="0" smtClean="0"/>
              <a:t>=3</a:t>
            </a:r>
            <a:r>
              <a:rPr lang="ru-RU" baseline="30000" dirty="0" smtClean="0"/>
              <a:t>3</a:t>
            </a:r>
            <a:r>
              <a:rPr lang="ru-RU" dirty="0" smtClean="0"/>
              <a:t>*4</a:t>
            </a:r>
            <a:r>
              <a:rPr lang="ru-RU" baseline="30000" dirty="0" smtClean="0"/>
              <a:t>3</a:t>
            </a:r>
            <a:r>
              <a:rPr lang="ru-RU" dirty="0" smtClean="0"/>
              <a:t>=27*64=1728</a:t>
            </a:r>
          </a:p>
          <a:p>
            <a:r>
              <a:rPr lang="ru-RU" dirty="0" smtClean="0"/>
              <a:t>12 это произведение 2 и 6. Давайте проверим, получится ли такой результат</a:t>
            </a:r>
          </a:p>
          <a:p>
            <a:pPr>
              <a:buNone/>
            </a:pPr>
            <a:r>
              <a:rPr lang="ru-RU" dirty="0" smtClean="0"/>
              <a:t>12</a:t>
            </a:r>
            <a:r>
              <a:rPr lang="ru-RU" baseline="30000" dirty="0" smtClean="0"/>
              <a:t>3</a:t>
            </a:r>
            <a:r>
              <a:rPr lang="ru-RU" dirty="0" smtClean="0"/>
              <a:t>=(2*6)</a:t>
            </a:r>
            <a:r>
              <a:rPr lang="ru-RU" baseline="30000" dirty="0" smtClean="0"/>
              <a:t>3</a:t>
            </a:r>
            <a:r>
              <a:rPr lang="ru-RU" dirty="0" smtClean="0"/>
              <a:t>=(2*6)*(2*6)*(2*6)=(2*2*2)*(6*6*6)=2</a:t>
            </a:r>
            <a:r>
              <a:rPr lang="ru-RU" baseline="30000" dirty="0" smtClean="0"/>
              <a:t>3</a:t>
            </a:r>
            <a:r>
              <a:rPr lang="ru-RU" dirty="0" smtClean="0"/>
              <a:t>*6</a:t>
            </a:r>
            <a:r>
              <a:rPr lang="ru-RU" baseline="30000" dirty="0" smtClean="0"/>
              <a:t>3</a:t>
            </a:r>
            <a:r>
              <a:rPr lang="ru-RU" dirty="0" smtClean="0"/>
              <a:t>=8*216=1728.</a:t>
            </a:r>
          </a:p>
          <a:p>
            <a:pPr>
              <a:buNone/>
            </a:pPr>
            <a:r>
              <a:rPr lang="ru-RU" dirty="0" smtClean="0"/>
              <a:t>В трёх случаях получилось одно число - 1728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dirty="0" smtClean="0">
                <a:solidFill>
                  <a:schemeClr val="bg1"/>
                </a:solidFill>
              </a:rPr>
              <a:t>Чтобы возвести в степень произведение, надо возвести каждый множитель в степень, а результаты перемножают.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dirty="0" smtClean="0"/>
              <a:t>        </a:t>
            </a:r>
          </a:p>
          <a:p>
            <a:pPr>
              <a:buNone/>
            </a:pPr>
            <a:r>
              <a:rPr lang="ru-RU" sz="2800" b="1" dirty="0" smtClean="0"/>
              <a:t>                     (а</a:t>
            </a:r>
            <a:r>
              <a:rPr lang="en-US" sz="2800" b="1" dirty="0" smtClean="0"/>
              <a:t>*b</a:t>
            </a:r>
            <a:r>
              <a:rPr lang="ru-RU" sz="2800" b="1" dirty="0" smtClean="0"/>
              <a:t>)</a:t>
            </a:r>
            <a:r>
              <a:rPr lang="en-US" sz="2800" b="1" baseline="30000" dirty="0" smtClean="0"/>
              <a:t>n</a:t>
            </a:r>
            <a:r>
              <a:rPr lang="en-US" sz="2800" b="1" dirty="0" smtClean="0"/>
              <a:t>=a</a:t>
            </a:r>
            <a:r>
              <a:rPr lang="en-US" sz="2800" b="1" baseline="30000" dirty="0" smtClean="0"/>
              <a:t>n</a:t>
            </a:r>
            <a:r>
              <a:rPr lang="en-US" sz="2800" b="1" dirty="0" smtClean="0"/>
              <a:t>*</a:t>
            </a:r>
            <a:r>
              <a:rPr lang="en-US" sz="2800" b="1" dirty="0" err="1" smtClean="0"/>
              <a:t>b</a:t>
            </a:r>
            <a:r>
              <a:rPr lang="en-US" sz="2800" b="1" baseline="30000" dirty="0" err="1" smtClean="0"/>
              <a:t>n</a:t>
            </a:r>
            <a:endParaRPr lang="ru-RU" sz="2800" b="1" baseline="30000" dirty="0" smtClean="0"/>
          </a:p>
          <a:p>
            <a:pPr>
              <a:buNone/>
            </a:pPr>
            <a:r>
              <a:rPr lang="ru-RU" sz="2800" dirty="0" smtClean="0"/>
              <a:t>      Мы получили с вами правило возведения в степень произведения.</a:t>
            </a:r>
          </a:p>
          <a:p>
            <a:r>
              <a:rPr lang="ru-RU" b="1" i="1" dirty="0" smtClean="0"/>
              <a:t>Примеры: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    (</a:t>
            </a:r>
            <a:r>
              <a:rPr lang="en-US" b="1" i="1" dirty="0" err="1" smtClean="0"/>
              <a:t>xy</a:t>
            </a:r>
            <a:r>
              <a:rPr lang="ru-RU" b="1" i="1" dirty="0" smtClean="0"/>
              <a:t>)</a:t>
            </a:r>
            <a:r>
              <a:rPr lang="ru-RU" b="1" i="1" baseline="30000" dirty="0" smtClean="0"/>
              <a:t>12</a:t>
            </a:r>
            <a:r>
              <a:rPr lang="ru-RU" b="1" i="1" dirty="0" smtClean="0"/>
              <a:t>=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    (2</a:t>
            </a:r>
            <a:r>
              <a:rPr lang="en-US" b="1" i="1" dirty="0" smtClean="0"/>
              <a:t>a</a:t>
            </a:r>
            <a:r>
              <a:rPr lang="ru-RU" b="1" i="1" dirty="0" smtClean="0"/>
              <a:t>)</a:t>
            </a:r>
            <a:r>
              <a:rPr lang="ru-RU" b="1" i="1" baseline="30000" dirty="0" smtClean="0"/>
              <a:t>3</a:t>
            </a:r>
            <a:r>
              <a:rPr lang="ru-RU" b="1" i="1" dirty="0" smtClean="0"/>
              <a:t>=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16" y="428604"/>
            <a:ext cx="8429684" cy="942996"/>
          </a:xfrm>
        </p:spPr>
        <p:txBody>
          <a:bodyPr>
            <a:noAutofit/>
          </a:bodyPr>
          <a:lstStyle/>
          <a:p>
            <a:r>
              <a:rPr lang="ru-RU" sz="4000" i="1" dirty="0" smtClean="0"/>
              <a:t>Давайте сделаем вывод:</a:t>
            </a:r>
            <a:endParaRPr lang="ru-RU" sz="4000" i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57950" y="2428868"/>
            <a:ext cx="917581" cy="12144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642918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Представьте выражение (а</a:t>
            </a:r>
            <a:r>
              <a:rPr lang="ru-RU" baseline="30000" dirty="0" smtClean="0"/>
              <a:t>5</a:t>
            </a:r>
            <a:r>
              <a:rPr lang="ru-RU" dirty="0" smtClean="0"/>
              <a:t>)</a:t>
            </a:r>
            <a:r>
              <a:rPr lang="ru-RU" baseline="30000" dirty="0" smtClean="0"/>
              <a:t>3 </a:t>
            </a:r>
            <a:r>
              <a:rPr lang="ru-RU" dirty="0" smtClean="0"/>
              <a:t>в виде степени с основанием а. Что значит а</a:t>
            </a:r>
            <a:r>
              <a:rPr lang="ru-RU" baseline="30000" dirty="0" smtClean="0"/>
              <a:t>5</a:t>
            </a:r>
            <a:r>
              <a:rPr lang="ru-RU" dirty="0" smtClean="0"/>
              <a:t> в третьей степени?</a:t>
            </a:r>
          </a:p>
          <a:p>
            <a:pPr>
              <a:buNone/>
            </a:pPr>
            <a:r>
              <a:rPr lang="ru-RU" dirty="0" smtClean="0"/>
              <a:t>(Что а</a:t>
            </a:r>
            <a:r>
              <a:rPr lang="ru-RU" baseline="30000" dirty="0" smtClean="0"/>
              <a:t>5</a:t>
            </a:r>
            <a:r>
              <a:rPr lang="ru-RU" dirty="0" smtClean="0"/>
              <a:t> умножается само на себя три раза)</a:t>
            </a:r>
          </a:p>
          <a:p>
            <a:pPr>
              <a:buNone/>
            </a:pPr>
            <a:r>
              <a:rPr lang="ru-RU" dirty="0" smtClean="0"/>
              <a:t>Учитель на доске, а ученики диктуют:</a:t>
            </a:r>
          </a:p>
          <a:p>
            <a:pPr>
              <a:buNone/>
            </a:pPr>
            <a:r>
              <a:rPr lang="ru-RU" dirty="0" smtClean="0"/>
              <a:t>(а</a:t>
            </a:r>
            <a:r>
              <a:rPr lang="ru-RU" baseline="30000" dirty="0" smtClean="0"/>
              <a:t>5</a:t>
            </a:r>
            <a:r>
              <a:rPr lang="ru-RU" dirty="0" smtClean="0"/>
              <a:t>)</a:t>
            </a:r>
            <a:r>
              <a:rPr lang="ru-RU" baseline="30000" dirty="0" smtClean="0"/>
              <a:t>3 </a:t>
            </a:r>
            <a:r>
              <a:rPr lang="ru-RU" dirty="0" smtClean="0"/>
              <a:t> = а</a:t>
            </a:r>
            <a:r>
              <a:rPr lang="ru-RU" baseline="30000" dirty="0" smtClean="0"/>
              <a:t>5</a:t>
            </a:r>
            <a:r>
              <a:rPr lang="ru-RU" dirty="0" smtClean="0"/>
              <a:t>*</a:t>
            </a:r>
            <a:r>
              <a:rPr lang="ru-RU" dirty="0" err="1" smtClean="0"/>
              <a:t>а</a:t>
            </a:r>
            <a:r>
              <a:rPr lang="ru-RU" baseline="30000" dirty="0" err="1" smtClean="0"/>
              <a:t>5</a:t>
            </a:r>
            <a:r>
              <a:rPr lang="ru-RU" dirty="0" smtClean="0"/>
              <a:t>*а</a:t>
            </a:r>
            <a:r>
              <a:rPr lang="ru-RU" baseline="30000" dirty="0" smtClean="0"/>
              <a:t>5</a:t>
            </a:r>
            <a:r>
              <a:rPr lang="ru-RU" dirty="0" smtClean="0"/>
              <a:t>=а</a:t>
            </a:r>
            <a:r>
              <a:rPr lang="ru-RU" baseline="30000" dirty="0" smtClean="0"/>
              <a:t>15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Как в данном выражении ещё можно получить 15?</a:t>
            </a:r>
          </a:p>
          <a:p>
            <a:pPr>
              <a:buNone/>
            </a:pPr>
            <a:r>
              <a:rPr lang="ru-RU" dirty="0" smtClean="0"/>
              <a:t>   (При умножении степеней 5 и 3)</a:t>
            </a:r>
          </a:p>
          <a:p>
            <a:pPr>
              <a:buNone/>
            </a:pPr>
            <a:r>
              <a:rPr lang="ru-RU" dirty="0" smtClean="0"/>
              <a:t>   Значит, при возведении степени в степень что происходит с показателями степени?</a:t>
            </a:r>
          </a:p>
          <a:p>
            <a:pPr>
              <a:buNone/>
            </a:pPr>
            <a:r>
              <a:rPr lang="ru-RU" dirty="0" smtClean="0"/>
              <a:t>(они перемножаются).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429156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bg1"/>
                </a:solidFill>
              </a:rPr>
              <a:t>При возведении степени в степень основание оставляют прежним, а показатели перемножают.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3200" b="1" dirty="0" smtClean="0"/>
              <a:t>                </a:t>
            </a:r>
          </a:p>
          <a:p>
            <a:pPr>
              <a:buNone/>
            </a:pPr>
            <a:r>
              <a:rPr lang="ru-RU" sz="3200" b="1" dirty="0" smtClean="0"/>
              <a:t>                </a:t>
            </a:r>
            <a:r>
              <a:rPr lang="en-US" sz="3200" b="1" dirty="0" smtClean="0"/>
              <a:t>(a</a:t>
            </a:r>
            <a:r>
              <a:rPr lang="en-US" sz="3200" b="1" baseline="30000" dirty="0" smtClean="0"/>
              <a:t>m</a:t>
            </a:r>
            <a:r>
              <a:rPr lang="en-US" sz="3200" b="1" dirty="0" smtClean="0"/>
              <a:t>)</a:t>
            </a:r>
            <a:r>
              <a:rPr lang="en-US" sz="3200" b="1" baseline="30000" dirty="0" smtClean="0"/>
              <a:t>n</a:t>
            </a:r>
            <a:r>
              <a:rPr lang="en-US" sz="3200" b="1" dirty="0" smtClean="0"/>
              <a:t>=</a:t>
            </a:r>
            <a:r>
              <a:rPr lang="en-US" sz="3200" b="1" dirty="0" err="1" smtClean="0"/>
              <a:t>a</a:t>
            </a:r>
            <a:r>
              <a:rPr lang="en-US" sz="3200" b="1" baseline="30000" dirty="0" err="1" smtClean="0"/>
              <a:t>mn</a:t>
            </a:r>
            <a:r>
              <a:rPr lang="ru-RU" sz="3200" b="1" baseline="30000" dirty="0" smtClean="0"/>
              <a:t>      </a:t>
            </a:r>
          </a:p>
          <a:p>
            <a:pPr>
              <a:buNone/>
            </a:pPr>
            <a:r>
              <a:rPr lang="ru-RU" sz="3200" b="1" baseline="30000" dirty="0" smtClean="0"/>
              <a:t> </a:t>
            </a:r>
            <a:endParaRPr lang="ru-RU" sz="8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i="1" dirty="0" smtClean="0"/>
              <a:t>Примеры:</a:t>
            </a:r>
            <a:endParaRPr lang="ru-RU" dirty="0" smtClean="0"/>
          </a:p>
          <a:p>
            <a:r>
              <a:rPr lang="ru-RU" b="1" i="1" dirty="0" smtClean="0"/>
              <a:t>(</a:t>
            </a:r>
            <a:r>
              <a:rPr lang="en-US" b="1" i="1" dirty="0" smtClean="0"/>
              <a:t>y</a:t>
            </a:r>
            <a:r>
              <a:rPr lang="en-US" b="1" i="1" baseline="30000" dirty="0" smtClean="0"/>
              <a:t>7</a:t>
            </a:r>
            <a:r>
              <a:rPr lang="ru-RU" b="1" i="1" dirty="0" smtClean="0"/>
              <a:t>)</a:t>
            </a:r>
            <a:r>
              <a:rPr lang="ru-RU" b="1" i="1" baseline="30000" dirty="0" smtClean="0"/>
              <a:t>2</a:t>
            </a:r>
            <a:r>
              <a:rPr lang="ru-RU" b="1" i="1" dirty="0" smtClean="0"/>
              <a:t>=</a:t>
            </a:r>
            <a:endParaRPr lang="ru-RU" dirty="0" smtClean="0"/>
          </a:p>
          <a:p>
            <a:r>
              <a:rPr lang="ru-RU" b="1" i="1" dirty="0" smtClean="0"/>
              <a:t>(2</a:t>
            </a:r>
            <a:r>
              <a:rPr lang="en-US" b="1" i="1" dirty="0" smtClean="0"/>
              <a:t>x</a:t>
            </a:r>
            <a:r>
              <a:rPr lang="en-US" b="1" i="1" baseline="30000" dirty="0" smtClean="0"/>
              <a:t>2</a:t>
            </a:r>
            <a:r>
              <a:rPr lang="ru-RU" b="1" i="1" dirty="0" smtClean="0"/>
              <a:t>)</a:t>
            </a:r>
            <a:r>
              <a:rPr lang="ru-RU" b="1" i="1" baseline="30000" dirty="0" smtClean="0"/>
              <a:t>3</a:t>
            </a:r>
            <a:r>
              <a:rPr lang="ru-RU" b="1" i="1" dirty="0" smtClean="0"/>
              <a:t>=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sz="4400" i="1" dirty="0" smtClean="0"/>
              <a:t>Правило возведения </a:t>
            </a:r>
            <a:br>
              <a:rPr lang="ru-RU" sz="4400" i="1" dirty="0" smtClean="0"/>
            </a:br>
            <a:r>
              <a:rPr lang="ru-RU" sz="4400" i="1" dirty="0" smtClean="0"/>
              <a:t>                                 в степень  степени</a:t>
            </a:r>
            <a:endParaRPr lang="ru-RU" i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57752" y="3286124"/>
            <a:ext cx="1079507" cy="14287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293</TotalTime>
  <Words>676</Words>
  <Application>Microsoft Office PowerPoint</Application>
  <PresentationFormat>Экран (4:3)</PresentationFormat>
  <Paragraphs>122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Бумажная</vt:lpstr>
      <vt:lpstr> Урок по алгебре в 7 классе Тема урока :  Возведение в степень произведения и степени  </vt:lpstr>
      <vt:lpstr>Тип урока:   урок открытия нового знания. Четвёртый  урок  в  теме  План  урока </vt:lpstr>
      <vt:lpstr>   I.Устная работа </vt:lpstr>
      <vt:lpstr>В ответах  зашифровано  слово,  давайте  его  отгадаем</vt:lpstr>
      <vt:lpstr>  Работа  в  группах </vt:lpstr>
      <vt:lpstr>Возможные  варианты  ответов:</vt:lpstr>
      <vt:lpstr>Давайте сделаем вывод:</vt:lpstr>
      <vt:lpstr>Слайд 8</vt:lpstr>
      <vt:lpstr>Правило возведения                                   в степень  степени</vt:lpstr>
      <vt:lpstr>III .Физкультминутка </vt:lpstr>
      <vt:lpstr>IV.Открытие нового знания. </vt:lpstr>
      <vt:lpstr>Слайд 12</vt:lpstr>
      <vt:lpstr>V.Рефлексия Выберите   на   листах   квадрат   понравившегося  цвета. Поставьте  напротив   его   любой   знак. Если возник вопрос по уроку, можете его записать. Если  возникли   трудности , можете записать. </vt:lpstr>
      <vt:lpstr> Домашнее задание </vt:lpstr>
      <vt:lpstr>(Расшифровка  цветов  для  учителя)</vt:lpstr>
      <vt:lpstr>Структура и ход урока:</vt:lpstr>
      <vt:lpstr>Слайд 17</vt:lpstr>
      <vt:lpstr>Слайд 18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 Возведение в степень произведения и степени</dc:title>
  <dc:creator>Алексей</dc:creator>
  <cp:lastModifiedBy>Алексей</cp:lastModifiedBy>
  <cp:revision>32</cp:revision>
  <dcterms:created xsi:type="dcterms:W3CDTF">2013-01-20T17:22:06Z</dcterms:created>
  <dcterms:modified xsi:type="dcterms:W3CDTF">2013-06-11T18:54:34Z</dcterms:modified>
</cp:coreProperties>
</file>