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4" r:id="rId2"/>
    <p:sldId id="270" r:id="rId3"/>
    <p:sldId id="257" r:id="rId4"/>
    <p:sldId id="266" r:id="rId5"/>
    <p:sldId id="259" r:id="rId6"/>
    <p:sldId id="260" r:id="rId7"/>
    <p:sldId id="262" r:id="rId8"/>
    <p:sldId id="271" r:id="rId9"/>
    <p:sldId id="275" r:id="rId10"/>
    <p:sldId id="265" r:id="rId11"/>
    <p:sldId id="267" r:id="rId12"/>
    <p:sldId id="268" r:id="rId13"/>
    <p:sldId id="272" r:id="rId14"/>
    <p:sldId id="27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7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18E0DD-579D-4102-87B2-89FE15345A1F}" type="datetimeFigureOut">
              <a:rPr lang="ru-RU" smtClean="0"/>
              <a:pPr/>
              <a:t>28.04.2010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E188CC-BCEF-49CB-AAA0-5795680B5B2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DC1CD-F16F-4716-81F4-86B6A2E3EE5B}" type="datetimeFigureOut">
              <a:rPr lang="ru-RU" smtClean="0"/>
              <a:pPr/>
              <a:t>28.04.2010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6F88A-593B-444F-AEE0-8F1B07E9CD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DC1CD-F16F-4716-81F4-86B6A2E3EE5B}" type="datetimeFigureOut">
              <a:rPr lang="ru-RU" smtClean="0"/>
              <a:pPr/>
              <a:t>28.04.2010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6F88A-593B-444F-AEE0-8F1B07E9CD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DC1CD-F16F-4716-81F4-86B6A2E3EE5B}" type="datetimeFigureOut">
              <a:rPr lang="ru-RU" smtClean="0"/>
              <a:pPr/>
              <a:t>28.04.2010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6F88A-593B-444F-AEE0-8F1B07E9CD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DC1CD-F16F-4716-81F4-86B6A2E3EE5B}" type="datetimeFigureOut">
              <a:rPr lang="ru-RU" smtClean="0"/>
              <a:pPr/>
              <a:t>28.04.2010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6F88A-593B-444F-AEE0-8F1B07E9CD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DC1CD-F16F-4716-81F4-86B6A2E3EE5B}" type="datetimeFigureOut">
              <a:rPr lang="ru-RU" smtClean="0"/>
              <a:pPr/>
              <a:t>28.04.2010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6F88A-593B-444F-AEE0-8F1B07E9CD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DC1CD-F16F-4716-81F4-86B6A2E3EE5B}" type="datetimeFigureOut">
              <a:rPr lang="ru-RU" smtClean="0"/>
              <a:pPr/>
              <a:t>28.04.2010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6F88A-593B-444F-AEE0-8F1B07E9CD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DC1CD-F16F-4716-81F4-86B6A2E3EE5B}" type="datetimeFigureOut">
              <a:rPr lang="ru-RU" smtClean="0"/>
              <a:pPr/>
              <a:t>28.04.2010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6F88A-593B-444F-AEE0-8F1B07E9CD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DC1CD-F16F-4716-81F4-86B6A2E3EE5B}" type="datetimeFigureOut">
              <a:rPr lang="ru-RU" smtClean="0"/>
              <a:pPr/>
              <a:t>28.04.2010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6F88A-593B-444F-AEE0-8F1B07E9CD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DC1CD-F16F-4716-81F4-86B6A2E3EE5B}" type="datetimeFigureOut">
              <a:rPr lang="ru-RU" smtClean="0"/>
              <a:pPr/>
              <a:t>28.04.2010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6F88A-593B-444F-AEE0-8F1B07E9CD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DC1CD-F16F-4716-81F4-86B6A2E3EE5B}" type="datetimeFigureOut">
              <a:rPr lang="ru-RU" smtClean="0"/>
              <a:pPr/>
              <a:t>28.04.2010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6F88A-593B-444F-AEE0-8F1B07E9CD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DC1CD-F16F-4716-81F4-86B6A2E3EE5B}" type="datetimeFigureOut">
              <a:rPr lang="ru-RU" smtClean="0"/>
              <a:pPr/>
              <a:t>28.04.2010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6F88A-593B-444F-AEE0-8F1B07E9CD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DC1CD-F16F-4716-81F4-86B6A2E3EE5B}" type="datetimeFigureOut">
              <a:rPr lang="ru-RU" smtClean="0"/>
              <a:pPr/>
              <a:t>28.04.2010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6F88A-593B-444F-AEE0-8F1B07E9CD7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&#1058;&#1086;&#1082;&#1072;&#1088;&#1077;&#1074;&#1072;&#1044;.ppt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backgrounds_10007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0996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214414" y="785794"/>
            <a:ext cx="657229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FFFF00"/>
                </a:solidFill>
              </a:rPr>
              <a:t>Все течет, все изменяется в окружающем нас мире. Вращается вокруг своей оси земной шар, и день сменяет ночь, Земля вершит свой вечный бег вокруг Солнца.</a:t>
            </a:r>
          </a:p>
          <a:p>
            <a:pPr algn="ctr"/>
            <a:r>
              <a:rPr lang="ru-RU" sz="2400" b="1" i="1" dirty="0" smtClean="0">
                <a:solidFill>
                  <a:srgbClr val="FFFF00"/>
                </a:solidFill>
              </a:rPr>
              <a:t>Кажется, причем здесь математика, а тем более функции и графики. Но, как заметил великий Г.Галилей , книга природы написана на математическом языке и ее буквы — математические знаки и геометрические фигуры.  Именно функция является тем средством математического языка, которое позволяет описывать процессы движения, изменения, присущие природе.</a:t>
            </a:r>
            <a:endParaRPr lang="ru-RU" sz="24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91440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i="1" dirty="0">
                <a:latin typeface="Georgia" pitchFamily="18" charset="0"/>
              </a:rPr>
              <a:t>Алгоритм  построения  графика  функции  у = ах</a:t>
            </a:r>
            <a:r>
              <a:rPr lang="ru-RU" sz="3600" b="1" i="1" baseline="30000" dirty="0">
                <a:latin typeface="Georgia" pitchFamily="18" charset="0"/>
              </a:rPr>
              <a:t>2</a:t>
            </a:r>
            <a:r>
              <a:rPr lang="ru-RU" sz="3600" b="1" i="1" dirty="0">
                <a:latin typeface="Georgia" pitchFamily="18" charset="0"/>
              </a:rPr>
              <a:t> +</a:t>
            </a:r>
            <a:r>
              <a:rPr lang="en-US" sz="3600" b="1" i="1" dirty="0">
                <a:latin typeface="Georgia" pitchFamily="18" charset="0"/>
              </a:rPr>
              <a:t> b</a:t>
            </a:r>
            <a:r>
              <a:rPr lang="ru-RU" sz="3600" b="1" i="1" dirty="0" err="1">
                <a:latin typeface="Georgia" pitchFamily="18" charset="0"/>
              </a:rPr>
              <a:t>х</a:t>
            </a:r>
            <a:r>
              <a:rPr lang="ru-RU" sz="3600" b="1" i="1" dirty="0">
                <a:latin typeface="Georgia" pitchFamily="18" charset="0"/>
              </a:rPr>
              <a:t> +с</a:t>
            </a:r>
            <a:r>
              <a:rPr lang="ru-RU" sz="3600" b="1" i="1" dirty="0" smtClean="0">
                <a:latin typeface="Georgia" pitchFamily="18" charset="0"/>
              </a:rPr>
              <a:t>.</a:t>
            </a:r>
            <a:br>
              <a:rPr lang="ru-RU" sz="3600" b="1" i="1" dirty="0" smtClean="0">
                <a:latin typeface="Georgia" pitchFamily="18" charset="0"/>
              </a:rPr>
            </a:br>
            <a:endParaRPr lang="ru-RU" sz="3600" b="1" i="1" dirty="0">
              <a:latin typeface="Georgia" pitchFamily="18" charset="0"/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395288" y="1773238"/>
            <a:ext cx="433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 dirty="0">
                <a:latin typeface="Georgia" pitchFamily="18" charset="0"/>
              </a:rPr>
              <a:t>1.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900113" y="1773238"/>
            <a:ext cx="7897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 dirty="0">
                <a:latin typeface="Georgia" pitchFamily="18" charset="0"/>
              </a:rPr>
              <a:t>Определить  направление  ветвей  параболы.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395288" y="2276475"/>
            <a:ext cx="474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 dirty="0">
                <a:latin typeface="Georgia" pitchFamily="18" charset="0"/>
              </a:rPr>
              <a:t>2.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900113" y="2205038"/>
            <a:ext cx="74263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 dirty="0">
                <a:latin typeface="Georgia" pitchFamily="18" charset="0"/>
              </a:rPr>
              <a:t>Найти  координаты  вершины  параболы  </a:t>
            </a:r>
          </a:p>
          <a:p>
            <a:r>
              <a:rPr lang="ru-RU" sz="2400" b="1" i="1" dirty="0">
                <a:latin typeface="Georgia" pitchFamily="18" charset="0"/>
              </a:rPr>
              <a:t>(т; </a:t>
            </a:r>
            <a:r>
              <a:rPr lang="ru-RU" sz="2400" b="1" i="1" dirty="0" err="1">
                <a:latin typeface="Georgia" pitchFamily="18" charset="0"/>
              </a:rPr>
              <a:t>п</a:t>
            </a:r>
            <a:r>
              <a:rPr lang="ru-RU" sz="2400" b="1" i="1" dirty="0">
                <a:latin typeface="Georgia" pitchFamily="18" charset="0"/>
              </a:rPr>
              <a:t>).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395288" y="2924175"/>
            <a:ext cx="474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 dirty="0">
                <a:latin typeface="Georgia" pitchFamily="18" charset="0"/>
              </a:rPr>
              <a:t>3.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900113" y="2997200"/>
            <a:ext cx="7724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i="1" dirty="0">
                <a:latin typeface="Georgia" pitchFamily="18" charset="0"/>
              </a:rPr>
              <a:t>Провести  ось симметрии.</a:t>
            </a:r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428596" y="3786190"/>
            <a:ext cx="4860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 dirty="0" smtClean="0">
                <a:latin typeface="Georgia" pitchFamily="18" charset="0"/>
              </a:rPr>
              <a:t>4.</a:t>
            </a:r>
            <a:endParaRPr lang="ru-RU" sz="2400" b="1" i="1" dirty="0">
              <a:latin typeface="Georgia" pitchFamily="18" charset="0"/>
            </a:endParaRPr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857224" y="3714752"/>
            <a:ext cx="72183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 dirty="0">
                <a:latin typeface="Georgia" pitchFamily="18" charset="0"/>
              </a:rPr>
              <a:t>Составить  таблицу  значений  функции</a:t>
            </a:r>
          </a:p>
          <a:p>
            <a:r>
              <a:rPr lang="ru-RU" sz="2400" b="1" i="1" dirty="0">
                <a:latin typeface="Georgia" pitchFamily="18" charset="0"/>
              </a:rPr>
              <a:t> с  учетом  оси  симметрии  параболы.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5423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Постройте график функции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en-US" dirty="0" smtClean="0"/>
              <a:t>y=-2x</a:t>
            </a:r>
            <a:r>
              <a:rPr lang="en-US" baseline="30000" dirty="0" smtClean="0"/>
              <a:t>2</a:t>
            </a:r>
            <a:r>
              <a:rPr lang="en-US" dirty="0" smtClean="0"/>
              <a:t>+12x-19 </a:t>
            </a:r>
            <a:r>
              <a:rPr lang="ru-RU" dirty="0" smtClean="0"/>
              <a:t>и найдите наибольшее значение этой 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496"/>
            <a:ext cx="8229600" cy="3268667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Наибольшее или наименьшее значение  функции равны ординате вершины параболы. Если ветви параболы направлены вверх, то функция принимает наименьшее значение, если – вниз, то наибольшее.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4572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Постройте график функции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в программе </a:t>
            </a:r>
            <a:r>
              <a:rPr lang="en-US" dirty="0" smtClean="0"/>
              <a:t>Excel </a:t>
            </a:r>
            <a:r>
              <a:rPr lang="ru-RU" dirty="0" smtClean="0"/>
              <a:t>и, используя график функции, решите неравенство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74000"/>
          </a:blip>
          <a:srcRect/>
          <a:stretch>
            <a:fillRect/>
          </a:stretch>
        </p:blipFill>
        <p:spPr bwMode="auto">
          <a:xfrm>
            <a:off x="3571868" y="1714488"/>
            <a:ext cx="2282444" cy="592843"/>
          </a:xfrm>
          <a:prstGeom prst="rect">
            <a:avLst/>
          </a:prstGeom>
          <a:noFill/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0"/>
          </a:blip>
          <a:srcRect/>
          <a:stretch>
            <a:fillRect/>
          </a:stretch>
        </p:blipFill>
        <p:spPr bwMode="auto">
          <a:xfrm>
            <a:off x="3714744" y="4286256"/>
            <a:ext cx="2271732" cy="68494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2144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Адрес сайта</a:t>
            </a:r>
            <a:r>
              <a:rPr lang="en-US" dirty="0" smtClean="0"/>
              <a:t> </a:t>
            </a:r>
            <a:r>
              <a:rPr lang="ru-RU" dirty="0" smtClean="0"/>
              <a:t>«</a:t>
            </a:r>
            <a:r>
              <a:rPr lang="ru-RU" dirty="0" err="1" smtClean="0"/>
              <a:t>Решалки.ру</a:t>
            </a:r>
            <a:r>
              <a:rPr lang="ru-RU" dirty="0" smtClean="0"/>
              <a:t>»:</a:t>
            </a:r>
            <a:br>
              <a:rPr lang="ru-RU" dirty="0" smtClean="0"/>
            </a:br>
            <a:r>
              <a:rPr lang="en-US" dirty="0" smtClean="0"/>
              <a:t>http://reshalki.ru</a:t>
            </a:r>
            <a:endParaRPr lang="ru-RU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500174"/>
            <a:ext cx="7601897" cy="5000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Сборник заданий «Государственная итоговая аттестация»  в варианта 5, 6, 7 № 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214422"/>
            <a:ext cx="7772400" cy="3214710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latin typeface="Monotype Corsiva" pitchFamily="66" charset="0"/>
              </a:rPr>
              <a:t>Тема урока:</a:t>
            </a:r>
            <a:br>
              <a:rPr lang="ru-RU" sz="6000" b="1" dirty="0" smtClean="0">
                <a:latin typeface="Monotype Corsiva" pitchFamily="66" charset="0"/>
              </a:rPr>
            </a:br>
            <a:r>
              <a:rPr lang="ru-RU" sz="6000" b="1" dirty="0" smtClean="0">
                <a:latin typeface="Monotype Corsiva" pitchFamily="66" charset="0"/>
              </a:rPr>
              <a:t>«Функции</a:t>
            </a:r>
            <a:r>
              <a:rPr lang="ru-RU" sz="6000" b="1" dirty="0" smtClean="0">
                <a:latin typeface="Monotype Corsiva" pitchFamily="66" charset="0"/>
              </a:rPr>
              <a:t>: свойства, </a:t>
            </a:r>
            <a:r>
              <a:rPr lang="ru-RU" sz="6000" b="1" dirty="0" smtClean="0">
                <a:latin typeface="Monotype Corsiva" pitchFamily="66" charset="0"/>
              </a:rPr>
              <a:t>графики»</a:t>
            </a:r>
            <a:endParaRPr lang="ru-RU" sz="6000" b="1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Monotype Corsiva" pitchFamily="66" charset="0"/>
              </a:rPr>
              <a:t>Заполните пропуски:</a:t>
            </a:r>
            <a:endParaRPr lang="ru-RU" b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Область определения </a:t>
            </a:r>
            <a:r>
              <a:rPr lang="ru-RU" dirty="0" smtClean="0"/>
              <a:t>функции – </a:t>
            </a:r>
            <a:r>
              <a:rPr lang="ru-RU" dirty="0" smtClean="0"/>
              <a:t>это….</a:t>
            </a:r>
          </a:p>
          <a:p>
            <a:r>
              <a:rPr lang="ru-RU" dirty="0" smtClean="0"/>
              <a:t>Множеством значений функции называется…</a:t>
            </a:r>
          </a:p>
          <a:p>
            <a:r>
              <a:rPr lang="ru-RU" dirty="0" smtClean="0"/>
              <a:t>Все значения, которые принимает зависимая переменная образуют …</a:t>
            </a:r>
            <a:endParaRPr lang="ru-RU" dirty="0" smtClean="0"/>
          </a:p>
          <a:p>
            <a:r>
              <a:rPr lang="ru-RU" dirty="0" smtClean="0"/>
              <a:t>Функция называется возрастающей на промежутке, если …, убывающей на промежутке, если ….</a:t>
            </a:r>
          </a:p>
          <a:p>
            <a:r>
              <a:rPr lang="ru-RU" dirty="0" smtClean="0"/>
              <a:t>Функция чётная, если для любого значения </a:t>
            </a:r>
            <a:r>
              <a:rPr lang="en-US" i="1" dirty="0" smtClean="0"/>
              <a:t>x </a:t>
            </a:r>
            <a:r>
              <a:rPr lang="ru-RU" dirty="0" smtClean="0"/>
              <a:t>верно равенство …, её график симметричен …</a:t>
            </a:r>
          </a:p>
          <a:p>
            <a:r>
              <a:rPr lang="ru-RU" dirty="0" smtClean="0"/>
              <a:t>Функция нечётная, если для любого значения </a:t>
            </a:r>
            <a:r>
              <a:rPr lang="en-US" dirty="0" smtClean="0"/>
              <a:t>x</a:t>
            </a:r>
            <a:r>
              <a:rPr lang="ru-RU" dirty="0" smtClean="0"/>
              <a:t> верно равенство …, её график симметричен …</a:t>
            </a:r>
          </a:p>
          <a:p>
            <a:r>
              <a:rPr lang="ru-RU" dirty="0" smtClean="0"/>
              <a:t>Графиком функции называется … 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1500174"/>
            <a:ext cx="7786742" cy="31393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  <a:hlinkClick r:id="rId2" action="ppaction://hlinkpres?slideindex=1&amp;slidetitle="/>
              </a:rPr>
              <a:t>Функции </a:t>
            </a:r>
          </a:p>
          <a:p>
            <a:pPr algn="ctr"/>
            <a:r>
              <a:rPr lang="ru-RU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  <a:hlinkClick r:id="rId2" action="ppaction://hlinkpres?slideindex=1&amp;slidetitle="/>
              </a:rPr>
              <a:t>и</a:t>
            </a:r>
          </a:p>
          <a:p>
            <a:pPr algn="ctr"/>
            <a:r>
              <a:rPr lang="ru-RU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  <a:hlinkClick r:id="rId2" action="ppaction://hlinkpres?slideindex=1&amp;slidetitle="/>
              </a:rPr>
              <a:t> их графики</a:t>
            </a:r>
            <a:endParaRPr lang="ru-RU" sz="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38950" y="642918"/>
            <a:ext cx="230505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67342" y="571480"/>
            <a:ext cx="14382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2" y="714356"/>
            <a:ext cx="6667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57422" y="642918"/>
            <a:ext cx="19431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00171" y="714356"/>
            <a:ext cx="71437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85720" y="571480"/>
            <a:ext cx="10953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Прямоугольник 1"/>
          <p:cNvSpPr/>
          <p:nvPr/>
        </p:nvSpPr>
        <p:spPr>
          <a:xfrm>
            <a:off x="214282" y="142852"/>
            <a:ext cx="37316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/>
              <a:t>Задание 1.</a:t>
            </a:r>
            <a:r>
              <a:rPr lang="ru-RU" dirty="0" smtClean="0"/>
              <a:t> Установите соответствие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42844" y="1285836"/>
            <a:ext cx="8830268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85720" y="571480"/>
            <a:ext cx="10953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00166" y="714356"/>
            <a:ext cx="71437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5984" y="642918"/>
            <a:ext cx="19431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9124" y="714356"/>
            <a:ext cx="6667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642918"/>
            <a:ext cx="14382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38950" y="642918"/>
            <a:ext cx="230505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Box 17"/>
          <p:cNvSpPr txBox="1"/>
          <p:nvPr/>
        </p:nvSpPr>
        <p:spPr>
          <a:xfrm>
            <a:off x="571472" y="500042"/>
            <a:ext cx="428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1)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1571604" y="500042"/>
            <a:ext cx="428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2)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2857488" y="500042"/>
            <a:ext cx="428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3)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4500562" y="500042"/>
            <a:ext cx="428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4)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5572132" y="500042"/>
            <a:ext cx="428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5)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7358082" y="500042"/>
            <a:ext cx="428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6)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1285852" y="3714752"/>
            <a:ext cx="1285884" cy="4286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</a:rPr>
              <a:t>Ответ: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572000" y="3714752"/>
            <a:ext cx="1285884" cy="4286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</a:rPr>
              <a:t>Ответ: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7429520" y="3714752"/>
            <a:ext cx="1285884" cy="4286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</a:rPr>
              <a:t>Ответ: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320142" y="6395082"/>
            <a:ext cx="1285884" cy="4286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</a:rPr>
              <a:t>Ответ: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606290" y="6395082"/>
            <a:ext cx="1285884" cy="4286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</a:rPr>
              <a:t>Ответ: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7463810" y="6395082"/>
            <a:ext cx="1285884" cy="4286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</a:rPr>
              <a:t>Ответ: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647346" y="134222"/>
            <a:ext cx="1357322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проверка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11111E-6 L 4.16667E-6 0.69097 L 0.76319 0.69699 " pathEditMode="relative" rAng="0" ptsTypes="AAA">
                                      <p:cBhvr>
                                        <p:cTn id="6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2" y="3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1.85185E-6 L -0.00747 0.69004 L 0.34618 0.68495 " pathEditMode="relative" ptsTypes="AAA">
                                      <p:cBhvr>
                                        <p:cTn id="9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L 0 0.31203 L 0.45087 0.30879 " pathEditMode="relative" rAng="0" ptsTypes="AAA">
                                      <p:cBhvr>
                                        <p:cTn id="12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" y="1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81481E-6 L -0.00382 0.68333 L -0.25 0.67847 " pathEditMode="relative" ptsTypes="AAA">
                                      <p:cBhvr>
                                        <p:cTn id="15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5.18519E-6 L -0.00121 0.31158 L -0.08125 0.30973 " pathEditMode="relative" ptsTypes="AAA">
                                      <p:cBhvr>
                                        <p:cTn id="18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7037E-7 L 1.66667E-6 0.30833 L -0.64253 0.30995 " pathEditMode="relative" ptsTypes="AAA">
                                      <p:cBhvr>
                                        <p:cTn id="21" dur="2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81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i="1" dirty="0" smtClean="0"/>
              <a:t>Задание 2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/>
              <a:t>Используя графики функций на рисунках 1 - 8, укажите области определения этих функций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42918"/>
            <a:ext cx="6286512" cy="3966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72" name="Picture 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714356"/>
            <a:ext cx="1714512" cy="1954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30" name="Таблица 29"/>
          <p:cNvGraphicFramePr>
            <a:graphicFrameLocks noGrp="1"/>
          </p:cNvGraphicFramePr>
          <p:nvPr/>
        </p:nvGraphicFramePr>
        <p:xfrm>
          <a:off x="214285" y="4929197"/>
          <a:ext cx="7929614" cy="1071571"/>
        </p:xfrm>
        <a:graphic>
          <a:graphicData uri="http://schemas.openxmlformats.org/drawingml/2006/table">
            <a:tbl>
              <a:tblPr/>
              <a:tblGrid>
                <a:gridCol w="1230334"/>
                <a:gridCol w="837410"/>
                <a:gridCol w="837410"/>
                <a:gridCol w="837410"/>
                <a:gridCol w="837410"/>
                <a:gridCol w="837410"/>
                <a:gridCol w="837410"/>
                <a:gridCol w="837410"/>
                <a:gridCol w="837410"/>
              </a:tblGrid>
              <a:tr h="2395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Вариант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 вариант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2 вариант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47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№ рисунка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2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>
                          <a:latin typeface="Calibri"/>
                          <a:ea typeface="Times New Roman"/>
                          <a:cs typeface="Times New Roman"/>
                        </a:rPr>
                        <a:t>D(у)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214282" y="600076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1) (-</a:t>
            </a:r>
            <a:r>
              <a:rPr lang="ru-RU" dirty="0" smtClean="0">
                <a:sym typeface="Symbol"/>
              </a:rPr>
              <a:t>; + )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1643042" y="600076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2) (-</a:t>
            </a:r>
            <a:r>
              <a:rPr lang="ru-RU" dirty="0" smtClean="0">
                <a:sym typeface="Symbol"/>
              </a:rPr>
              <a:t>; - 1</a:t>
            </a:r>
            <a:r>
              <a:rPr lang="en-US" dirty="0" smtClean="0">
                <a:sym typeface="Symbol"/>
              </a:rPr>
              <a:t>]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3071802" y="600076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3) (-</a:t>
            </a:r>
            <a:r>
              <a:rPr lang="ru-RU" dirty="0" smtClean="0">
                <a:sym typeface="Symbol"/>
              </a:rPr>
              <a:t>; 0</a:t>
            </a:r>
            <a:r>
              <a:rPr lang="en-US" dirty="0" smtClean="0">
                <a:sym typeface="Symbol"/>
              </a:rPr>
              <a:t>]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4214810" y="6000768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4) (-</a:t>
            </a:r>
            <a:r>
              <a:rPr lang="ru-RU" dirty="0" smtClean="0">
                <a:sym typeface="Symbol"/>
              </a:rPr>
              <a:t>; 0)  (0; + )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6286512" y="600076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5) </a:t>
            </a:r>
            <a:r>
              <a:rPr lang="en-US" dirty="0" smtClean="0"/>
              <a:t>[</a:t>
            </a:r>
            <a:r>
              <a:rPr lang="ru-RU" dirty="0" smtClean="0"/>
              <a:t>-</a:t>
            </a:r>
            <a:r>
              <a:rPr lang="en-US" dirty="0" smtClean="0">
                <a:sym typeface="Symbol"/>
              </a:rPr>
              <a:t>2</a:t>
            </a:r>
            <a:r>
              <a:rPr lang="ru-RU" dirty="0" smtClean="0">
                <a:sym typeface="Symbol"/>
              </a:rPr>
              <a:t>; 4</a:t>
            </a:r>
            <a:r>
              <a:rPr lang="en-US" dirty="0" smtClean="0">
                <a:sym typeface="Symbol"/>
              </a:rPr>
              <a:t>]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7500958" y="600076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6) </a:t>
            </a:r>
            <a:r>
              <a:rPr lang="en-US" dirty="0" smtClean="0"/>
              <a:t>[</a:t>
            </a:r>
            <a:r>
              <a:rPr lang="ru-RU" dirty="0" smtClean="0"/>
              <a:t>0</a:t>
            </a:r>
            <a:r>
              <a:rPr lang="ru-RU" dirty="0" smtClean="0">
                <a:sym typeface="Symbol"/>
              </a:rPr>
              <a:t>; + )</a:t>
            </a:r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1643042" y="635795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r>
              <a:rPr lang="ru-RU" dirty="0" smtClean="0"/>
              <a:t>) </a:t>
            </a:r>
            <a:r>
              <a:rPr lang="en-US" dirty="0" smtClean="0"/>
              <a:t>[</a:t>
            </a:r>
            <a:r>
              <a:rPr lang="ru-RU" dirty="0" smtClean="0"/>
              <a:t>-</a:t>
            </a:r>
            <a:r>
              <a:rPr lang="en-US" dirty="0" smtClean="0">
                <a:sym typeface="Symbol"/>
              </a:rPr>
              <a:t>2</a:t>
            </a:r>
            <a:r>
              <a:rPr lang="ru-RU" dirty="0" smtClean="0">
                <a:sym typeface="Symbol"/>
              </a:rPr>
              <a:t>; + </a:t>
            </a:r>
            <a:r>
              <a:rPr lang="en-US" dirty="0" smtClean="0">
                <a:sym typeface="Symbol"/>
              </a:rPr>
              <a:t>)</a:t>
            </a:r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>
            <a:off x="214282" y="635795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7) </a:t>
            </a:r>
            <a:r>
              <a:rPr lang="en-US" dirty="0" smtClean="0"/>
              <a:t>[</a:t>
            </a:r>
            <a:r>
              <a:rPr lang="ru-RU" dirty="0" smtClean="0"/>
              <a:t>-</a:t>
            </a:r>
            <a:r>
              <a:rPr lang="ru-RU" dirty="0" smtClean="0">
                <a:sym typeface="Symbol"/>
              </a:rPr>
              <a:t>4; 4</a:t>
            </a:r>
            <a:r>
              <a:rPr lang="en-US" dirty="0" smtClean="0">
                <a:sym typeface="Symbol"/>
              </a:rPr>
              <a:t>]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3071802" y="635795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</a:t>
            </a:r>
            <a:r>
              <a:rPr lang="ru-RU" dirty="0" smtClean="0"/>
              <a:t>) (-</a:t>
            </a:r>
            <a:r>
              <a:rPr lang="ru-RU" dirty="0" smtClean="0">
                <a:sym typeface="Symbol"/>
              </a:rPr>
              <a:t>; </a:t>
            </a:r>
            <a:r>
              <a:rPr lang="en-US" dirty="0" smtClean="0">
                <a:sym typeface="Symbol"/>
              </a:rPr>
              <a:t>3</a:t>
            </a:r>
            <a:r>
              <a:rPr lang="ru-RU" dirty="0" smtClean="0">
                <a:sym typeface="Symbol"/>
              </a:rPr>
              <a:t>)</a:t>
            </a:r>
            <a:endParaRPr lang="ru-RU" dirty="0"/>
          </a:p>
        </p:txBody>
      </p:sp>
      <p:sp>
        <p:nvSpPr>
          <p:cNvPr id="44" name="TextBox 43"/>
          <p:cNvSpPr txBox="1"/>
          <p:nvPr/>
        </p:nvSpPr>
        <p:spPr>
          <a:xfrm>
            <a:off x="2928926" y="2285992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1) (-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; + )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929190" y="2285992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1) (-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; + )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786314" y="448842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1) (-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; + )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14348" y="2357430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1) (-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; + )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071670" y="4500570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4) (-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; 0)  (0; + )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14348" y="4480566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6) </a:t>
            </a:r>
            <a:r>
              <a:rPr lang="en-US" dirty="0" smtClean="0">
                <a:solidFill>
                  <a:schemeClr val="bg1"/>
                </a:solidFill>
              </a:rPr>
              <a:t>[</a:t>
            </a:r>
            <a:r>
              <a:rPr lang="ru-RU" dirty="0" smtClean="0">
                <a:solidFill>
                  <a:schemeClr val="bg1"/>
                </a:solidFill>
              </a:rPr>
              <a:t>0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; + )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786578" y="2285992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3) (-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; 0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]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5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12" y="2643182"/>
            <a:ext cx="1824042" cy="1988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0" name="TextBox 49"/>
          <p:cNvSpPr txBox="1"/>
          <p:nvPr/>
        </p:nvSpPr>
        <p:spPr>
          <a:xfrm>
            <a:off x="6858016" y="448842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7) </a:t>
            </a:r>
            <a:r>
              <a:rPr lang="en-US" dirty="0" smtClean="0">
                <a:solidFill>
                  <a:schemeClr val="bg1"/>
                </a:solidFill>
              </a:rPr>
              <a:t>[</a:t>
            </a:r>
            <a:r>
              <a:rPr lang="ru-RU" dirty="0" smtClean="0">
                <a:solidFill>
                  <a:schemeClr val="bg1"/>
                </a:solidFill>
              </a:rPr>
              <a:t>-</a:t>
            </a:r>
            <a:r>
              <a:rPr lang="ru-RU" dirty="0" smtClean="0">
                <a:solidFill>
                  <a:schemeClr val="bg1"/>
                </a:solidFill>
                <a:sym typeface="Symbol"/>
              </a:rPr>
              <a:t>4; 4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]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726718" y="6443698"/>
            <a:ext cx="1357322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проверка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5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1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4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7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46" grpId="0"/>
      <p:bldP spid="47" grpId="0"/>
      <p:bldP spid="48" grpId="0"/>
      <p:bldP spid="49" grpId="0"/>
      <p:bldP spid="51" grpId="0"/>
      <p:bldP spid="5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214290"/>
            <a:ext cx="86439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/>
              <a:t>Задание 3.</a:t>
            </a:r>
            <a:r>
              <a:rPr lang="ru-RU" dirty="0" smtClean="0"/>
              <a:t> По графику функции определите промежутки монотонности функций</a:t>
            </a:r>
            <a:endParaRPr lang="ru-RU" dirty="0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571480"/>
            <a:ext cx="2796588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3621920"/>
            <a:ext cx="2857520" cy="3236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857488" y="785794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Функция возрастает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928926" y="1357298"/>
            <a:ext cx="2643206" cy="4286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</a:rPr>
              <a:t>Ответ: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357950" y="1357298"/>
            <a:ext cx="2643206" cy="4286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</a:rPr>
              <a:t>Ответ: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215074" y="4214818"/>
            <a:ext cx="2643206" cy="4286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</a:rPr>
              <a:t>Ответ: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57950" y="785794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Функция убывает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71802" y="4214818"/>
            <a:ext cx="2643206" cy="4286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</a:rPr>
              <a:t>Ответ: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71802" y="3643314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Функция возрастает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6572264" y="3643314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Функция убывает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5786446" y="1928802"/>
            <a:ext cx="3214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[</a:t>
            </a:r>
            <a:r>
              <a:rPr lang="ru-RU" sz="3600" dirty="0" smtClean="0">
                <a:solidFill>
                  <a:schemeClr val="bg1"/>
                </a:solidFill>
              </a:rPr>
              <a:t>- </a:t>
            </a:r>
            <a:r>
              <a:rPr lang="ru-RU" sz="3600" dirty="0" smtClean="0">
                <a:solidFill>
                  <a:schemeClr val="bg1"/>
                </a:solidFill>
                <a:sym typeface="Symbol"/>
              </a:rPr>
              <a:t>3; - 1</a:t>
            </a:r>
            <a:r>
              <a:rPr lang="en-US" sz="3600" dirty="0" smtClean="0">
                <a:solidFill>
                  <a:schemeClr val="bg1"/>
                </a:solidFill>
                <a:sym typeface="Symbol"/>
              </a:rPr>
              <a:t>]</a:t>
            </a:r>
            <a:r>
              <a:rPr lang="ru-RU" sz="3600" dirty="0" smtClean="0">
                <a:solidFill>
                  <a:schemeClr val="bg1"/>
                </a:solidFill>
                <a:sym typeface="Symbol"/>
              </a:rPr>
              <a:t>  </a:t>
            </a:r>
            <a:r>
              <a:rPr lang="en-US" sz="3600" dirty="0" smtClean="0">
                <a:solidFill>
                  <a:schemeClr val="bg1"/>
                </a:solidFill>
                <a:sym typeface="Symbol"/>
              </a:rPr>
              <a:t>[</a:t>
            </a:r>
            <a:r>
              <a:rPr lang="ru-RU" sz="3600" dirty="0" smtClean="0">
                <a:solidFill>
                  <a:schemeClr val="bg1"/>
                </a:solidFill>
                <a:sym typeface="Symbol"/>
              </a:rPr>
              <a:t>2; 3</a:t>
            </a:r>
            <a:r>
              <a:rPr lang="en-US" sz="3600" dirty="0" smtClean="0">
                <a:solidFill>
                  <a:schemeClr val="bg1"/>
                </a:solidFill>
                <a:sym typeface="Symbol"/>
              </a:rPr>
              <a:t>]</a:t>
            </a:r>
            <a:endParaRPr lang="ru-RU" sz="3600" dirty="0" smtClean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71868" y="1857364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[</a:t>
            </a:r>
            <a:r>
              <a:rPr lang="ru-RU" sz="3600" dirty="0" smtClean="0">
                <a:solidFill>
                  <a:schemeClr val="bg1"/>
                </a:solidFill>
              </a:rPr>
              <a:t>3</a:t>
            </a:r>
            <a:r>
              <a:rPr lang="ru-RU" sz="3600" dirty="0" smtClean="0">
                <a:solidFill>
                  <a:schemeClr val="bg1"/>
                </a:solidFill>
                <a:sym typeface="Symbol"/>
              </a:rPr>
              <a:t>; 5</a:t>
            </a:r>
            <a:r>
              <a:rPr lang="en-US" sz="3600" dirty="0" smtClean="0">
                <a:solidFill>
                  <a:schemeClr val="bg1"/>
                </a:solidFill>
                <a:sym typeface="Symbol"/>
              </a:rPr>
              <a:t>]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71868" y="4714884"/>
            <a:ext cx="1714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[</a:t>
            </a:r>
            <a:r>
              <a:rPr lang="ru-RU" sz="3600" dirty="0" smtClean="0">
                <a:solidFill>
                  <a:schemeClr val="bg1"/>
                </a:solidFill>
              </a:rPr>
              <a:t>- 5</a:t>
            </a:r>
            <a:r>
              <a:rPr lang="ru-RU" sz="3600" dirty="0" smtClean="0">
                <a:solidFill>
                  <a:schemeClr val="bg1"/>
                </a:solidFill>
                <a:sym typeface="Symbol"/>
              </a:rPr>
              <a:t>; - 3</a:t>
            </a:r>
            <a:r>
              <a:rPr lang="en-US" sz="3600" dirty="0" smtClean="0">
                <a:solidFill>
                  <a:schemeClr val="bg1"/>
                </a:solidFill>
                <a:sym typeface="Symbol"/>
              </a:rPr>
              <a:t>]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86446" y="4714884"/>
            <a:ext cx="3214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[</a:t>
            </a:r>
            <a:r>
              <a:rPr lang="ru-RU" sz="3600" dirty="0" smtClean="0">
                <a:solidFill>
                  <a:schemeClr val="bg1"/>
                </a:solidFill>
              </a:rPr>
              <a:t>- </a:t>
            </a:r>
            <a:r>
              <a:rPr lang="ru-RU" sz="3600" dirty="0" smtClean="0">
                <a:solidFill>
                  <a:schemeClr val="bg1"/>
                </a:solidFill>
                <a:sym typeface="Symbol"/>
              </a:rPr>
              <a:t>3; 2</a:t>
            </a:r>
            <a:r>
              <a:rPr lang="en-US" sz="3600" dirty="0" smtClean="0">
                <a:solidFill>
                  <a:schemeClr val="bg1"/>
                </a:solidFill>
                <a:sym typeface="Symbol"/>
              </a:rPr>
              <a:t>]</a:t>
            </a:r>
            <a:r>
              <a:rPr lang="ru-RU" sz="3600" dirty="0" smtClean="0">
                <a:solidFill>
                  <a:schemeClr val="bg1"/>
                </a:solidFill>
                <a:sym typeface="Symbol"/>
              </a:rPr>
              <a:t>  </a:t>
            </a:r>
            <a:r>
              <a:rPr lang="en-US" sz="3600" dirty="0" smtClean="0">
                <a:solidFill>
                  <a:schemeClr val="bg1"/>
                </a:solidFill>
                <a:sym typeface="Symbol"/>
              </a:rPr>
              <a:t>[3</a:t>
            </a:r>
            <a:r>
              <a:rPr lang="ru-RU" sz="3600" dirty="0" smtClean="0">
                <a:solidFill>
                  <a:schemeClr val="bg1"/>
                </a:solidFill>
                <a:sym typeface="Symbol"/>
              </a:rPr>
              <a:t>; </a:t>
            </a:r>
            <a:r>
              <a:rPr lang="en-US" sz="3600" dirty="0" smtClean="0">
                <a:solidFill>
                  <a:schemeClr val="bg1"/>
                </a:solidFill>
                <a:sym typeface="Symbol"/>
              </a:rPr>
              <a:t>4]</a:t>
            </a:r>
            <a:endParaRPr lang="ru-RU" sz="3600" dirty="0" smtClean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711728" y="6428708"/>
            <a:ext cx="1357322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проверка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68808"/>
          </a:xfrm>
        </p:spPr>
        <p:txBody>
          <a:bodyPr/>
          <a:lstStyle/>
          <a:p>
            <a:r>
              <a:rPr lang="ru-RU" b="1" dirty="0" smtClean="0">
                <a:latin typeface="Monotype Corsiva" pitchFamily="66" charset="0"/>
              </a:rPr>
              <a:t>Найдите все значения</a:t>
            </a:r>
            <a:r>
              <a:rPr lang="en-US" b="1" dirty="0" smtClean="0">
                <a:latin typeface="Monotype Corsiva" pitchFamily="66" charset="0"/>
              </a:rPr>
              <a:t> x</a:t>
            </a:r>
            <a:r>
              <a:rPr lang="ru-RU" b="1" dirty="0" smtClean="0">
                <a:latin typeface="Monotype Corsiva" pitchFamily="66" charset="0"/>
              </a:rPr>
              <a:t>, при которых имеет смысл выражение</a:t>
            </a:r>
            <a:br>
              <a:rPr lang="ru-RU" b="1" dirty="0" smtClean="0">
                <a:latin typeface="Monotype Corsiva" pitchFamily="66" charset="0"/>
              </a:rPr>
            </a:br>
            <a:endParaRPr lang="ru-RU" b="1" dirty="0">
              <a:latin typeface="Monotype Corsiva" pitchFamily="66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84000"/>
          </a:blip>
          <a:srcRect/>
          <a:stretch>
            <a:fillRect/>
          </a:stretch>
        </p:blipFill>
        <p:spPr bwMode="auto">
          <a:xfrm>
            <a:off x="2357422" y="3286124"/>
            <a:ext cx="4390824" cy="1500198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5423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Постройте график функции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en-US" dirty="0" smtClean="0"/>
              <a:t>y=-2x</a:t>
            </a:r>
            <a:r>
              <a:rPr lang="en-US" baseline="30000" dirty="0" smtClean="0"/>
              <a:t>2</a:t>
            </a:r>
            <a:r>
              <a:rPr lang="en-US" dirty="0" smtClean="0"/>
              <a:t>+12x-19 </a:t>
            </a:r>
            <a:r>
              <a:rPr lang="ru-RU" dirty="0" smtClean="0"/>
              <a:t>и найдите наибольшее значение этой 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496"/>
            <a:ext cx="8229600" cy="3268667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Наибольшее или наименьшее значение  функции равны ординате вершины параболы. Если ветви параболы направлены вверх, то функция принимает наименьшее значение, если – вниз, то наибольшее.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588</Words>
  <Application>Microsoft Office PowerPoint</Application>
  <PresentationFormat>Экран (4:3)</PresentationFormat>
  <Paragraphs>96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Тема урока: «Функции: свойства, графики»</vt:lpstr>
      <vt:lpstr>Заполните пропуски:</vt:lpstr>
      <vt:lpstr>Слайд 4</vt:lpstr>
      <vt:lpstr>Слайд 5</vt:lpstr>
      <vt:lpstr>Слайд 6</vt:lpstr>
      <vt:lpstr>Слайд 7</vt:lpstr>
      <vt:lpstr>Найдите все значения x, при которых имеет смысл выражение </vt:lpstr>
      <vt:lpstr>Постройте график функции  y=-2x2+12x-19 и найдите наибольшее значение этой функции</vt:lpstr>
      <vt:lpstr>Алгоритм  построения  графика  функции  у = ах2 + bх +с. </vt:lpstr>
      <vt:lpstr>Постройте график функции  y=-2x2+12x-19 и найдите наибольшее значение этой функции</vt:lpstr>
      <vt:lpstr>  Постройте график функции     в программе Excel и, используя график функции, решите неравенство    </vt:lpstr>
      <vt:lpstr>Адрес сайта «Решалки.ру»: http://reshalki.ru</vt:lpstr>
      <vt:lpstr>Домашнее задание: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Функции: свойства, графики</dc:title>
  <dc:creator>1</dc:creator>
  <cp:lastModifiedBy>1</cp:lastModifiedBy>
  <cp:revision>30</cp:revision>
  <dcterms:created xsi:type="dcterms:W3CDTF">2010-04-27T20:02:58Z</dcterms:created>
  <dcterms:modified xsi:type="dcterms:W3CDTF">2010-04-28T17:47:49Z</dcterms:modified>
</cp:coreProperties>
</file>