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58" r:id="rId6"/>
    <p:sldId id="269" r:id="rId7"/>
    <p:sldId id="270" r:id="rId8"/>
    <p:sldId id="271" r:id="rId9"/>
    <p:sldId id="266" r:id="rId10"/>
    <p:sldId id="262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2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8E4F79-5184-427E-B69B-F8F758F20694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BA3815-F0BC-4ED5-A7B3-7F00B5A9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4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1818-42C7-4145-A8CA-F445A4AB9412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24E6-D758-4764-A40B-751643655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8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8965-3958-48C5-A53F-EAC3CF4EBF9E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28F-E4F4-4EAB-94CF-A816110E5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1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19B1-8015-43DC-8E7D-8B4A8E0FB171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79B7-264C-4079-911A-5A01EDE43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2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43CF-0770-47D6-98F6-914D5996E673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DDB6-9C0C-4ABA-AC8D-8FD9C07C3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6BE5-BD71-42E0-8B10-C022F1E0E57F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DC96-3644-4687-B8C5-D66CF6D4F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2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80B9-56F2-4EAC-BAD1-3CA9FDC69481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CFBF-39E0-4EB9-8729-373127D50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0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BC33-361F-4543-BA04-03AE9C89158D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75BD-2223-4D43-9281-8D8584921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7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BA68-9A30-4F52-ACB2-5F6E7333CABD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5F0B-18C4-4295-8110-92AC8F9EA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6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D0CF-9283-4B4F-AA64-7D6FA5A0DBA2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7002-D3E2-4763-9BF1-7F0FF7AFC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1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F741-97B6-4394-A5DC-998FAEE56928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7108-52BC-4778-9D5B-F164E91E9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B83B-5002-47EE-849B-002E0F25317E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D341-556B-4CBA-9E7C-A39DC34C5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9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A33B90-529A-459B-A473-85A693374EC2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77986C-E460-4F4F-88C6-B7C4CEE7C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audio" Target="../media/audio1.wav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2428875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Деление с остатком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357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Урок математики в 3-2 классе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ГОУ гимназия №271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Шелгунова Ирина Николаевна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2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42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214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:\Documents and Settings\Aida\Рабочий стол\НОвая ГРАФИКА сборник\КАРТИНКИ СБОРНИК_ школьные\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14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H:\Documents and Settings\Aida\Рабочий стол\НОвая ГРАФИКА сборник\1111111111111\image31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8920">
            <a:off x="7359650" y="5319713"/>
            <a:ext cx="12573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778E-7 C 1.66667E-6 0.07516 0.02326 0.13321 0.05191 0.13321 C 0.08125 0.13321 0.10469 0.07516 0.10469 -3.9778E-7 C 0.10469 -0.07539 0.1283 -0.13321 0.15764 -0.13321 C 0.18611 -0.13321 0.20989 -0.07539 0.20989 -3.9778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4921E-6 C 1.66667E-6 0.07401 0.01562 0.13136 0.03472 0.13136 C 0.05451 0.13136 0.07014 0.07401 0.07014 -2.84921E-6 C 0.07014 -0.07423 0.08594 -0.13113 0.10555 -0.13113 C 0.12482 -0.13113 0.14062 -0.07423 0.14062 -2.8492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4886003"/>
          </a:xfrm>
        </p:spPr>
        <p:txBody>
          <a:bodyPr/>
          <a:lstStyle/>
          <a:p>
            <a:pPr marL="0" indent="0">
              <a:buNone/>
            </a:pPr>
            <a:r>
              <a:rPr lang="fr-FR" sz="1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1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1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1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=c</a:t>
            </a:r>
            <a:r>
              <a:rPr lang="ru-RU" sz="1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(ост.</a:t>
            </a:r>
            <a:r>
              <a:rPr lang="fr-FR" sz="1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1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1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1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1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B43CF-0770-47D6-98F6-914D5996E673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5DDB6-9C0C-4ABA-AC8D-8FD9C07C381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9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600" dirty="0" smtClean="0"/>
              <a:t>До новых встреч!</a:t>
            </a:r>
            <a:endParaRPr lang="ru-RU" sz="6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86BE5-BD71-42E0-8B10-C022F1E0E57F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ADC96-3644-4687-B8C5-D66CF6D4FD1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20981" y="2967335"/>
            <a:ext cx="370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счёт: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Выполни вычисления:</a:t>
            </a:r>
          </a:p>
          <a:p>
            <a:pPr marL="0" indent="0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24:12	  40:5	   28:28 (12+15):3 	     (36-12):6</a:t>
            </a:r>
          </a:p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15:2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/>
              <a:t>	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35F78B-96F7-4FC1-89A5-5D4FAAD3C68B}" type="datetime1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C134D-2FA1-42E2-9389-61F3F6174E52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Решаем задачи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Раздайте 7 тетрадей ученикам по 2 штуки каждому.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учеников получат тетради?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тетрадей 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останется?</a:t>
            </a:r>
          </a:p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B43CF-0770-47D6-98F6-914D5996E673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5DDB6-9C0C-4ABA-AC8D-8FD9C07C38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29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861807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7:2=3(ост.1)</a:t>
            </a: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&lt;3</a:t>
            </a:r>
            <a:endParaRPr lang="ru-RU" sz="4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2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Решаем задачи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3548"/>
            <a:ext cx="8229600" cy="45259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классе все ученики допущены к занятиям в бассейне.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нужно разделиться  на пять команд по числу дорожек.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человек будет в команде ? Оставшиеся будут запасными.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будет запасных?</a:t>
            </a:r>
          </a:p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B43CF-0770-47D6-98F6-914D5996E673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5DDB6-9C0C-4ABA-AC8D-8FD9C07C38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466">
            <a:off x="5868144" y="4212961"/>
            <a:ext cx="3051903" cy="228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000" y="5172175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:5=5(ост.3)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с остатком</a:t>
            </a:r>
            <a:endParaRPr lang="ru-RU" sz="6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3BA68-9A30-4F52-ACB2-5F6E7333CABD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0B-18C4-4295-8110-92AC8F9EA3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84927" y="1723525"/>
            <a:ext cx="1371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15:2</a:t>
            </a:r>
          </a:p>
        </p:txBody>
      </p:sp>
      <p:sp>
        <p:nvSpPr>
          <p:cNvPr id="21" name="Месяц 20"/>
          <p:cNvSpPr/>
          <p:nvPr/>
        </p:nvSpPr>
        <p:spPr>
          <a:xfrm rot="16200000">
            <a:off x="1311606" y="3178167"/>
            <a:ext cx="457200" cy="914400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есяц 21"/>
          <p:cNvSpPr/>
          <p:nvPr/>
        </p:nvSpPr>
        <p:spPr>
          <a:xfrm rot="16200000">
            <a:off x="2241072" y="3163991"/>
            <a:ext cx="457200" cy="914400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 rot="16200000">
            <a:off x="3198661" y="3168473"/>
            <a:ext cx="457200" cy="914400"/>
          </a:xfrm>
          <a:prstGeom prst="moon">
            <a:avLst>
              <a:gd name="adj" fmla="val 55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есяц 23"/>
          <p:cNvSpPr/>
          <p:nvPr/>
        </p:nvSpPr>
        <p:spPr>
          <a:xfrm rot="16200000">
            <a:off x="4113061" y="3192008"/>
            <a:ext cx="457200" cy="914400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есяц 24"/>
          <p:cNvSpPr/>
          <p:nvPr/>
        </p:nvSpPr>
        <p:spPr>
          <a:xfrm rot="16200000">
            <a:off x="5056584" y="3149814"/>
            <a:ext cx="457200" cy="914400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есяц 25"/>
          <p:cNvSpPr/>
          <p:nvPr/>
        </p:nvSpPr>
        <p:spPr>
          <a:xfrm rot="16200000">
            <a:off x="5970984" y="3154870"/>
            <a:ext cx="457200" cy="914400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есяц 26"/>
          <p:cNvSpPr/>
          <p:nvPr/>
        </p:nvSpPr>
        <p:spPr>
          <a:xfrm rot="16200000">
            <a:off x="6885384" y="3145882"/>
            <a:ext cx="457200" cy="914400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9203" y="4732468"/>
            <a:ext cx="3819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15:2=7(ост.1)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5798158" y="4005064"/>
            <a:ext cx="316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56784" y="4005064"/>
            <a:ext cx="907" cy="936104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16216" y="4581128"/>
            <a:ext cx="12844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09823" y="458112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0879" y="396302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8158" y="4473117"/>
            <a:ext cx="85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6327" y="4196407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-</a:t>
            </a:r>
            <a:endParaRPr lang="ru-RU" sz="4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852436" y="5109864"/>
            <a:ext cx="80525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57929" y="498748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8" y="292542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52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02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94" y="2957456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07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4" y="292919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07" y="2957456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30" y="2934323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30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30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29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83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01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72" y="2911250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Рисунок 55"/>
          <p:cNvPicPr/>
          <p:nvPr/>
        </p:nvPicPr>
        <p:blipFill>
          <a:blip r:embed="rId6"/>
          <a:stretch>
            <a:fillRect/>
          </a:stretch>
        </p:blipFill>
        <p:spPr>
          <a:xfrm>
            <a:off x="778188" y="1272073"/>
            <a:ext cx="1965752" cy="15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4" grpId="0"/>
      <p:bldP spid="35" grpId="0"/>
      <p:bldP spid="36" grpId="0"/>
      <p:bldP spid="37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с остатком</a:t>
            </a:r>
            <a:endParaRPr lang="ru-RU" sz="6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3BA68-9A30-4F52-ACB2-5F6E7333CABD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0B-18C4-4295-8110-92AC8F9EA3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84927" y="1723525"/>
            <a:ext cx="1371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15:4</a:t>
            </a:r>
          </a:p>
        </p:txBody>
      </p:sp>
      <p:sp>
        <p:nvSpPr>
          <p:cNvPr id="21" name="Месяц 20"/>
          <p:cNvSpPr/>
          <p:nvPr/>
        </p:nvSpPr>
        <p:spPr>
          <a:xfrm rot="16200000">
            <a:off x="1698803" y="2832796"/>
            <a:ext cx="457200" cy="1688794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 rot="16200000">
            <a:off x="3578435" y="2830423"/>
            <a:ext cx="457200" cy="1673947"/>
          </a:xfrm>
          <a:prstGeom prst="moon">
            <a:avLst>
              <a:gd name="adj" fmla="val 55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есяц 24"/>
          <p:cNvSpPr/>
          <p:nvPr/>
        </p:nvSpPr>
        <p:spPr>
          <a:xfrm rot="16200000">
            <a:off x="5443502" y="2833077"/>
            <a:ext cx="457200" cy="1688234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9203" y="4732468"/>
            <a:ext cx="3819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15:4=3(ост.3)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5798158" y="4005064"/>
            <a:ext cx="316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56784" y="4005064"/>
            <a:ext cx="907" cy="936104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16216" y="4581128"/>
            <a:ext cx="12844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09823" y="458112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0879" y="396302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8158" y="4473117"/>
            <a:ext cx="85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6327" y="4196407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-</a:t>
            </a:r>
            <a:endParaRPr lang="ru-RU" sz="4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852436" y="5109864"/>
            <a:ext cx="80525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57929" y="498748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8" y="292542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52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02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94" y="2957456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07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4" y="292919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07" y="2957456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30" y="2934323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30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30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29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83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01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72" y="2911250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Рисунок 37"/>
          <p:cNvPicPr/>
          <p:nvPr/>
        </p:nvPicPr>
        <p:blipFill>
          <a:blip r:embed="rId5"/>
          <a:stretch>
            <a:fillRect/>
          </a:stretch>
        </p:blipFill>
        <p:spPr>
          <a:xfrm>
            <a:off x="778188" y="1272073"/>
            <a:ext cx="1965752" cy="15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3" grpId="0" animBg="1"/>
      <p:bldP spid="25" grpId="0" animBg="1"/>
      <p:bldP spid="28" grpId="0"/>
      <p:bldP spid="29" grpId="0"/>
      <p:bldP spid="34" grpId="0"/>
      <p:bldP spid="35" grpId="0"/>
      <p:bldP spid="36" grpId="0"/>
      <p:bldP spid="37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с остатком</a:t>
            </a:r>
            <a:endParaRPr lang="ru-RU" sz="6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3BA68-9A30-4F52-ACB2-5F6E7333CABD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0B-18C4-4295-8110-92AC8F9EA3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84927" y="1723525"/>
            <a:ext cx="1371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15:5</a:t>
            </a:r>
          </a:p>
        </p:txBody>
      </p:sp>
      <p:sp>
        <p:nvSpPr>
          <p:cNvPr id="21" name="Месяц 20"/>
          <p:cNvSpPr/>
          <p:nvPr/>
        </p:nvSpPr>
        <p:spPr>
          <a:xfrm rot="16200000">
            <a:off x="1950831" y="2580768"/>
            <a:ext cx="457200" cy="2192850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 rot="16200000">
            <a:off x="4340423" y="2594516"/>
            <a:ext cx="457200" cy="2109384"/>
          </a:xfrm>
          <a:prstGeom prst="moon">
            <a:avLst>
              <a:gd name="adj" fmla="val 55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есяц 24"/>
          <p:cNvSpPr/>
          <p:nvPr/>
        </p:nvSpPr>
        <p:spPr>
          <a:xfrm rot="16200000">
            <a:off x="6680570" y="2564456"/>
            <a:ext cx="457200" cy="2113468"/>
          </a:xfrm>
          <a:prstGeom prst="moon">
            <a:avLst>
              <a:gd name="adj" fmla="val 58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9203" y="4732468"/>
            <a:ext cx="3819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15:5=3(ост.0)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5798158" y="4005064"/>
            <a:ext cx="316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56784" y="4005064"/>
            <a:ext cx="907" cy="936104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16216" y="4581128"/>
            <a:ext cx="12844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09823" y="458112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0879" y="396302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8158" y="4473117"/>
            <a:ext cx="85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6327" y="4196407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-</a:t>
            </a:r>
            <a:endParaRPr lang="ru-RU" sz="4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852436" y="5109864"/>
            <a:ext cx="80525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57929" y="498748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8" y="292542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52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02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94" y="2957456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07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4" y="292919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07" y="2957456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30" y="2934323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30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30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29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83" y="2920317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01" y="2939268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72" y="2911250"/>
            <a:ext cx="509654" cy="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Рисунок 56"/>
          <p:cNvPicPr/>
          <p:nvPr/>
        </p:nvPicPr>
        <p:blipFill>
          <a:blip r:embed="rId6"/>
          <a:stretch>
            <a:fillRect/>
          </a:stretch>
        </p:blipFill>
        <p:spPr>
          <a:xfrm>
            <a:off x="778188" y="1272073"/>
            <a:ext cx="1965752" cy="15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3" grpId="0" animBg="1"/>
      <p:bldP spid="25" grpId="0" animBg="1"/>
      <p:bldP spid="28" grpId="0"/>
      <p:bldP spid="29" grpId="0"/>
      <p:bldP spid="34" grpId="0"/>
      <p:bldP spid="35" grpId="0"/>
      <p:bldP spid="36" grpId="0"/>
      <p:bldP spid="3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наверное устали?</a:t>
            </a:r>
          </a:p>
          <a:p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 тогда все дружно встали.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2" y="1340768"/>
            <a:ext cx="4464496" cy="494027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Вверх ладошки! Хлоп-хлоп...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коленкам Шлёп-шлёп…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плечам теперь похлопай..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бокам себя пошлёпай…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осанку  исправляем,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Спинки дружно прогибаем.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Вправо, влево мы нагнулись,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носочков дотянулись…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Плечи вверх, назад и вниз,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Улыбайся и садись.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1BC33-361F-4543-BA04-03AE9C89158D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275BD-2223-4D43-9281-8D8584921FF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052" name="Picture 4" descr="C:\Users\Ирина\AppData\Local\Microsoft\Windows\Temporary Internet Files\Content.IE5\2PG09DH7\MP9004311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500117" cy="35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4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- опрос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ли остаток быть больше делителя?</a:t>
            </a:r>
          </a:p>
          <a:p>
            <a:pPr>
              <a:lnSpc>
                <a:spcPct val="90000"/>
              </a:lnSpc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ли остаток быть равен делителю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могут быть остатки при делении на 5?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7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B43CF-0770-47D6-98F6-914D5996E673}" type="datetime1">
              <a:rPr lang="ru-RU" smtClean="0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5DDB6-9C0C-4ABA-AC8D-8FD9C07C381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8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drumroll.wav"/>
          </p:stSnd>
        </p:sndAc>
      </p:transition>
    </mc:Choice>
    <mc:Fallback xmlns="">
      <p:transition spd="slow">
        <p:checker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тематика - 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- 22</Template>
  <TotalTime>779</TotalTime>
  <Words>246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математика - 22</vt:lpstr>
      <vt:lpstr>Деление с остатком</vt:lpstr>
      <vt:lpstr>Устный счёт:</vt:lpstr>
      <vt:lpstr>Решаем задачи</vt:lpstr>
      <vt:lpstr>Решаем задачи</vt:lpstr>
      <vt:lpstr>Деление с остатком</vt:lpstr>
      <vt:lpstr>Деление с остатком</vt:lpstr>
      <vt:lpstr>Деление с остатком</vt:lpstr>
      <vt:lpstr>ФИЗМИНУТКА</vt:lpstr>
      <vt:lpstr>Блиц - опрос</vt:lpstr>
      <vt:lpstr>ВЫВОД</vt:lpstr>
      <vt:lpstr>До новых встреч!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с остатком</dc:title>
  <dc:creator>Ирина</dc:creator>
  <cp:lastModifiedBy>Пользователь Windows</cp:lastModifiedBy>
  <cp:revision>59</cp:revision>
  <dcterms:created xsi:type="dcterms:W3CDTF">2011-01-28T18:03:53Z</dcterms:created>
  <dcterms:modified xsi:type="dcterms:W3CDTF">2012-12-20T14:45:07Z</dcterms:modified>
</cp:coreProperties>
</file>