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60" r:id="rId8"/>
    <p:sldId id="258" r:id="rId9"/>
    <p:sldId id="276" r:id="rId10"/>
    <p:sldId id="277" r:id="rId11"/>
    <p:sldId id="278" r:id="rId12"/>
    <p:sldId id="266" r:id="rId13"/>
    <p:sldId id="279" r:id="rId14"/>
    <p:sldId id="280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7703296618714576E-2"/>
          <c:y val="4.7619047619047665E-2"/>
          <c:w val="0.44965786901270827"/>
          <c:h val="0.912698412698415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</c:v>
                </c:pt>
              </c:strCache>
            </c:strRef>
          </c:tx>
          <c:dLbls>
            <c:dLblPos val="ctr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творческая </c:v>
                </c:pt>
                <c:pt idx="1">
                  <c:v>академическая</c:v>
                </c:pt>
                <c:pt idx="2">
                  <c:v>худ. Эстетическая</c:v>
                </c:pt>
                <c:pt idx="3">
                  <c:v>коммуникативная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0.15000000000000019</c:v>
                </c:pt>
                <c:pt idx="1">
                  <c:v>3.2000000000000056E-2</c:v>
                </c:pt>
                <c:pt idx="2" formatCode="0%">
                  <c:v>0.19000000000000014</c:v>
                </c:pt>
                <c:pt idx="3" formatCode="0%">
                  <c:v>0.1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0910399396556369"/>
          <c:y val="0.11838957630296208"/>
          <c:w val="0.37700710431723933"/>
          <c:h val="0.72353830771153549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dPt>
            <c:idx val="1"/>
            <c:explosion val="1"/>
          </c:dPt>
          <c:dLbls>
            <c:dLbl>
              <c:idx val="0"/>
              <c:dLblPos val="ctr"/>
              <c:showVal val="1"/>
            </c:dLbl>
            <c:dLbl>
              <c:idx val="1"/>
              <c:dLblPos val="ctr"/>
              <c:showVal val="1"/>
            </c:dLbl>
            <c:dLbl>
              <c:idx val="2"/>
              <c:dLblPos val="ctr"/>
              <c:showVal val="1"/>
            </c:dLbl>
            <c:dLbl>
              <c:idx val="3"/>
              <c:dLblPos val="ctr"/>
              <c:showVal val="1"/>
            </c:dLbl>
            <c:dLbl>
              <c:idx val="4"/>
              <c:dLblPos val="ctr"/>
              <c:showVal val="1"/>
            </c:dLbl>
            <c:dLbl>
              <c:idx val="5"/>
              <c:dLblPos val="ctr"/>
              <c:showVal val="1"/>
            </c:dLbl>
            <c:delete val="1"/>
          </c:dLbls>
          <c:cat>
            <c:strRef>
              <c:f>Лист1!$A$2:$A$7</c:f>
              <c:strCache>
                <c:ptCount val="6"/>
                <c:pt idx="0">
                  <c:v>творческая</c:v>
                </c:pt>
                <c:pt idx="1">
                  <c:v>академическая</c:v>
                </c:pt>
                <c:pt idx="2">
                  <c:v>худ.эстетическая</c:v>
                </c:pt>
                <c:pt idx="3">
                  <c:v>коммуникативная</c:v>
                </c:pt>
                <c:pt idx="4">
                  <c:v>хореаграфиченская</c:v>
                </c:pt>
                <c:pt idx="5">
                  <c:v>интеллектуальная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0.15000000000000019</c:v>
                </c:pt>
                <c:pt idx="1">
                  <c:v>0.1</c:v>
                </c:pt>
                <c:pt idx="2">
                  <c:v>0.18000000000000019</c:v>
                </c:pt>
                <c:pt idx="3">
                  <c:v>0.12000000000000002</c:v>
                </c:pt>
                <c:pt idx="4">
                  <c:v>8.0000000000000043E-2</c:v>
                </c:pt>
                <c:pt idx="5">
                  <c:v>0.18000000000000019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</c:legend>
    <c:plotVisOnly val="1"/>
  </c:chart>
  <c:spPr>
    <a:noFill/>
    <a:ln w="22225">
      <a:solidFill>
        <a:schemeClr val="bg1"/>
      </a:solidFill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43B47-6630-4547-B27F-E6F06267847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6A7122-E5B9-4C44-BE2F-2526EB32C6D9}">
      <dgm:prSet phldrT="[Текст]" phldr="1"/>
      <dgm:spPr/>
      <dgm:t>
        <a:bodyPr/>
        <a:lstStyle/>
        <a:p>
          <a:endParaRPr lang="ru-RU" dirty="0"/>
        </a:p>
      </dgm:t>
    </dgm:pt>
    <dgm:pt modelId="{ADA89949-4184-4838-B376-811DE3BC1C4C}" type="parTrans" cxnId="{A03D14E5-461D-4813-9D79-376306D33784}">
      <dgm:prSet/>
      <dgm:spPr/>
      <dgm:t>
        <a:bodyPr/>
        <a:lstStyle/>
        <a:p>
          <a:endParaRPr lang="ru-RU"/>
        </a:p>
      </dgm:t>
    </dgm:pt>
    <dgm:pt modelId="{1E8C3577-A496-4819-AD7B-DA5F66A0DD5C}" type="sibTrans" cxnId="{A03D14E5-461D-4813-9D79-376306D33784}">
      <dgm:prSet/>
      <dgm:spPr/>
      <dgm:t>
        <a:bodyPr/>
        <a:lstStyle/>
        <a:p>
          <a:endParaRPr lang="ru-RU"/>
        </a:p>
      </dgm:t>
    </dgm:pt>
    <dgm:pt modelId="{C625B4C1-C80A-4067-B35B-C44F8A127887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Педагог (наблюдения, ведение индивидуальных карт развития, изучение продуктов детской деятельности, педагогическая диагностика)</a:t>
          </a:r>
          <a:endParaRPr lang="ru-RU" dirty="0">
            <a:latin typeface="+mj-lt"/>
          </a:endParaRPr>
        </a:p>
      </dgm:t>
    </dgm:pt>
    <dgm:pt modelId="{76E2924D-785E-4DF0-BCFF-10980AD79960}" type="parTrans" cxnId="{DC7E520D-9F91-4F88-902C-287E3EC9378A}">
      <dgm:prSet/>
      <dgm:spPr/>
      <dgm:t>
        <a:bodyPr/>
        <a:lstStyle/>
        <a:p>
          <a:endParaRPr lang="ru-RU"/>
        </a:p>
      </dgm:t>
    </dgm:pt>
    <dgm:pt modelId="{CC499769-622C-48F4-B38D-0D0CEE3AA49F}" type="sibTrans" cxnId="{DC7E520D-9F91-4F88-902C-287E3EC9378A}">
      <dgm:prSet/>
      <dgm:spPr/>
      <dgm:t>
        <a:bodyPr/>
        <a:lstStyle/>
        <a:p>
          <a:endParaRPr lang="ru-RU"/>
        </a:p>
      </dgm:t>
    </dgm:pt>
    <dgm:pt modelId="{3D39057E-D3EA-4FDE-AA75-DE886A0EE8A8}">
      <dgm:prSet phldrT="[Текст]" phldr="1"/>
      <dgm:spPr/>
      <dgm:t>
        <a:bodyPr/>
        <a:lstStyle/>
        <a:p>
          <a:endParaRPr lang="ru-RU" dirty="0"/>
        </a:p>
      </dgm:t>
    </dgm:pt>
    <dgm:pt modelId="{B0233B6A-2153-43A6-8CAC-0A20E013627B}" type="parTrans" cxnId="{D2A7B1F7-6FEE-49E3-8EA6-3E0369453397}">
      <dgm:prSet/>
      <dgm:spPr/>
      <dgm:t>
        <a:bodyPr/>
        <a:lstStyle/>
        <a:p>
          <a:endParaRPr lang="ru-RU"/>
        </a:p>
      </dgm:t>
    </dgm:pt>
    <dgm:pt modelId="{324410E9-0F8C-4986-B2A7-54523F1EFA27}" type="sibTrans" cxnId="{D2A7B1F7-6FEE-49E3-8EA6-3E0369453397}">
      <dgm:prSet/>
      <dgm:spPr/>
      <dgm:t>
        <a:bodyPr/>
        <a:lstStyle/>
        <a:p>
          <a:endParaRPr lang="ru-RU"/>
        </a:p>
      </dgm:t>
    </dgm:pt>
    <dgm:pt modelId="{61616D61-FF7D-4FDE-817F-FC943C90555A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Психолог (наблюдения, беседы с родителями, психологическая диагностика)</a:t>
          </a:r>
          <a:endParaRPr lang="ru-RU" dirty="0">
            <a:latin typeface="+mj-lt"/>
          </a:endParaRPr>
        </a:p>
      </dgm:t>
    </dgm:pt>
    <dgm:pt modelId="{A8E7ED7D-F61C-41EF-91CE-09982C90C5CF}" type="parTrans" cxnId="{F035DA4F-E23B-4846-9078-15797EE9775E}">
      <dgm:prSet/>
      <dgm:spPr/>
      <dgm:t>
        <a:bodyPr/>
        <a:lstStyle/>
        <a:p>
          <a:endParaRPr lang="ru-RU"/>
        </a:p>
      </dgm:t>
    </dgm:pt>
    <dgm:pt modelId="{ECFD606F-0597-4E6B-A790-D372C775CEAC}" type="sibTrans" cxnId="{F035DA4F-E23B-4846-9078-15797EE9775E}">
      <dgm:prSet/>
      <dgm:spPr/>
      <dgm:t>
        <a:bodyPr/>
        <a:lstStyle/>
        <a:p>
          <a:endParaRPr lang="ru-RU"/>
        </a:p>
      </dgm:t>
    </dgm:pt>
    <dgm:pt modelId="{BC3FD12B-205A-44DC-A9CE-AE3408A72F32}">
      <dgm:prSet phldrT="[Текст]" phldr="1"/>
      <dgm:spPr/>
      <dgm:t>
        <a:bodyPr/>
        <a:lstStyle/>
        <a:p>
          <a:endParaRPr lang="ru-RU" dirty="0"/>
        </a:p>
      </dgm:t>
    </dgm:pt>
    <dgm:pt modelId="{F3D5C17F-4F9C-458C-AB93-A61AB9A334A0}" type="parTrans" cxnId="{D481F718-36EF-43CB-8D8B-411B9F896EFF}">
      <dgm:prSet/>
      <dgm:spPr/>
      <dgm:t>
        <a:bodyPr/>
        <a:lstStyle/>
        <a:p>
          <a:endParaRPr lang="ru-RU"/>
        </a:p>
      </dgm:t>
    </dgm:pt>
    <dgm:pt modelId="{06DF1E06-D876-466A-B308-14C3CF43F198}" type="sibTrans" cxnId="{D481F718-36EF-43CB-8D8B-411B9F896EFF}">
      <dgm:prSet/>
      <dgm:spPr/>
      <dgm:t>
        <a:bodyPr/>
        <a:lstStyle/>
        <a:p>
          <a:endParaRPr lang="ru-RU"/>
        </a:p>
      </dgm:t>
    </dgm:pt>
    <dgm:pt modelId="{201B8251-6ACA-40C7-AA7A-EF277AA008DC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Родители (беседы, анкетирование)</a:t>
          </a:r>
          <a:endParaRPr lang="ru-RU" dirty="0">
            <a:latin typeface="+mj-lt"/>
          </a:endParaRPr>
        </a:p>
      </dgm:t>
    </dgm:pt>
    <dgm:pt modelId="{8344F5A3-AFE5-414D-98C2-8D37B7CD12B8}" type="parTrans" cxnId="{D6BEF2A2-7C04-40E4-82F9-2F18843D3380}">
      <dgm:prSet/>
      <dgm:spPr/>
      <dgm:t>
        <a:bodyPr/>
        <a:lstStyle/>
        <a:p>
          <a:endParaRPr lang="ru-RU"/>
        </a:p>
      </dgm:t>
    </dgm:pt>
    <dgm:pt modelId="{AFC6C4DE-90B9-406F-A3F3-2D45B82C41B1}" type="sibTrans" cxnId="{D6BEF2A2-7C04-40E4-82F9-2F18843D3380}">
      <dgm:prSet/>
      <dgm:spPr/>
      <dgm:t>
        <a:bodyPr/>
        <a:lstStyle/>
        <a:p>
          <a:endParaRPr lang="ru-RU"/>
        </a:p>
      </dgm:t>
    </dgm:pt>
    <dgm:pt modelId="{C7D0675E-7043-4407-8489-AE9CA33054D3}" type="pres">
      <dgm:prSet presAssocID="{5FD43B47-6630-4547-B27F-E6F0626784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DB730-E4EC-439C-8359-69A660ABE5BA}" type="pres">
      <dgm:prSet presAssocID="{306A7122-E5B9-4C44-BE2F-2526EB32C6D9}" presName="composite" presStyleCnt="0"/>
      <dgm:spPr/>
    </dgm:pt>
    <dgm:pt modelId="{F1149E48-0914-4775-97CD-F21629CA1D7A}" type="pres">
      <dgm:prSet presAssocID="{306A7122-E5B9-4C44-BE2F-2526EB32C6D9}" presName="parentText" presStyleLbl="alignNode1" presStyleIdx="0" presStyleCnt="3" custLinFactNeighborX="-5532" custLinFactNeighborY="-11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F15B3-9F6E-45A0-929E-60AC1B037E23}" type="pres">
      <dgm:prSet presAssocID="{306A7122-E5B9-4C44-BE2F-2526EB32C6D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27095-70C0-4EAC-AF62-BB9682BD3847}" type="pres">
      <dgm:prSet presAssocID="{1E8C3577-A496-4819-AD7B-DA5F66A0DD5C}" presName="sp" presStyleCnt="0"/>
      <dgm:spPr/>
    </dgm:pt>
    <dgm:pt modelId="{3C06A401-80A1-4A59-886B-80AB1804BE17}" type="pres">
      <dgm:prSet presAssocID="{3D39057E-D3EA-4FDE-AA75-DE886A0EE8A8}" presName="composite" presStyleCnt="0"/>
      <dgm:spPr/>
    </dgm:pt>
    <dgm:pt modelId="{1D1DB0FD-CD9F-4700-8C4F-E5B453D8D327}" type="pres">
      <dgm:prSet presAssocID="{3D39057E-D3EA-4FDE-AA75-DE886A0EE8A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CFD0A-AB1B-4E56-A721-FF7500DC9B9C}" type="pres">
      <dgm:prSet presAssocID="{3D39057E-D3EA-4FDE-AA75-DE886A0EE8A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990CA-A7D5-4CB9-B75C-D91FE67A5ECE}" type="pres">
      <dgm:prSet presAssocID="{324410E9-0F8C-4986-B2A7-54523F1EFA27}" presName="sp" presStyleCnt="0"/>
      <dgm:spPr/>
    </dgm:pt>
    <dgm:pt modelId="{B76FB214-17EB-4C9A-8007-170D1DC1D0CF}" type="pres">
      <dgm:prSet presAssocID="{BC3FD12B-205A-44DC-A9CE-AE3408A72F32}" presName="composite" presStyleCnt="0"/>
      <dgm:spPr/>
    </dgm:pt>
    <dgm:pt modelId="{F1B8FDB8-571E-4DBD-BD0A-FD52A84B5F14}" type="pres">
      <dgm:prSet presAssocID="{BC3FD12B-205A-44DC-A9CE-AE3408A72F3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3CA5D-9D9C-44F5-8902-A7DF1AAD29C2}" type="pres">
      <dgm:prSet presAssocID="{BC3FD12B-205A-44DC-A9CE-AE3408A72F3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7E995E-EB1D-44F6-A034-468D0C67E8AC}" type="presOf" srcId="{306A7122-E5B9-4C44-BE2F-2526EB32C6D9}" destId="{F1149E48-0914-4775-97CD-F21629CA1D7A}" srcOrd="0" destOrd="0" presId="urn:microsoft.com/office/officeart/2005/8/layout/chevron2"/>
    <dgm:cxn modelId="{5A724DCB-DF70-4888-B373-D6CBF0E87E16}" type="presOf" srcId="{5FD43B47-6630-4547-B27F-E6F06267847E}" destId="{C7D0675E-7043-4407-8489-AE9CA33054D3}" srcOrd="0" destOrd="0" presId="urn:microsoft.com/office/officeart/2005/8/layout/chevron2"/>
    <dgm:cxn modelId="{D6BEF2A2-7C04-40E4-82F9-2F18843D3380}" srcId="{BC3FD12B-205A-44DC-A9CE-AE3408A72F32}" destId="{201B8251-6ACA-40C7-AA7A-EF277AA008DC}" srcOrd="0" destOrd="0" parTransId="{8344F5A3-AFE5-414D-98C2-8D37B7CD12B8}" sibTransId="{AFC6C4DE-90B9-406F-A3F3-2D45B82C41B1}"/>
    <dgm:cxn modelId="{81F0C322-3A88-4059-8559-AD5A453BD6E7}" type="presOf" srcId="{3D39057E-D3EA-4FDE-AA75-DE886A0EE8A8}" destId="{1D1DB0FD-CD9F-4700-8C4F-E5B453D8D327}" srcOrd="0" destOrd="0" presId="urn:microsoft.com/office/officeart/2005/8/layout/chevron2"/>
    <dgm:cxn modelId="{A03D14E5-461D-4813-9D79-376306D33784}" srcId="{5FD43B47-6630-4547-B27F-E6F06267847E}" destId="{306A7122-E5B9-4C44-BE2F-2526EB32C6D9}" srcOrd="0" destOrd="0" parTransId="{ADA89949-4184-4838-B376-811DE3BC1C4C}" sibTransId="{1E8C3577-A496-4819-AD7B-DA5F66A0DD5C}"/>
    <dgm:cxn modelId="{F035DA4F-E23B-4846-9078-15797EE9775E}" srcId="{3D39057E-D3EA-4FDE-AA75-DE886A0EE8A8}" destId="{61616D61-FF7D-4FDE-817F-FC943C90555A}" srcOrd="0" destOrd="0" parTransId="{A8E7ED7D-F61C-41EF-91CE-09982C90C5CF}" sibTransId="{ECFD606F-0597-4E6B-A790-D372C775CEAC}"/>
    <dgm:cxn modelId="{D481F718-36EF-43CB-8D8B-411B9F896EFF}" srcId="{5FD43B47-6630-4547-B27F-E6F06267847E}" destId="{BC3FD12B-205A-44DC-A9CE-AE3408A72F32}" srcOrd="2" destOrd="0" parTransId="{F3D5C17F-4F9C-458C-AB93-A61AB9A334A0}" sibTransId="{06DF1E06-D876-466A-B308-14C3CF43F198}"/>
    <dgm:cxn modelId="{AFF56110-152B-4BC0-B8C6-E44591BD4716}" type="presOf" srcId="{BC3FD12B-205A-44DC-A9CE-AE3408A72F32}" destId="{F1B8FDB8-571E-4DBD-BD0A-FD52A84B5F14}" srcOrd="0" destOrd="0" presId="urn:microsoft.com/office/officeart/2005/8/layout/chevron2"/>
    <dgm:cxn modelId="{6376BE0C-A666-4F3F-9443-CD413DBBC628}" type="presOf" srcId="{201B8251-6ACA-40C7-AA7A-EF277AA008DC}" destId="{4B73CA5D-9D9C-44F5-8902-A7DF1AAD29C2}" srcOrd="0" destOrd="0" presId="urn:microsoft.com/office/officeart/2005/8/layout/chevron2"/>
    <dgm:cxn modelId="{D2A7B1F7-6FEE-49E3-8EA6-3E0369453397}" srcId="{5FD43B47-6630-4547-B27F-E6F06267847E}" destId="{3D39057E-D3EA-4FDE-AA75-DE886A0EE8A8}" srcOrd="1" destOrd="0" parTransId="{B0233B6A-2153-43A6-8CAC-0A20E013627B}" sibTransId="{324410E9-0F8C-4986-B2A7-54523F1EFA27}"/>
    <dgm:cxn modelId="{DC7E520D-9F91-4F88-902C-287E3EC9378A}" srcId="{306A7122-E5B9-4C44-BE2F-2526EB32C6D9}" destId="{C625B4C1-C80A-4067-B35B-C44F8A127887}" srcOrd="0" destOrd="0" parTransId="{76E2924D-785E-4DF0-BCFF-10980AD79960}" sibTransId="{CC499769-622C-48F4-B38D-0D0CEE3AA49F}"/>
    <dgm:cxn modelId="{261F8D6F-B5DF-4B56-946A-BA78777D06B6}" type="presOf" srcId="{C625B4C1-C80A-4067-B35B-C44F8A127887}" destId="{854F15B3-9F6E-45A0-929E-60AC1B037E23}" srcOrd="0" destOrd="0" presId="urn:microsoft.com/office/officeart/2005/8/layout/chevron2"/>
    <dgm:cxn modelId="{8081BF07-9920-4CDA-8D01-A04B82AA277E}" type="presOf" srcId="{61616D61-FF7D-4FDE-817F-FC943C90555A}" destId="{341CFD0A-AB1B-4E56-A721-FF7500DC9B9C}" srcOrd="0" destOrd="0" presId="urn:microsoft.com/office/officeart/2005/8/layout/chevron2"/>
    <dgm:cxn modelId="{37C9AD15-9515-4747-B3C5-49E239308F7E}" type="presParOf" srcId="{C7D0675E-7043-4407-8489-AE9CA33054D3}" destId="{CFFDB730-E4EC-439C-8359-69A660ABE5BA}" srcOrd="0" destOrd="0" presId="urn:microsoft.com/office/officeart/2005/8/layout/chevron2"/>
    <dgm:cxn modelId="{98F18F81-8006-4407-895C-C487EF13AAC0}" type="presParOf" srcId="{CFFDB730-E4EC-439C-8359-69A660ABE5BA}" destId="{F1149E48-0914-4775-97CD-F21629CA1D7A}" srcOrd="0" destOrd="0" presId="urn:microsoft.com/office/officeart/2005/8/layout/chevron2"/>
    <dgm:cxn modelId="{0135F75B-9746-4860-9201-770B3AE53652}" type="presParOf" srcId="{CFFDB730-E4EC-439C-8359-69A660ABE5BA}" destId="{854F15B3-9F6E-45A0-929E-60AC1B037E23}" srcOrd="1" destOrd="0" presId="urn:microsoft.com/office/officeart/2005/8/layout/chevron2"/>
    <dgm:cxn modelId="{28C0AF37-9DD0-40BF-A991-0887C29C9BD9}" type="presParOf" srcId="{C7D0675E-7043-4407-8489-AE9CA33054D3}" destId="{4CB27095-70C0-4EAC-AF62-BB9682BD3847}" srcOrd="1" destOrd="0" presId="urn:microsoft.com/office/officeart/2005/8/layout/chevron2"/>
    <dgm:cxn modelId="{6ECC8958-B005-422A-9DCD-91368F5E1C0F}" type="presParOf" srcId="{C7D0675E-7043-4407-8489-AE9CA33054D3}" destId="{3C06A401-80A1-4A59-886B-80AB1804BE17}" srcOrd="2" destOrd="0" presId="urn:microsoft.com/office/officeart/2005/8/layout/chevron2"/>
    <dgm:cxn modelId="{059C0856-82CA-4098-9E0F-D90ED2D285BC}" type="presParOf" srcId="{3C06A401-80A1-4A59-886B-80AB1804BE17}" destId="{1D1DB0FD-CD9F-4700-8C4F-E5B453D8D327}" srcOrd="0" destOrd="0" presId="urn:microsoft.com/office/officeart/2005/8/layout/chevron2"/>
    <dgm:cxn modelId="{3CF8876F-97F2-4640-A927-D5A0BBC8C411}" type="presParOf" srcId="{3C06A401-80A1-4A59-886B-80AB1804BE17}" destId="{341CFD0A-AB1B-4E56-A721-FF7500DC9B9C}" srcOrd="1" destOrd="0" presId="urn:microsoft.com/office/officeart/2005/8/layout/chevron2"/>
    <dgm:cxn modelId="{D42503DE-0DCD-44E2-83E7-47924B98C977}" type="presParOf" srcId="{C7D0675E-7043-4407-8489-AE9CA33054D3}" destId="{D64990CA-A7D5-4CB9-B75C-D91FE67A5ECE}" srcOrd="3" destOrd="0" presId="urn:microsoft.com/office/officeart/2005/8/layout/chevron2"/>
    <dgm:cxn modelId="{C2103081-387C-4FBA-995B-0ACF72C8E921}" type="presParOf" srcId="{C7D0675E-7043-4407-8489-AE9CA33054D3}" destId="{B76FB214-17EB-4C9A-8007-170D1DC1D0CF}" srcOrd="4" destOrd="0" presId="urn:microsoft.com/office/officeart/2005/8/layout/chevron2"/>
    <dgm:cxn modelId="{AA0C941F-E525-4E88-90A3-A0F09ACE4750}" type="presParOf" srcId="{B76FB214-17EB-4C9A-8007-170D1DC1D0CF}" destId="{F1B8FDB8-571E-4DBD-BD0A-FD52A84B5F14}" srcOrd="0" destOrd="0" presId="urn:microsoft.com/office/officeart/2005/8/layout/chevron2"/>
    <dgm:cxn modelId="{EC681EBC-FA2C-4558-AE38-6B961FF4BD35}" type="presParOf" srcId="{B76FB214-17EB-4C9A-8007-170D1DC1D0CF}" destId="{4B73CA5D-9D9C-44F5-8902-A7DF1AAD29C2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F8AFCF-7F5C-45C2-BB85-A7EE44EC51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D18E0-0CA9-45BB-80C0-7EF277405373}">
      <dgm:prSet phldrT="[Текст]" custT="1"/>
      <dgm:spPr/>
      <dgm:t>
        <a:bodyPr/>
        <a:lstStyle/>
        <a:p>
          <a:r>
            <a:rPr lang="ru-RU" sz="1600" b="1" dirty="0" smtClean="0"/>
            <a:t>РАБОТА С РОДИТЕЛЯМИ</a:t>
          </a:r>
          <a:endParaRPr lang="ru-RU" sz="1600" b="1" dirty="0"/>
        </a:p>
      </dgm:t>
    </dgm:pt>
    <dgm:pt modelId="{82CBA79F-DEA1-4303-B503-51FC406FF0FA}" type="parTrans" cxnId="{FCCE2D5A-425A-411A-8239-30D624AAD1FE}">
      <dgm:prSet/>
      <dgm:spPr/>
      <dgm:t>
        <a:bodyPr/>
        <a:lstStyle/>
        <a:p>
          <a:endParaRPr lang="ru-RU"/>
        </a:p>
      </dgm:t>
    </dgm:pt>
    <dgm:pt modelId="{0F48D029-6781-4C1A-8180-0C52FF4E2F26}" type="sibTrans" cxnId="{FCCE2D5A-425A-411A-8239-30D624AAD1FE}">
      <dgm:prSet/>
      <dgm:spPr/>
      <dgm:t>
        <a:bodyPr/>
        <a:lstStyle/>
        <a:p>
          <a:endParaRPr lang="ru-RU"/>
        </a:p>
      </dgm:t>
    </dgm:pt>
    <dgm:pt modelId="{0A3C9BB7-B9A7-4232-838E-C0B2556E6729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ПСИХОЛОГИЧЕСКОЕ СОПРОВОЖДЕНИЕ</a:t>
          </a:r>
          <a:endParaRPr lang="ru-RU" sz="1800" dirty="0">
            <a:latin typeface="+mj-lt"/>
          </a:endParaRPr>
        </a:p>
      </dgm:t>
    </dgm:pt>
    <dgm:pt modelId="{4EDF623C-F5D5-4852-8C1B-24351E399286}" type="parTrans" cxnId="{69E445FE-ADDB-4AFD-BC43-4A21656522AB}">
      <dgm:prSet/>
      <dgm:spPr/>
      <dgm:t>
        <a:bodyPr/>
        <a:lstStyle/>
        <a:p>
          <a:endParaRPr lang="ru-RU"/>
        </a:p>
      </dgm:t>
    </dgm:pt>
    <dgm:pt modelId="{B20C51BC-5095-4F77-A07D-A91835E5EACD}" type="sibTrans" cxnId="{69E445FE-ADDB-4AFD-BC43-4A21656522AB}">
      <dgm:prSet/>
      <dgm:spPr/>
      <dgm:t>
        <a:bodyPr/>
        <a:lstStyle/>
        <a:p>
          <a:endParaRPr lang="ru-RU"/>
        </a:p>
      </dgm:t>
    </dgm:pt>
    <dgm:pt modelId="{9008E381-AF59-4128-B55D-3703383C1925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ИНФОРМАЦИОННАЯ СРЕДА</a:t>
          </a:r>
          <a:endParaRPr lang="ru-RU" sz="1800" dirty="0">
            <a:latin typeface="+mj-lt"/>
          </a:endParaRPr>
        </a:p>
      </dgm:t>
    </dgm:pt>
    <dgm:pt modelId="{A4C218C7-A8EC-45E4-ABED-3E4726589B02}" type="parTrans" cxnId="{B1312E76-5ED1-40F7-B2F0-829419EA6CF6}">
      <dgm:prSet/>
      <dgm:spPr/>
      <dgm:t>
        <a:bodyPr/>
        <a:lstStyle/>
        <a:p>
          <a:endParaRPr lang="ru-RU"/>
        </a:p>
      </dgm:t>
    </dgm:pt>
    <dgm:pt modelId="{85EBC5DB-75A9-4D9A-A08C-068DDED071C2}" type="sibTrans" cxnId="{B1312E76-5ED1-40F7-B2F0-829419EA6CF6}">
      <dgm:prSet/>
      <dgm:spPr/>
      <dgm:t>
        <a:bodyPr/>
        <a:lstStyle/>
        <a:p>
          <a:endParaRPr lang="ru-RU"/>
        </a:p>
      </dgm:t>
    </dgm:pt>
    <dgm:pt modelId="{1EB34BE1-6A2A-49C4-8BB2-C6E6E1C1DED5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СОВМЕСТНАЯ ПРАКТИЧЕСКАЯ ДЕЯТЕЛЬНОСТЬ</a:t>
          </a:r>
          <a:endParaRPr lang="ru-RU" sz="1800" dirty="0">
            <a:latin typeface="+mj-lt"/>
          </a:endParaRPr>
        </a:p>
      </dgm:t>
    </dgm:pt>
    <dgm:pt modelId="{0912A9A0-A990-4D8E-A465-DDB67DB56556}" type="parTrans" cxnId="{36ECF1C5-EB38-41DA-A30F-D58291C9BFA0}">
      <dgm:prSet/>
      <dgm:spPr/>
      <dgm:t>
        <a:bodyPr/>
        <a:lstStyle/>
        <a:p>
          <a:endParaRPr lang="ru-RU"/>
        </a:p>
      </dgm:t>
    </dgm:pt>
    <dgm:pt modelId="{7E219179-6122-4028-B314-3CF4D6454056}" type="sibTrans" cxnId="{36ECF1C5-EB38-41DA-A30F-D58291C9BFA0}">
      <dgm:prSet/>
      <dgm:spPr/>
      <dgm:t>
        <a:bodyPr/>
        <a:lstStyle/>
        <a:p>
          <a:endParaRPr lang="ru-RU"/>
        </a:p>
      </dgm:t>
    </dgm:pt>
    <dgm:pt modelId="{B097B198-EE28-4479-B611-7FED2D79E6BF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ПОДДЕРЖКА И ПООЩРЕНИЕ РОДИТЕЛЕЙ</a:t>
          </a:r>
          <a:endParaRPr lang="ru-RU" sz="1800" dirty="0">
            <a:latin typeface="+mj-lt"/>
          </a:endParaRPr>
        </a:p>
      </dgm:t>
    </dgm:pt>
    <dgm:pt modelId="{41A069C1-6DF3-4691-A42F-663C3762AB6C}" type="parTrans" cxnId="{233910DF-D3C0-4D20-865D-99DD52275364}">
      <dgm:prSet/>
      <dgm:spPr/>
      <dgm:t>
        <a:bodyPr/>
        <a:lstStyle/>
        <a:p>
          <a:endParaRPr lang="ru-RU"/>
        </a:p>
      </dgm:t>
    </dgm:pt>
    <dgm:pt modelId="{4395AE6B-80E0-441F-9778-30A68453C41D}" type="sibTrans" cxnId="{233910DF-D3C0-4D20-865D-99DD52275364}">
      <dgm:prSet/>
      <dgm:spPr/>
      <dgm:t>
        <a:bodyPr/>
        <a:lstStyle/>
        <a:p>
          <a:endParaRPr lang="ru-RU"/>
        </a:p>
      </dgm:t>
    </dgm:pt>
    <dgm:pt modelId="{B902F26D-68BB-4C69-88E8-93240BF11997}" type="pres">
      <dgm:prSet presAssocID="{9FF8AFCF-7F5C-45C2-BB85-A7EE44EC51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B65167-7ECB-4954-A337-FFDD9305CF61}" type="pres">
      <dgm:prSet presAssocID="{E20D18E0-0CA9-45BB-80C0-7EF277405373}" presName="centerShape" presStyleLbl="node0" presStyleIdx="0" presStyleCnt="1" custScaleX="133611" custLinFactNeighborX="-7131" custLinFactNeighborY="-3372"/>
      <dgm:spPr/>
      <dgm:t>
        <a:bodyPr/>
        <a:lstStyle/>
        <a:p>
          <a:endParaRPr lang="ru-RU"/>
        </a:p>
      </dgm:t>
    </dgm:pt>
    <dgm:pt modelId="{05ADE568-C904-44E9-86BA-11F4F16EBD7D}" type="pres">
      <dgm:prSet presAssocID="{0A3C9BB7-B9A7-4232-838E-C0B2556E6729}" presName="node" presStyleLbl="node1" presStyleIdx="0" presStyleCnt="4" custScaleX="240091" custRadScaleRad="100267" custRadScaleInc="-9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8CD16-3866-4FA3-A5BD-485D5E5BB10E}" type="pres">
      <dgm:prSet presAssocID="{0A3C9BB7-B9A7-4232-838E-C0B2556E6729}" presName="dummy" presStyleCnt="0"/>
      <dgm:spPr/>
    </dgm:pt>
    <dgm:pt modelId="{C19179E5-D095-48A5-BF86-68C7745C682E}" type="pres">
      <dgm:prSet presAssocID="{B20C51BC-5095-4F77-A07D-A91835E5EA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07CCC976-B252-4C7F-8F4A-1DF2AFFAADCF}" type="pres">
      <dgm:prSet presAssocID="{9008E381-AF59-4128-B55D-3703383C1925}" presName="node" presStyleLbl="node1" presStyleIdx="1" presStyleCnt="4" custScaleX="300110" custRadScaleRad="136678" custRadScaleInc="-1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0E475-AF38-432C-BCF2-CC5F67B15E3E}" type="pres">
      <dgm:prSet presAssocID="{9008E381-AF59-4128-B55D-3703383C1925}" presName="dummy" presStyleCnt="0"/>
      <dgm:spPr/>
    </dgm:pt>
    <dgm:pt modelId="{08DBCE7A-DF06-474B-8A82-233AE0791839}" type="pres">
      <dgm:prSet presAssocID="{85EBC5DB-75A9-4D9A-A08C-068DDED071C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31260F3-064A-4DF4-A91F-328FA9AB1C42}" type="pres">
      <dgm:prSet presAssocID="{1EB34BE1-6A2A-49C4-8BB2-C6E6E1C1DED5}" presName="node" presStyleLbl="node1" presStyleIdx="2" presStyleCnt="4" custScaleX="240091" custRadScaleRad="99042" custRadScaleInc="9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08074-6F5C-4962-AEA3-1063DE17AA32}" type="pres">
      <dgm:prSet presAssocID="{1EB34BE1-6A2A-49C4-8BB2-C6E6E1C1DED5}" presName="dummy" presStyleCnt="0"/>
      <dgm:spPr/>
    </dgm:pt>
    <dgm:pt modelId="{F0AEE603-6785-43BC-995D-90C563D4D2E8}" type="pres">
      <dgm:prSet presAssocID="{7E219179-6122-4028-B314-3CF4D645405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5F7DA3F-E3E4-44F7-A0F3-59320E1CF17E}" type="pres">
      <dgm:prSet presAssocID="{B097B198-EE28-4479-B611-7FED2D79E6BF}" presName="node" presStyleLbl="node1" presStyleIdx="3" presStyleCnt="4" custScaleX="240091" custRadScaleRad="152605" custRadScaleInc="6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1BE73-9C8F-415C-B2DF-9CAF049ECE4C}" type="pres">
      <dgm:prSet presAssocID="{B097B198-EE28-4479-B611-7FED2D79E6BF}" presName="dummy" presStyleCnt="0"/>
      <dgm:spPr/>
    </dgm:pt>
    <dgm:pt modelId="{E2B72749-3103-43A1-B56E-D132FEB93447}" type="pres">
      <dgm:prSet presAssocID="{4395AE6B-80E0-441F-9778-30A68453C41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233910DF-D3C0-4D20-865D-99DD52275364}" srcId="{E20D18E0-0CA9-45BB-80C0-7EF277405373}" destId="{B097B198-EE28-4479-B611-7FED2D79E6BF}" srcOrd="3" destOrd="0" parTransId="{41A069C1-6DF3-4691-A42F-663C3762AB6C}" sibTransId="{4395AE6B-80E0-441F-9778-30A68453C41D}"/>
    <dgm:cxn modelId="{69E445FE-ADDB-4AFD-BC43-4A21656522AB}" srcId="{E20D18E0-0CA9-45BB-80C0-7EF277405373}" destId="{0A3C9BB7-B9A7-4232-838E-C0B2556E6729}" srcOrd="0" destOrd="0" parTransId="{4EDF623C-F5D5-4852-8C1B-24351E399286}" sibTransId="{B20C51BC-5095-4F77-A07D-A91835E5EACD}"/>
    <dgm:cxn modelId="{2C91BA7D-7714-4661-B3AD-BD0ECF5050C0}" type="presOf" srcId="{1EB34BE1-6A2A-49C4-8BB2-C6E6E1C1DED5}" destId="{631260F3-064A-4DF4-A91F-328FA9AB1C42}" srcOrd="0" destOrd="0" presId="urn:microsoft.com/office/officeart/2005/8/layout/radial6"/>
    <dgm:cxn modelId="{16204EBC-C687-467D-B95D-FF7BECD69A82}" type="presOf" srcId="{85EBC5DB-75A9-4D9A-A08C-068DDED071C2}" destId="{08DBCE7A-DF06-474B-8A82-233AE0791839}" srcOrd="0" destOrd="0" presId="urn:microsoft.com/office/officeart/2005/8/layout/radial6"/>
    <dgm:cxn modelId="{30A0A152-165A-4162-B949-157D3D0AF3D7}" type="presOf" srcId="{B097B198-EE28-4479-B611-7FED2D79E6BF}" destId="{05F7DA3F-E3E4-44F7-A0F3-59320E1CF17E}" srcOrd="0" destOrd="0" presId="urn:microsoft.com/office/officeart/2005/8/layout/radial6"/>
    <dgm:cxn modelId="{36ECF1C5-EB38-41DA-A30F-D58291C9BFA0}" srcId="{E20D18E0-0CA9-45BB-80C0-7EF277405373}" destId="{1EB34BE1-6A2A-49C4-8BB2-C6E6E1C1DED5}" srcOrd="2" destOrd="0" parTransId="{0912A9A0-A990-4D8E-A465-DDB67DB56556}" sibTransId="{7E219179-6122-4028-B314-3CF4D6454056}"/>
    <dgm:cxn modelId="{55D14568-89EF-42A5-8309-0AC113B486C7}" type="presOf" srcId="{9FF8AFCF-7F5C-45C2-BB85-A7EE44EC51CC}" destId="{B902F26D-68BB-4C69-88E8-93240BF11997}" srcOrd="0" destOrd="0" presId="urn:microsoft.com/office/officeart/2005/8/layout/radial6"/>
    <dgm:cxn modelId="{296B069E-2034-41D6-8902-97E4F6CEBCC8}" type="presOf" srcId="{E20D18E0-0CA9-45BB-80C0-7EF277405373}" destId="{1FB65167-7ECB-4954-A337-FFDD9305CF61}" srcOrd="0" destOrd="0" presId="urn:microsoft.com/office/officeart/2005/8/layout/radial6"/>
    <dgm:cxn modelId="{D0BC6834-67CF-4F20-974F-60E7EEA21881}" type="presOf" srcId="{B20C51BC-5095-4F77-A07D-A91835E5EACD}" destId="{C19179E5-D095-48A5-BF86-68C7745C682E}" srcOrd="0" destOrd="0" presId="urn:microsoft.com/office/officeart/2005/8/layout/radial6"/>
    <dgm:cxn modelId="{664D45CC-6D50-46CA-8FDE-6EAD9E3EC46A}" type="presOf" srcId="{0A3C9BB7-B9A7-4232-838E-C0B2556E6729}" destId="{05ADE568-C904-44E9-86BA-11F4F16EBD7D}" srcOrd="0" destOrd="0" presId="urn:microsoft.com/office/officeart/2005/8/layout/radial6"/>
    <dgm:cxn modelId="{BCF853CB-6D19-4774-9656-4C93243795A1}" type="presOf" srcId="{7E219179-6122-4028-B314-3CF4D6454056}" destId="{F0AEE603-6785-43BC-995D-90C563D4D2E8}" srcOrd="0" destOrd="0" presId="urn:microsoft.com/office/officeart/2005/8/layout/radial6"/>
    <dgm:cxn modelId="{3741DF59-C7A1-410F-B5F3-DDE2CE52BE34}" type="presOf" srcId="{4395AE6B-80E0-441F-9778-30A68453C41D}" destId="{E2B72749-3103-43A1-B56E-D132FEB93447}" srcOrd="0" destOrd="0" presId="urn:microsoft.com/office/officeart/2005/8/layout/radial6"/>
    <dgm:cxn modelId="{B1312E76-5ED1-40F7-B2F0-829419EA6CF6}" srcId="{E20D18E0-0CA9-45BB-80C0-7EF277405373}" destId="{9008E381-AF59-4128-B55D-3703383C1925}" srcOrd="1" destOrd="0" parTransId="{A4C218C7-A8EC-45E4-ABED-3E4726589B02}" sibTransId="{85EBC5DB-75A9-4D9A-A08C-068DDED071C2}"/>
    <dgm:cxn modelId="{FCCE2D5A-425A-411A-8239-30D624AAD1FE}" srcId="{9FF8AFCF-7F5C-45C2-BB85-A7EE44EC51CC}" destId="{E20D18E0-0CA9-45BB-80C0-7EF277405373}" srcOrd="0" destOrd="0" parTransId="{82CBA79F-DEA1-4303-B503-51FC406FF0FA}" sibTransId="{0F48D029-6781-4C1A-8180-0C52FF4E2F26}"/>
    <dgm:cxn modelId="{110A6EFB-373C-4497-838F-E204C9D9C894}" type="presOf" srcId="{9008E381-AF59-4128-B55D-3703383C1925}" destId="{07CCC976-B252-4C7F-8F4A-1DF2AFFAADCF}" srcOrd="0" destOrd="0" presId="urn:microsoft.com/office/officeart/2005/8/layout/radial6"/>
    <dgm:cxn modelId="{879DFEBE-8590-42A9-95A0-1DDAD249D188}" type="presParOf" srcId="{B902F26D-68BB-4C69-88E8-93240BF11997}" destId="{1FB65167-7ECB-4954-A337-FFDD9305CF61}" srcOrd="0" destOrd="0" presId="urn:microsoft.com/office/officeart/2005/8/layout/radial6"/>
    <dgm:cxn modelId="{F5F8CCBC-FA4D-42CF-90B8-08576A93035A}" type="presParOf" srcId="{B902F26D-68BB-4C69-88E8-93240BF11997}" destId="{05ADE568-C904-44E9-86BA-11F4F16EBD7D}" srcOrd="1" destOrd="0" presId="urn:microsoft.com/office/officeart/2005/8/layout/radial6"/>
    <dgm:cxn modelId="{8B7B4CB2-62F7-4243-8018-23705B94A11F}" type="presParOf" srcId="{B902F26D-68BB-4C69-88E8-93240BF11997}" destId="{45E8CD16-3866-4FA3-A5BD-485D5E5BB10E}" srcOrd="2" destOrd="0" presId="urn:microsoft.com/office/officeart/2005/8/layout/radial6"/>
    <dgm:cxn modelId="{D2197913-AD09-4D0B-A331-22BD2A09CA7C}" type="presParOf" srcId="{B902F26D-68BB-4C69-88E8-93240BF11997}" destId="{C19179E5-D095-48A5-BF86-68C7745C682E}" srcOrd="3" destOrd="0" presId="urn:microsoft.com/office/officeart/2005/8/layout/radial6"/>
    <dgm:cxn modelId="{18DF4B87-1233-4C9B-95E3-2C7E927984BD}" type="presParOf" srcId="{B902F26D-68BB-4C69-88E8-93240BF11997}" destId="{07CCC976-B252-4C7F-8F4A-1DF2AFFAADCF}" srcOrd="4" destOrd="0" presId="urn:microsoft.com/office/officeart/2005/8/layout/radial6"/>
    <dgm:cxn modelId="{2A909247-5AE2-4FE6-9CC9-70DE2937CAF8}" type="presParOf" srcId="{B902F26D-68BB-4C69-88E8-93240BF11997}" destId="{8A80E475-AF38-432C-BCF2-CC5F67B15E3E}" srcOrd="5" destOrd="0" presId="urn:microsoft.com/office/officeart/2005/8/layout/radial6"/>
    <dgm:cxn modelId="{550F403A-7B94-4421-BA77-7D4E97C23FFE}" type="presParOf" srcId="{B902F26D-68BB-4C69-88E8-93240BF11997}" destId="{08DBCE7A-DF06-474B-8A82-233AE0791839}" srcOrd="6" destOrd="0" presId="urn:microsoft.com/office/officeart/2005/8/layout/radial6"/>
    <dgm:cxn modelId="{D00271D9-3FA4-43D9-8EAE-D5EB5372FAA7}" type="presParOf" srcId="{B902F26D-68BB-4C69-88E8-93240BF11997}" destId="{631260F3-064A-4DF4-A91F-328FA9AB1C42}" srcOrd="7" destOrd="0" presId="urn:microsoft.com/office/officeart/2005/8/layout/radial6"/>
    <dgm:cxn modelId="{858C0D5C-29FC-454B-8B4A-B91440D56CEE}" type="presParOf" srcId="{B902F26D-68BB-4C69-88E8-93240BF11997}" destId="{AC908074-6F5C-4962-AEA3-1063DE17AA32}" srcOrd="8" destOrd="0" presId="urn:microsoft.com/office/officeart/2005/8/layout/radial6"/>
    <dgm:cxn modelId="{945688B3-9D20-4EC6-93A8-13E16C2B548A}" type="presParOf" srcId="{B902F26D-68BB-4C69-88E8-93240BF11997}" destId="{F0AEE603-6785-43BC-995D-90C563D4D2E8}" srcOrd="9" destOrd="0" presId="urn:microsoft.com/office/officeart/2005/8/layout/radial6"/>
    <dgm:cxn modelId="{309048FE-41F9-4A25-8ABB-0B90FAC72A58}" type="presParOf" srcId="{B902F26D-68BB-4C69-88E8-93240BF11997}" destId="{05F7DA3F-E3E4-44F7-A0F3-59320E1CF17E}" srcOrd="10" destOrd="0" presId="urn:microsoft.com/office/officeart/2005/8/layout/radial6"/>
    <dgm:cxn modelId="{04A979DD-D6C0-4B7C-BDD1-1A1C0A4E77DC}" type="presParOf" srcId="{B902F26D-68BB-4C69-88E8-93240BF11997}" destId="{F641BE73-9C8F-415C-B2DF-9CAF049ECE4C}" srcOrd="11" destOrd="0" presId="urn:microsoft.com/office/officeart/2005/8/layout/radial6"/>
    <dgm:cxn modelId="{4AF2E7BC-DCA7-4EFE-95FA-332EC9817F35}" type="presParOf" srcId="{B902F26D-68BB-4C69-88E8-93240BF11997}" destId="{E2B72749-3103-43A1-B56E-D132FEB93447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149E48-0914-4775-97CD-F21629CA1D7A}">
      <dsp:nvSpPr>
        <dsp:cNvPr id="0" name=""/>
        <dsp:cNvSpPr/>
      </dsp:nvSpPr>
      <dsp:spPr>
        <a:xfrm rot="5400000">
          <a:off x="-238868" y="23886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5400000">
        <a:off x="-238868" y="238868"/>
        <a:ext cx="1592456" cy="1114719"/>
      </dsp:txXfrm>
    </dsp:sp>
    <dsp:sp modelId="{854F15B3-9F6E-45A0-929E-60AC1B037E23}">
      <dsp:nvSpPr>
        <dsp:cNvPr id="0" name=""/>
        <dsp:cNvSpPr/>
      </dsp:nvSpPr>
      <dsp:spPr>
        <a:xfrm rot="5400000">
          <a:off x="4154611" y="-3039517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j-lt"/>
            </a:rPr>
            <a:t>Педагог (наблюдения, ведение индивидуальных карт развития, изучение продуктов детской деятельности, педагогическая диагностика)</a:t>
          </a:r>
          <a:endParaRPr lang="ru-RU" sz="2100" kern="1200" dirty="0">
            <a:latin typeface="+mj-lt"/>
          </a:endParaRPr>
        </a:p>
      </dsp:txBody>
      <dsp:txXfrm rot="5400000">
        <a:off x="4154611" y="-3039517"/>
        <a:ext cx="1035096" cy="7114880"/>
      </dsp:txXfrm>
    </dsp:sp>
    <dsp:sp modelId="{1D1DB0FD-CD9F-4700-8C4F-E5B453D8D327}">
      <dsp:nvSpPr>
        <dsp:cNvPr id="0" name=""/>
        <dsp:cNvSpPr/>
      </dsp:nvSpPr>
      <dsp:spPr>
        <a:xfrm rot="5400000">
          <a:off x="-238868" y="163735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5400000">
        <a:off x="-238868" y="1637358"/>
        <a:ext cx="1592456" cy="1114719"/>
      </dsp:txXfrm>
    </dsp:sp>
    <dsp:sp modelId="{341CFD0A-AB1B-4E56-A721-FF7500DC9B9C}">
      <dsp:nvSpPr>
        <dsp:cNvPr id="0" name=""/>
        <dsp:cNvSpPr/>
      </dsp:nvSpPr>
      <dsp:spPr>
        <a:xfrm rot="5400000">
          <a:off x="4154611" y="-1641401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j-lt"/>
            </a:rPr>
            <a:t>Психолог (наблюдения, беседы с родителями, психологическая диагностика)</a:t>
          </a:r>
          <a:endParaRPr lang="ru-RU" sz="2100" kern="1200" dirty="0">
            <a:latin typeface="+mj-lt"/>
          </a:endParaRPr>
        </a:p>
      </dsp:txBody>
      <dsp:txXfrm rot="5400000">
        <a:off x="4154611" y="-1641401"/>
        <a:ext cx="1035096" cy="7114880"/>
      </dsp:txXfrm>
    </dsp:sp>
    <dsp:sp modelId="{F1B8FDB8-571E-4DBD-BD0A-FD52A84B5F14}">
      <dsp:nvSpPr>
        <dsp:cNvPr id="0" name=""/>
        <dsp:cNvSpPr/>
      </dsp:nvSpPr>
      <dsp:spPr>
        <a:xfrm rot="5400000">
          <a:off x="-238868" y="3035474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5400000">
        <a:off x="-238868" y="3035474"/>
        <a:ext cx="1592456" cy="1114719"/>
      </dsp:txXfrm>
    </dsp:sp>
    <dsp:sp modelId="{4B73CA5D-9D9C-44F5-8902-A7DF1AAD29C2}">
      <dsp:nvSpPr>
        <dsp:cNvPr id="0" name=""/>
        <dsp:cNvSpPr/>
      </dsp:nvSpPr>
      <dsp:spPr>
        <a:xfrm rot="5400000">
          <a:off x="4154611" y="-243285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+mj-lt"/>
            </a:rPr>
            <a:t>Родители (беседы, анкетирование)</a:t>
          </a:r>
          <a:endParaRPr lang="ru-RU" sz="2100" kern="1200" dirty="0">
            <a:latin typeface="+mj-lt"/>
          </a:endParaRPr>
        </a:p>
      </dsp:txBody>
      <dsp:txXfrm rot="5400000">
        <a:off x="4154611" y="-243285"/>
        <a:ext cx="1035096" cy="7114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B72749-3103-43A1-B56E-D132FEB93447}">
      <dsp:nvSpPr>
        <dsp:cNvPr id="0" name=""/>
        <dsp:cNvSpPr/>
      </dsp:nvSpPr>
      <dsp:spPr>
        <a:xfrm>
          <a:off x="1396954" y="459074"/>
          <a:ext cx="3721682" cy="3721682"/>
        </a:xfrm>
        <a:prstGeom prst="blockArc">
          <a:avLst>
            <a:gd name="adj1" fmla="val 10783763"/>
            <a:gd name="adj2" fmla="val 17331543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EE603-6785-43BC-995D-90C563D4D2E8}">
      <dsp:nvSpPr>
        <dsp:cNvPr id="0" name=""/>
        <dsp:cNvSpPr/>
      </dsp:nvSpPr>
      <dsp:spPr>
        <a:xfrm>
          <a:off x="1388780" y="640056"/>
          <a:ext cx="3721682" cy="3721682"/>
        </a:xfrm>
        <a:prstGeom prst="blockArc">
          <a:avLst>
            <a:gd name="adj1" fmla="val 4252106"/>
            <a:gd name="adj2" fmla="val 11126548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BCE7A-DF06-474B-8A82-233AE0791839}">
      <dsp:nvSpPr>
        <dsp:cNvPr id="0" name=""/>
        <dsp:cNvSpPr/>
      </dsp:nvSpPr>
      <dsp:spPr>
        <a:xfrm>
          <a:off x="2748357" y="707961"/>
          <a:ext cx="3721682" cy="3721682"/>
        </a:xfrm>
        <a:prstGeom prst="blockArc">
          <a:avLst>
            <a:gd name="adj1" fmla="val 21281258"/>
            <a:gd name="adj2" fmla="val 6891009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179E5-D095-48A5-BF86-68C7745C682E}">
      <dsp:nvSpPr>
        <dsp:cNvPr id="0" name=""/>
        <dsp:cNvSpPr/>
      </dsp:nvSpPr>
      <dsp:spPr>
        <a:xfrm>
          <a:off x="2746800" y="389075"/>
          <a:ext cx="3721682" cy="3721682"/>
        </a:xfrm>
        <a:prstGeom prst="blockArc">
          <a:avLst>
            <a:gd name="adj1" fmla="val 14712235"/>
            <a:gd name="adj2" fmla="val 285154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65167-7ECB-4954-A337-FFDD9305CF61}">
      <dsp:nvSpPr>
        <dsp:cNvPr id="0" name=""/>
        <dsp:cNvSpPr/>
      </dsp:nvSpPr>
      <dsp:spPr>
        <a:xfrm>
          <a:off x="2530624" y="1440645"/>
          <a:ext cx="2289865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РАБОТА С РОДИТЕЛЯМИ</a:t>
          </a:r>
          <a:endParaRPr lang="ru-RU" sz="1600" b="1" kern="1200" dirty="0"/>
        </a:p>
      </dsp:txBody>
      <dsp:txXfrm>
        <a:off x="2530624" y="1440645"/>
        <a:ext cx="2289865" cy="1713830"/>
      </dsp:txXfrm>
    </dsp:sp>
    <dsp:sp modelId="{05ADE568-C904-44E9-86BA-11F4F16EBD7D}">
      <dsp:nvSpPr>
        <dsp:cNvPr id="0" name=""/>
        <dsp:cNvSpPr/>
      </dsp:nvSpPr>
      <dsp:spPr>
        <a:xfrm>
          <a:off x="2405172" y="0"/>
          <a:ext cx="2880326" cy="1199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ПСИХОЛОГИЧЕСКОЕ СОПРОВОЖДЕНИЕ</a:t>
          </a:r>
          <a:endParaRPr lang="ru-RU" sz="1800" kern="1200" dirty="0">
            <a:latin typeface="+mj-lt"/>
          </a:endParaRPr>
        </a:p>
      </dsp:txBody>
      <dsp:txXfrm>
        <a:off x="2405172" y="0"/>
        <a:ext cx="2880326" cy="1199681"/>
      </dsp:txXfrm>
    </dsp:sp>
    <dsp:sp modelId="{07CCC976-B252-4C7F-8F4A-1DF2AFFAADCF}">
      <dsp:nvSpPr>
        <dsp:cNvPr id="0" name=""/>
        <dsp:cNvSpPr/>
      </dsp:nvSpPr>
      <dsp:spPr>
        <a:xfrm>
          <a:off x="4618863" y="1800674"/>
          <a:ext cx="3600363" cy="1199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ИНФОРМАЦИОННАЯ СРЕДА</a:t>
          </a:r>
          <a:endParaRPr lang="ru-RU" sz="1800" kern="1200" dirty="0">
            <a:latin typeface="+mj-lt"/>
          </a:endParaRPr>
        </a:p>
      </dsp:txBody>
      <dsp:txXfrm>
        <a:off x="4618863" y="1800674"/>
        <a:ext cx="3600363" cy="1199681"/>
      </dsp:txXfrm>
    </dsp:sp>
    <dsp:sp modelId="{631260F3-064A-4DF4-A91F-328FA9AB1C42}">
      <dsp:nvSpPr>
        <dsp:cNvPr id="0" name=""/>
        <dsp:cNvSpPr/>
      </dsp:nvSpPr>
      <dsp:spPr>
        <a:xfrm>
          <a:off x="2405173" y="3618318"/>
          <a:ext cx="2880326" cy="1199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СОВМЕСТНАЯ ПРАКТИЧЕСКАЯ ДЕЯТЕЛЬНОСТЬ</a:t>
          </a:r>
          <a:endParaRPr lang="ru-RU" sz="1800" kern="1200" dirty="0">
            <a:latin typeface="+mj-lt"/>
          </a:endParaRPr>
        </a:p>
      </dsp:txBody>
      <dsp:txXfrm>
        <a:off x="2405173" y="3618318"/>
        <a:ext cx="2880326" cy="1199681"/>
      </dsp:txXfrm>
    </dsp:sp>
    <dsp:sp modelId="{05F7DA3F-E3E4-44F7-A0F3-59320E1CF17E}">
      <dsp:nvSpPr>
        <dsp:cNvPr id="0" name=""/>
        <dsp:cNvSpPr/>
      </dsp:nvSpPr>
      <dsp:spPr>
        <a:xfrm>
          <a:off x="0" y="1728660"/>
          <a:ext cx="2880326" cy="1199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ПОДДЕРЖКА И ПООЩРЕНИЕ РОДИТЕЛЕЙ</a:t>
          </a:r>
          <a:endParaRPr lang="ru-RU" sz="1800" kern="1200" dirty="0">
            <a:latin typeface="+mj-lt"/>
          </a:endParaRPr>
        </a:p>
      </dsp:txBody>
      <dsp:txXfrm>
        <a:off x="0" y="1728660"/>
        <a:ext cx="2880326" cy="1199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5E492E-5F32-4094-B8E0-A4672DC95CE6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34A99-CDB0-4E82-9A93-FA99C1FCFF0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Разработка системы работы с одаренными детьми в условиях </a:t>
            </a:r>
            <a:r>
              <a:rPr lang="ru-RU" sz="3600" i="1" smtClean="0"/>
              <a:t>ДО</a:t>
            </a:r>
            <a:r>
              <a:rPr lang="ru-RU" sz="3600" i="1" smtClean="0"/>
              <a:t>,</a:t>
            </a:r>
            <a:r>
              <a:rPr lang="ru-RU" sz="3600" smtClean="0"/>
              <a:t>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11200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Индивидуальный образовательный маршрут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742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515616"/>
                <a:gridCol w="936104"/>
                <a:gridCol w="129614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этапы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Выявление признаков </a:t>
                      </a:r>
                      <a:r>
                        <a:rPr lang="ru-RU" sz="1400" dirty="0" err="1" smtClean="0"/>
                        <a:t>одаренности.Анализ</a:t>
                      </a:r>
                      <a:r>
                        <a:rPr lang="ru-RU" sz="1400" dirty="0" smtClean="0"/>
                        <a:t> продуктов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Диагностика,</a:t>
                      </a:r>
                      <a:r>
                        <a:rPr lang="ru-RU" sz="1400" baseline="0" dirty="0" smtClean="0"/>
                        <a:t> наблюдение</a:t>
                      </a:r>
                    </a:p>
                    <a:p>
                      <a:r>
                        <a:rPr lang="ru-RU" sz="1400" baseline="0" dirty="0" smtClean="0"/>
                        <a:t>анкетирование, собеседование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октябрь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Воспитатели, психолог, специалисты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психологической характеристики и индивидуального маршрута развития ребенка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Создание условий для развития детей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наличие специально подготовленных высококвалифицированных педагогов дополнительного образования и воспитателей;</a:t>
            </a:r>
          </a:p>
          <a:p>
            <a:pPr lvl="0"/>
            <a:r>
              <a:rPr lang="ru-RU" dirty="0" smtClean="0"/>
              <a:t>наличие богатой предметно-развивающей среды, стимулирующей самую разнообразную деятельность ребенка;</a:t>
            </a:r>
          </a:p>
          <a:p>
            <a:pPr lvl="0"/>
            <a:r>
              <a:rPr lang="ru-RU" dirty="0" smtClean="0"/>
              <a:t>создание атмосферы доброжелательности и заботливости по отношению к ребенку, обстановки, формирующей у ребенка чувство собственной значимости, поощряющей проявление его индивидуальности;</a:t>
            </a:r>
          </a:p>
          <a:p>
            <a:pPr lvl="0"/>
            <a:r>
              <a:rPr lang="ru-RU" dirty="0" smtClean="0"/>
              <a:t>наличие личностно-ориентированной воспитательно-образовательной системы, включающей в себя развивающие программы по различным направлениям детской одаренности, учитывающие как личностные, так и возрастные особенности ребенка;</a:t>
            </a:r>
          </a:p>
          <a:p>
            <a:pPr lvl="0"/>
            <a:r>
              <a:rPr lang="ru-RU" dirty="0" smtClean="0"/>
              <a:t>введение системы психолого-педагогического мониторинга, направленного на выявление особых способностей детей и отслеживания их дальнейшего развития;</a:t>
            </a:r>
          </a:p>
          <a:p>
            <a:pPr lvl="0"/>
            <a:r>
              <a:rPr lang="ru-RU" dirty="0" smtClean="0"/>
              <a:t>использование в работе педагогов различных нетрадиционных методов и приемов, игровых технологий,</a:t>
            </a:r>
          </a:p>
          <a:p>
            <a:pPr lvl="0"/>
            <a:r>
              <a:rPr lang="ru-RU" dirty="0" smtClean="0"/>
              <a:t>занятие детей в свободной деятельности развивающими играми,</a:t>
            </a:r>
          </a:p>
          <a:p>
            <a:pPr lvl="0"/>
            <a:r>
              <a:rPr lang="ru-RU" dirty="0" smtClean="0"/>
              <a:t>работа кружков и секций, развивающих творческую направленность ребенка;</a:t>
            </a:r>
          </a:p>
          <a:p>
            <a:pPr lvl="0"/>
            <a:r>
              <a:rPr lang="ru-RU" dirty="0" smtClean="0"/>
              <a:t>участие детей в различных праздниках, спортивных соревнованиях, сюжетно-ролевых играх, выставках детского творчества, олимпиадах, фестивалях,</a:t>
            </a:r>
          </a:p>
          <a:p>
            <a:pPr lvl="0"/>
            <a:r>
              <a:rPr lang="ru-RU" dirty="0" smtClean="0"/>
              <a:t>тесное сотрудничество с семьей по вопросам развития одаренности их детей;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4313"/>
          <a:ext cx="8229600" cy="4840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Результативность мониторинга </a:t>
            </a:r>
            <a:br>
              <a:rPr lang="ru-RU" sz="3200" dirty="0" smtClean="0"/>
            </a:br>
            <a:r>
              <a:rPr lang="ru-RU" sz="3200" dirty="0" smtClean="0"/>
              <a:t>2013-2014 учебный год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15616" y="2492896"/>
          <a:ext cx="649605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Результативность мониторинга </a:t>
            </a:r>
            <a:br>
              <a:rPr lang="ru-RU" sz="3600" dirty="0" smtClean="0"/>
            </a:br>
            <a:r>
              <a:rPr lang="ru-RU" sz="3600" dirty="0" smtClean="0"/>
              <a:t>2014-2015 учебный год 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47664" y="306896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700808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2004832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ОДАРЕННОСТЬ-</a:t>
            </a:r>
            <a:r>
              <a:rPr lang="ru-RU" sz="1400" dirty="0" smtClean="0"/>
              <a:t>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</a:t>
            </a:r>
            <a:br>
              <a:rPr lang="ru-RU" sz="1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Одаренныйребенок</a:t>
            </a:r>
            <a:r>
              <a:rPr lang="ru-RU" sz="2800" dirty="0" smtClean="0"/>
              <a:t>- 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</a:t>
            </a:r>
            <a:endParaRPr lang="ru-RU" sz="2800" b="1" dirty="0"/>
          </a:p>
        </p:txBody>
      </p:sp>
      <p:pic>
        <p:nvPicPr>
          <p:cNvPr id="8" name="Содержимое 7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5666" y="4393596"/>
            <a:ext cx="3505894" cy="2324560"/>
          </a:xfrm>
        </p:spPr>
      </p:pic>
      <p:sp>
        <p:nvSpPr>
          <p:cNvPr id="27650" name="AutoShape 2" descr="data:image/jpeg;base64,/9j/4AAQSkZJRgABAQAAAQABAAD/2wCEAAkGBxQTEhUUExQUFBUXFxQYFhgYFhcXFhcVFxgYFhQXGBUYHCggHBwlHRYUITEhJSksLi4uFx8zODMsNygtLisBCgoKDg0OGxAQGywkICQsLCwsLCwsLCwsLCwsLCwsLCwsLCwsLCwsLCwsLCwsLCwsLCwsLCwsLCwsLCwsLCwsLP/AABEIALcBFAMBEQACEQEDEQH/xAAcAAEAAgMBAQEAAAAAAAAAAAAAAgUDBAYBBwj/xABBEAABAwIDBQUFBQYGAgMAAAABAAIDBBESITEFBkFRYRMicYGRMkKhsdEHFFLB8BUjYnKi4TNDU4KS8bLCFnOD/8QAGgEBAAMBAQEAAAAAAAAAAAAAAAECBAMFBv/EAC4RAAICAQQBAwMEAgIDAAAAAAABAgMRBBIhMUEFE1EiMmEUQnGBFSNSkTOhwf/aAAwDAQACEQMRAD8A+4oAgCAIAgCAIAgCAIAgCAw1dU2NjnvOFrWlzjyAFyUSbfAPkW2ftCqZnnsHdhH7tgDIRzcTe3gPVehXpopZkUcjHQ781sWsjZhykaP/ACbYqZaaD6KKx+SzrftVd2Tg2ntKQQDjuwHna1z4LktG8l1NHUfZfUSv2dAZnF7/AN4LnM4BI4Mv1w2HgAs9ySniJbOTrFzJCAIAgCAiSo7DF0zjhjJ6EB6pAQBAEAQBAEAQBAEAQBAEAQBAEAQBAEAQBARJUdA+NfaPvJJPUvpo3FsMZwuANsbgO8XW1ANxbovR09SUdzIbwcjJEAtPZyzlmaijLxmcgoIsaiYdotY1STB5Oz+y6pLK0Mae7JG7E3gS0AtNueRHgVl1MfpyWgfYQV56R0PVIPCobBV7a25HTNBkJufZaMy62vks9+proWZM7U0ytliPXyUzN+WHWKQeBafzC85esw54Nb9NsS4aOV2xvRNKSRIWDg1psAPLUrzbdZdbLtpEVemPl2vj8FlR107Q1zZXi4Bs44hnnazrrFH1K+qbSlk8axOE2ky+2dvRwnGH+Nou3zGoXuaX1mNjUbOGSrscSLyGtD82PaQdOC92H1LK/wDR0VmejYDipLZZNQWPUAQBAEAQBAEAQBAEAQBAEAQBAEAQBAaG2O3ERNN2ZlGbRJfA7m0luYvz6KY48hn58rqpzZpjK0tlL3mQW9lxJLgMzlfqV60UtqwcpZZ5R08kxOBhfZuIgZHDcDLnqMlFlsIdsvGpvo8kq3MGDs3tPItN7p7kHymiHRLybWyd06qrN3MdFHmcbwQSeAa0562zWW/X1Vfk7VadvsbM2hLQVLHObaSI5tOWJpuCAeRF7HwWhON9f0v+Skq3GWGfTN2t6Pv1cJIWSxwshcJu0cMLpC5nZBrQ4i4s/PI2JvwWK2r245bHXZ3PbDmPVZ8+R12Uu2t6oIbsxB8tso2m5v8AxEeyPFZdRrIVRbzyXoh7stsf7PnG8FbLO/tJCLgWAGQA1sF83ZqpXvMj6LT1Rqjtia2z34w7pZZbo7WdWkujXqYBjbfS4BXSEm4vBKbxwWYmcxpw5i2n0WZwjN4Z5XqWk92DlFclXNtiQ+9h8Nfitdekj4WT492yzx4Og3f2dVu7z5HQsPCwxu8iLDzz6L6T0/QWxW7OF8ExzJnfbM2c4AYnv8zYnxsAvWnOKW1G2ml9suGMA0XA2EkAQBAEAQBAEAQBAEAQBAEAQBAEAQBAeOUMHyDbW7bJtqVoffCGNka1uTi57GZ+Adi9Qu9uqdNUWjrTWptpkPs+jAme05O7MZce64A/Gy4epP3K4yisovpfolJM72jMeN7GtF2FuI2GrhiGepNiD5ryVlI7yeWbFS5oY4vthAJdfg0aoEyln2HFLUwOcGljGSd1zbgggYbg6AX08Fp02o2KUMdnO+G6G74M9ZvNSQWhgb20mjYoGi1+pGQ8rq09Ws4SyzzpXJZ8/g5zaW0amaTs5y6ljuMbIrF4a4Ai7jqbEdOi8q/W4lsmsI3U6Gd9W9vH4Naop6dhAp48LBfvOzkeTqXHyyC87WamNr2wWEj0dFo1plnH1MrK2qFxxXCqts9LHOTJG9wFhE8dAw/RXlp5t8ldyLjYewXzOxTNLGAGwOTiTkMuC2UaTnk4XahQWImjtXZs9MTiaXx8HtF8v4gND8Fzu0mHwXquhPjpmTdClL6kObFcWOJxbk0agg2yN+S2+nKyFmTztdpdPtbXZ9DhiLDewJ6r6Od7keJCmMTbFc7iz0K57juTG0Bxa4ehU5BkbXM528QUyDKyoadHA+akEwUB6gCAIAgCAIAgCAIAgCAIAgCAIDXqZ7ZDVVk8IHzza+69Qyokr4Z3Sy8Y3NaA6K1jHdtr6C2mnNd90Zw2SXBZSlF5j4NTdyenqZi50LWTMNwLuBtxvpex4HgQsOops08cQlmJshZG55l9x27J2YrEhrsvayBvpZ2h5LJGKa4YeV/BOeC+TrEEEEagg5EJJOITyatXsRs7A1xLWEYcLci5oIOG/Ad0eQ4K0dPv+pvH4OGolui62WWydjw07bRRtZzIGZ8zmVqhXGP28GZQUeEjmvtCpGgMlaCJHHBf3SLXGLryXleq1Q272uT1PT7JbtmeDjo6aZ5DbtuchqTcrxY7HLET2HKKyzPs/ZeGcNfmQ7M6ggd4fJdln3NpVzzDJ3sdO0ts7Tjwy45r1oR4PMslybcYAAtpYWzvl4rouDj2aG3m/uJDcizH5cDlxXHULNbS77OtX3pG5sGua+miwkOdgaCL5gjLMcNFu0k1KqJk1MJRslleSybSXzcblalyZzx1HyJCgGM07uYKkjBiIztYKMjBF8AVkwYSCNCR4Gykg1Z9u9nljLjyyPqUyMl1seqfLGHvAbe9gOXMqUyTeVgEAQBAEAQBAEAQBAEAQGOeTCCf1dQ3gFO6W9yfNc2122VckVFdvVTxnDjMjvwRjGSeXL4rPZqK4+X/AEc5XRj28lZVGpqD2raeKmDQT2sjcU1rcGgX8iPNcZ33Thj9pNbvk1s4LOJ4kjAe0uDhY3ba4PEtJyH1WZSaXC4R7cdyim+yz2ZslsTQxjQxgzsCSSepP5rXCpzw2ZZ3xS4LSLn6eH91sSSRkbbZMyWCAw1NIyVhZI0ODtR8rHhbmqW1xsjtkuC0ZuD3R7PnFbSmmqsr4Y3AgHUsI5+fwXzN0VRqMY4Pdqn7tX5PaydvaCSE4zqW27wtrceZCrY901OJeCe3bI6ejIqach7XMbI1zXC9nWN2mxGYy0K9aqzdFccmG6O2RZsZhAHAAAeHjxXVpnBSRp1GzWykucCbxmNzSe7gLsR8Doii5cYDls+ozbu7FgpsRjFnOte7iTYaarTVTCv7ThbfO1/WXmNdzieF6A1ppSTYeZQHjbBCDWrq1sYxONhw5noFKBy20NsPkuB3W8hqR1KkghshpfI1jRYk5kWuBqbEg2yB0CJA+hsbYW5K5JJAEAQBAEAQGKpmDGOe7RrS4+AFz8lDCOHoN/XueDJE1sJOoJL2DgXcD1t8VlWqTltNT0rUdx3YctXBl5PQpB5I6wuhDOcoN74Kh5ZTvx4Rdzi1wbrbI+ax2atL7S9DhZxyQ2vU1EsZEJYw6guBd6rzZeo2ttJLBos0y2/Q+SgZu4ZM6qokm/hBwM9B/ZaacW/dM8+Wlnn68/0XuzqGGAWjYxnW2fqc1oXs1HSFCi/pRsSVmpa3EG5nr5LDZr1Ke1dG+vTcrc8ZME1QBG0DU5m/VcNdrouKhV/Z3qqzY5FjTTXjb1AH5H816mkmp0pswXx22OKNkPWng5sF2Y6Z/T80I/gmHIDR2ls2Kewkbe2hBs4X5EefwXG3Twt+5ZOtV863mLOZ2zu7HT3nZL2bGNu4OBcbjTDnmTe1lj/xHuTiqnj+TWvUtqxYssybG23HJEJDdjXGw7Szb55HW2dlM63XY608nXepw3vgtoKdxc0xyvDB7gwljvMg28rK8XNcPP8AaOUpRx4LiJlsjmTqtdcNq/JinNSPHtZxsPNdVXL4KOyJgdb3cR8FZUvycncl0Qc54/7XT2V8lfefweslFsuKxysSe1dmyNba3M1No7SETbnXgOJP0Uxk32isopdM5GsrHSOxON+XIeC6nMhFEXZ8OZyC5yml2d69PZZ0jc3f2zHHUsY09o55wd0Xw3Izv04qsbcywjZP0/ZW230fSFpPNCAIAgCAIAgMVTAHscx2jmlp8CLH5qGEfI4YDGXwye0wlruttD5ix8149sXGZ7Fct0C0h3hqCxkTHYOzFi8WJePdvcZWC9rQrfWnI8H1CeyxxibOzPtFwOMVQxz7G3aMA/qZcacx6LRKh+DPDVY4kdXR7y0s1sMzLn3XHA70da64SrkjVG6LXZTbb28ymqY4ZI2Mp5Y3FsrdQ8a3Ayt7OmfeCwXRTl7eMZ8lVqfZmn4NjZW143suDl1BHwK8e/Ty08tli/vwepFq9boG3JKw8lm3R8M6KE0Yo48Zs0AdVTdv4XRZvYjPdjBkSTmLcyrNKKyceZla8F7iT+ugWbt5NvEY4NYxSXux7m9OC+p9KtgtOoyR4XqGmnO5zjLBkZXTs1s7yzXpL25/g8/Opr85RuU22Wk98Fp9QolT/wAeS8dcs4msFmyUHMG46LjjBtjOMllHrH/FQ+ixzu8je2PZuPcLgPha/wAVsc3pqHbFZaMr/wBtyiVW3d03TRMg7UBgcHBxGeQIwm2RyOvReJV6mq7fcceWenZTK2vannBb7I2X93iZHE5xAuSMXhey26b1F6i3/ZjHwZdRp3XD6cm815HtB/x+a9TMHyjC/cT5ZsRVMY4hVw30WT+TaZXM5hUcJFty+DDVV7SLDNTGG3lkSlnhGnPMI24ncB8eS8+VcfccjcrJe2os5CvrHSOJP/Q5K7aRXDfBr1NSyEB0mbj7LB7R8eQXKyznCPT0uiyt0zZo9iTVNnVJMcfuxNyNv4uXz8F0q0rn9UzpqPUYU/RTyztNg7MbDlGxrRxsMz4nUrVKMIrg8iV1lj+tnQLkAgCAIAgCAIAgOE343cmfKJ6duMkBsjAQDcaOF8jll5BZNRS5dGmi5R4ZzsMEkF2zsMbnC4BscjcajLgvS0aUa1E8jX5drkc9BKwOcXZXcc/Pqte5GbEvg321kPMfBMohwZv7Eo4KiZrC72bvAa4g3FhwPUHLkvO9QilBSS5yatHVGyzEvB2kdKBIRje4ZZOdiwnoTn6r5zW2ytl7cvB7tFcYR3RMm0thRTMwPvbXIlpB53Cyxjt6Le9LySoqDsWBoke4Di43dbq7ijjlhzysMi84jhbqdT+azvD6OyxFZZkqYg1oASS4wVrk5SyyFLCcII43+a+h9N+miP5Mer/8jRJ8Z4tW1mb8GrNSgq0ZOP28HKdUZcNZNVrnxG7TlxC7qcZ8S7MUqrKXmHXwWlLWh4uNeXEKvtPcaa9SpRK3aY7zRxvf0/7W+yn3aXDrKMsLPbsUvye1ONxbnz0XxXqGilROKm9z7/o+i0mqjam0sGfYr/ba495pt/tdmD8Cvbr0tVaVtflHnxvnJOE/DLbGuq4JfZF71ZSZXCIWHIeibmRtRAm2ilyk+GSklyctt/aGJ2EHJvxPFVxyW5KWsrBA1ptjlflEzUknIEhcZzbe2J62i0i/8ljwkX2627Dg7tp+/O7PmI+g6/LQLXRp41rMuzLrde7c118I7imoANc10lZno86MODcDbLk+TqSQBAEAQBAEAQM1NqVohiklOYY1ziBqbC9lWTwskxWTh6LfeoviljYYzrguHNHS57yxLV5fJrel+nKLvaO8ULA2wMxc0OAbYjCdCSdNPHJb6oSsWU+DzbbI1va1yVh39pgLdlNiGRaGtsDyuXDJdf09nycv1MPgxHfKM+zTOP8AMWD4AFWWml5ZV6qPhGB28773bTQN6m5PqAEeli1iTZH6xrlIo9j7YkhkewgOu5z8yb97M943v556rxJ+nQsvdbeJdotp9fKpfVymy/8A/loAza71b+ZVX6LqPlG9eo0fDKzaW+DyD2bWg83O08m/Vda/Q5PmyXH4Ky9TiuK48/ktNydudswh5aZGmz8PEH2XW+Hl1WD1DRQ0s17f2s0afUSvh9faL3aEi8ub5N1EeGWUMWFrW6mw/vdfUUQ2VxXwjzLJbpZMnYrsUIPiHFSuSHwa8lEHcLfP0UcE4NekoGsLnDjl5LbVlLDPPlCCk3Eq6g4pegy/NeguImWT5NyJlwTyzXhep1p3wb88Hp6SX+uSX8nlVTkYZ4wXZWkaNS3iQOYy9FXSv229Nb/TJtkpyV0TYjmDgCDcHQro00+S6kmj0vUEnhegNLatXgjJ46DxKsQcdUVLYmOmk9lug/E7gAuNk9qPR0Ondk90ukWm4+773u+91A/eyew0/wCXGdMvxEenmVooo2LdIeoaz3P9Vf2o+j08AaFeU3I86MUujOqlggCAIAgCAIAgCA066ISsdG4Xa5pafAixXOXPBZfTyfLpKZ9NI6GTUeyeDm3NnD9a3C8u2txZ6lNilEw0DgJCBxzXremzytjPE9WrxJTiV9eGxyuvxzXqLk8rkzUD5JsoInP5kDujxeclSVkY+TrGqUvB1Oz9yJngGeYR392MYj5udl8Cs89Tjo0R0axyzBvXujFTxNnZ2kmB7TKHOzdHxsWgW8uBK83VWyTVse13/BNtCjiUekdDQ7pULmNe2EPDgCCXPdcHMZFy0q+UlwzvGuD5wUO+u5kYb2tPG1uEd9jRkQPeA6cVkvlZ3lmyiMOsIod05OzmaNA67fXT4gLy9TmdbPR2JLhH0CmiMkg5DM/ks+j0/vW5fSOd0/bh/JfMZZfRp9HmIPNvyQFftiqMMTpLYnCwaOF3Gw/Jdaq1ZJRbwcrbPbi5YyV2yaeolPaVDyG6iMd0edvkVts9uv6YrLMkHOz6m8I3tqVAY39eSUxbeWRbLHCKKn5rY1wZjd2bWN7UMJ9oEDxGf1Xm+pU5q3eY8mvSzxZj5FK90E7o3SNwu7zGH2i38TSeI0Numi8++1W1rEefk20UOLayUb6mtFeGdgwUz3mz2i3d1xON8neWa1VOl1LL5KuFsZ4xwdM+mI4jzyXLJZrk1i8aXHqD8kIKLbz8b2s4DM+JRtJZO1VblJR+Sm2Vs/79Vi4vTUzhlwknyPmG8f7qKK/clvl0j1NXatNT7Ue2fV6SDCFolJs8VLybKqWCAIAgCAIAgCAKAYpXcFWTBicbC6oSUW3d3xVx5uwSNN2OtpzB/hP5Kk4bkdK7NrKXZu4D23dLMO0sQzAO4Orri5+CnTr2nkrqn78dpYUe5TMQfUls2HRuHuX5nn4aeK2T1OVhGKrTY7L+njBNgA1rdABYAcAAsuW+zXhI3rKUQa8tO2RrmuF2uBaRzacj6qGspxfkOOVg53cycxGWikPegN2E+9E7Np8r/EBZtPLDcH4OFMsNwfg6Zjb5nj8lqa3dnfPk5La+6ZErZYLWxAubyz1b9Fhu07w9puq1CxiR1FDSiNtuJ1PVd9PRGmO3yZrLHZLJsHJdjmRY3idfkEDNSueLtbw1PlotNCXaM2obWF8iSoAFmi56LqoPOWc3JL6UsnJ7Tlme/wDwZbDTuOz65Bba3Ul2ZZxsz9prujqMJwwSn/bb52V3dWv3EKqx/tI7Co69suJ1PGGm2b3gOaOhF/ksGtlXdHap8r/o36WEqXmSXJvbwbssnkEjzI0g4iGuOG/4gOBy1Fl5teplV9M8M2T06msxeGYxtTsDgLjI0ZHjbpcnNLIRmswWGcqZ2weJPKN2VkdQ0Oa8+tx/xOizqxw4kbXUprMSsqdmvZ/EOn0XeN8GjP7E847K2Yk3Dc3nIcwTkEeJvCPT0lXtRdlng7XdXY7YIWMaLBoz6uObnHxN1t+yCjE8q+13WuT/AKNqt3jpon9m+QBwtcAOOG+mIgZLhOyMXyI1zaLOGUOALSCCAQRoQdCrpp8oq00+TIpAQBAEAQBAEB4SoYMNlzZJr1jtB+uigG0xtgAgJ2QGvWvs3xyQEqRlmjrmhBOTlz+XH9dUJJAKXyDk98ojDJFWsFzEcMwHvQuOfoSfVZNRFxasXjszXx2tWLx2dRTTB7Q5pu1wBB5g5hak9y3I7p5WT0i5tyz8+CnosZLKCDGcz0HzQkhUhxFm+fBUnnpFo4zyVrKYmSx0GbuXQXXOnfCbOtrhKBYxQNboPqtUptmWMEuj154DX5KqLgCwUAi5T4wRhFHWbXZ2zYhnnYngCdAPNcrYprJ2plteCi2/RYH3A7rvnxSmWeGLq+copqrabaVvaOdYnJrR7TzyA9FWxxax5Nuj0s5fU+EX2ya2WSEPliMJPuk3NuBI4eBXB6S1rKXZa3Uaeubju6Oi2dRtIBOEnn48ivUqr9uCTXJ5N97sllPgrd8X9k2F5v2bZWl4F+YI+Ad6rlfJ5i/yX06T3QfeDlttV8bpZZG2LXYQ0j3rNAv5rz9TL3LeD0NPDZV9R9C3Vp3R0sTX+1huRyxEuA8gQPJejWsRRgsacmWyuUCAIAgCAIAgMUrlSQIgqhJgmgLje4QEfuzvxfEoB2T+fxKAi6F51z80BvBAQBzPTL8z+SAyXQGtNCHte14u1wLSDxbofz9UlHOU+mVktyaZzW6FQ6CSShkOcV3Qk+9E439Rf58ll08nFuD8dHGptPYzqojlfnn+vKy1s0EnusCVAEYsP1rxQHkj7D9a8FIPGiwUAi91kB43rrxQHhcgKPePa3ZNwtPfd/SOakjJxXam9+N/ipx2iN31HYVH76EEC5LQR/Nb6rF7c85SPRhOC5l0c7uxuu8yfeaoB059hmrYhwtwLuvDhzXo0adQ+qXZz1uvdi2Vfad5Fs4Ye8u0rXnKPPjWv3FPsajdjlZ32YXdx3C3KxyOVtFeyzhMx6eqWZRfzwUO8lFtOVxiETXRX1a9tnAHIuxWI8Leqw3uc1hHq6eNcPqfZabt7kCMtlqHCSQWIYP8Nh4fzH4dFSuhR7L23uXCOzAWgznqAIAgCAIAgCA0pZxc5j1XJsHgnbzHqhJITjmPVCMkhKFBJLGgGNAMSAY0AxIBiUp8jo5jfWicAyrh/wAWnOL+aP329ePkSsmph1YvBnvjnE14L3ZW0WzxMlYbteL+B0IPUG48l3hPcsnaMlJbkbV1cse3QESgF0BByAEoDVr6sRsL3aD4ngFIPnNdWGR7nO1JVip7TMGbnZNAuSeACpOWMs06Wj3ZYOp3LrO3hxFpaLuwX4suQ13mtNUs1KWDhroRr1DjFnRNLYyS4gN/ETYDxJVpyyjhHs3Q4EZZg6LiuTszwRgFMeQ+SQCkjs9CEnqAIAgCAIAgCAICg27Q2/eNGXvfVVcSCoAVASDEB6I1OBkkIz1TBGWSAd+J3qUwCYe/8TvUpgckxNJ+NyYHJIVUv4vgPomByS++y8wfJME5JftCTiGkeaYz/wDSO+GcxseudRVLoCP3MxxRZ5Nf7zQfh6c1hh/qs2eH0Z624T2vo6wbUPFh8itqXODVnLJDag/C74fVTgZJDabOo8voowMokNoM/F80JySFWz8TfUKASEwPEeqA4/ezaON3ZtPdbr1d/ZWSKsoImXU9LJOOl8mxLSGeVlK3JuT5yODBazb8zkuMYO2xJeOz2k46SjL7Z0e3q11D2D2x3iIcw2ywkYSwDhpi9FrtvUOF0eJGl2vdLsrK3b7KmoZjD2wNbci2bn8svS/Q6XWGd1cppvo2V0WQg9vZmfvPNG8OjaGwNsOyIFyOJuPZPIDJQ9XGU8JcErSuMPqeWfQo3XF+dlsXRj8k1ICAIAgCAIAgCAIAgNLbNSI4XuNtDa/EnIBUseInSqt2TUUcOzaQsL6+IXD3TfL0x5wvBkG0h+iFPuor/jZ/JIbRH6snuoh+nT+UTG0ByKn3ER/jrPwTFeORT3ER/jrPwTG0B1T3EUegt/BIV4U70V/SXLwiQrQpUkR+luX7SYq29FO5FHp5r9pMVIU5KOuS/aV28NA2ohLQbPHejdyeNPXRcboKawcba3JdHm7W1u3is/KVhwyDQ3HG3W3qCo09u5Yfa7K1WNrl8/BcCy7nbKGAKSMIdkEGDwwBQMETTDmB6owcxtylwv1BBzFtEQNanIY10jtGAn0VLJYRv0VO+xSfSOn3G2SWsMsg/eSnG/oD7DfIfEld6Y+3D8s5a673Z7fCOpraNkrCyRoew6gqHFNcmZNp8HL1u4MZzglfD0P7xv8AUcXxWeWmgzTHVTXZLZu47WuDppXTWIIbbC0kaXzJPglemjHkizVSksHXALSZz1AEAQBAEAQBAEAQBAU29uzPvFO6LFhJLSDa9iDfRQ4b1g76e9U2KTPnjtxn/wCs3/ifquf6B/J6EfXILjaYzuLJ/rN/4n6p+gl8ot/m4f8AEg7cWbhMz0coehl8on/N1f8AAg7cep4TR/1/RR+gn8j/ADdPwzG7c2tGk0f/ADkH/qo/Q2eMFl6zp34f/RE7sbRGkjD4TO/MKP0V34On+W035/6IHY+1G6Z+EjT81X9LavBZep6VmMxbVb/lvPh2blV0WrwXWt0r/cY3bU2iz2oJfOEn/wAQquuxeDortPLpkDvfUM9uG3ix7fmqPcu8llGl9MyQ7/DjGPJ39lKm+iXpoMwjedn3hs0Yc0uylbcd4cx109B1XGT2y3I8bXaJUyV8Vx1Jf/TpId8Kc/5hb/M0/ktEbk1k1Q0dVsN8UWNPvBC72Zoz/uAPxXSNxyl6bEsY6++lj4EFW91HCXpzX2yM7a1WViOEtHcvBMVIPIq2cmaUHHsq9ttDgCGgWOeZzv4/rNT/AAQlkrfuvayxU/u37WX+Vp7rT4m3oucE7bF+Oz12/wBNpd3l8H0mjiwtC1zeWeKk/JsrmXCkBAEAQBAEAQBAEAQBAEAQHjm3QhrJidTNPBW3shxREUbeSb5DYjx1E3kpU2RsR59wZyU+4xsRA7OanuMe2iLtmtUq0q6yP7NHNT7pHtkf2X1U+8x7eB+zOqe6FBryY37LPQp7sfKLbZd5ZpVOwGO9qKN3ixp/JMwfglWWrqTKip3LpXa0zAebQWn+khVdFLXKLPWX4ab77OMn3PgZVmGftGtkzgkDreMbrjM55Hw5rz40RhZsl0+i2n9Sv0/0eDPU/ZiP8upeOj2A/EELRZoljKkepH11ricStl3Dro84pWO8HuYfiPzXD9HP9rTNMPWdNLhr/wBGB/7Wg1ZK4DkBKPhdcpUzXg1R1Wms6aPIN/JmG0sQJHix3oVVuSOvtVy+1pl3Rb8U8lmvDmE8xceoVlYzLZ6fBvODr9yaXGX1BH+I7u//AFs7rPWxPmtunW2Dl8nk+pT3Wxgul3/J2zQrGI9QBAEAQBAEAQBAEAQBAEAQBAEAQBAEAQBAEAQBAEB4gCAEJnBGMnH/AGjT0op8E7i2Q96HCLva9ujgOWdjpqsuqnFRxJ8+DjftUeTmKLaMtTGwzHRoFhkCRkXEDUm1/NfMeoeoXOWN3Bki9xtthLc2Oc09CfkvPq190HlSZfDRabK2rdwjmyJya8ZAngHDQeK+p9P9cdj2WFoy+S9qthMkFntY8fxNB+a93dCXaNkZ2Q+1nPV32eUrjcRYDzYSP6dPgubopl4NMPUtTX5ydZsaiEUbWAWDQAPAZJJYW3wjO5ubcn2yxCgBAEAQBAEAQBAEAQBAEAQBAEAQBAEAQBAEAQBAEAQBAEB4UB8e+1ineKxr3XwOjAYeAIJxDxzuvK10Wnnwebqk92So2VtQsAB0Gi8C/TqbyjPGe0umbaYeKxPSyO3vIka1rxYEHzUKqcWPcTZ326e1e2is43eywPMj3T+XiCvsPTNT71eH2jdTZviXbHgr0nwdeGTATIweoSEAQBAEAQBAEAQBAEAQBAEAQBAEAQBAEAQBAEAQBAEAQAoCn3j2IyqjLHi/LgQeBB4FUcYzjtkcra1NHy3aW5lRE44AJW8Pdf5tOXoV5l/pti5hyjzrKGuiqfRTNydBMP8A83W9bLBPSWr9px2P4MToX/6cl/5HfRQtPZ5ix7bLfdnbc9LM15ilcz2Xdx18J8uGvktOlpsqnuisI71SlW+j67S1bJLEGxIHmOHivoJRa/g9JST6LBULhAEAQBAEAQBAEAQBAEAQBAEAQBAEAQBAEAQBAEAQBAEAQBAEBCSIHUAqU2uiGkzVloGcj5H6lWVkuivto1XRRDVzv15LpmXwUcImeCKM+y3F4/3VJZ7ZaMV8G0KZn4W+ipuZbauzMoL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6450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ОДАРЕННОСТЬ-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Принципы обучения одаренного ребенка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- принцип развивающего и воспитывающего обучения</a:t>
            </a:r>
          </a:p>
          <a:p>
            <a:pPr>
              <a:buNone/>
            </a:pPr>
            <a:r>
              <a:rPr lang="ru-RU" b="1" dirty="0" smtClean="0"/>
              <a:t>- принцип индивидуализации и дифференциации обучения</a:t>
            </a:r>
          </a:p>
          <a:p>
            <a:pPr>
              <a:buNone/>
            </a:pPr>
            <a:r>
              <a:rPr lang="ru-RU" b="1" dirty="0" smtClean="0"/>
              <a:t>- принцип учета возрастных возможностей</a:t>
            </a:r>
            <a:endParaRPr lang="ru-RU" dirty="0"/>
          </a:p>
        </p:txBody>
      </p:sp>
      <p:pic>
        <p:nvPicPr>
          <p:cNvPr id="2050" name="Picture 2" descr="http://grodnonews.by/uploads/211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56992"/>
            <a:ext cx="3810000" cy="31455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  <p:pic>
        <p:nvPicPr>
          <p:cNvPr id="2052" name="Picture 4" descr="http://d-sad125.ru/data/images/%D1%80%D0%B5%D0%B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56992"/>
            <a:ext cx="3936438" cy="316835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90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u="sng" dirty="0" smtClean="0"/>
              <a:t>Индивидуальный  образовательный маршрут – это маршрут  образовательной деятельности обучающегося, составленный  на основе выбора обучающегося и согласования его интересов и запросов с педагогами образовательного учреждения на определённый период обучения, учитывающая виды образовательной деятельности обучающихся, методы и формы диагностики образовательных результатов, технологии освоения учебного содержания</a:t>
            </a:r>
            <a:endParaRPr lang="ru-RU" sz="20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471592" y="1052736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i="1" u="sng" dirty="0" smtClean="0"/>
              <a:t>Индивидуализация – «организация учебного процесса, при которой выбор способов, приемов, темпа обучения учитывает индивидуальные различия учащихся, уровень развития их способностей к учению». </a:t>
            </a:r>
          </a:p>
        </p:txBody>
      </p:sp>
      <p:pic>
        <p:nvPicPr>
          <p:cNvPr id="1026" name="Picture 2" descr="http://vk43.ru/uploads/news/kindergarten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Дополнительная общеобразовательная программа «Самоцветы»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err="1" smtClean="0"/>
              <a:t>Цель</a:t>
            </a:r>
            <a:r>
              <a:rPr lang="ru-RU" dirty="0" err="1" smtClean="0"/>
              <a:t>:Создание</a:t>
            </a:r>
            <a:r>
              <a:rPr lang="ru-RU" dirty="0" smtClean="0"/>
              <a:t> условий для построения воспитательно-образовательного процесса, направленного на продуктивное психическое, интеллектуальное, и творческое развитие одаренных детей, на реализацию и совершенствование их способностей.</a:t>
            </a:r>
          </a:p>
          <a:p>
            <a:pPr>
              <a:buNone/>
            </a:pPr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1. Разработать систему мониторинга развития предпосылок одаренности у детей дошкольного возраста.</a:t>
            </a:r>
          </a:p>
          <a:p>
            <a:pPr>
              <a:buNone/>
            </a:pPr>
            <a:r>
              <a:rPr lang="ru-RU" dirty="0" smtClean="0"/>
              <a:t>2. Выявить детей с предпосылками одаренности.</a:t>
            </a:r>
          </a:p>
          <a:p>
            <a:pPr>
              <a:buNone/>
            </a:pPr>
            <a:r>
              <a:rPr lang="ru-RU" dirty="0" smtClean="0"/>
              <a:t>3. Составить индивидуальные маршруты психолого-педагогического сопровождения одаренных детей.</a:t>
            </a:r>
          </a:p>
          <a:p>
            <a:pPr>
              <a:buNone/>
            </a:pPr>
            <a:r>
              <a:rPr lang="ru-RU" dirty="0" smtClean="0"/>
              <a:t>4. Скоординировать и интегрировать деятельность специалистов и родителей в этом направлении.</a:t>
            </a:r>
          </a:p>
          <a:p>
            <a:pPr>
              <a:buNone/>
            </a:pPr>
            <a:r>
              <a:rPr lang="ru-RU" dirty="0" smtClean="0"/>
              <a:t>5. Разработать план мероприятий для развития творческих, познавательных и других  способностей воспитанников детского сада.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Планируемые результаты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Создание банка данных детей с предпосылками различных видов одаренности.</a:t>
            </a:r>
          </a:p>
          <a:p>
            <a:r>
              <a:rPr lang="ru-RU" dirty="0" smtClean="0"/>
              <a:t>2. Повышение уровня индивидуальных достижений детей в образовательных, творческих и других направлениях деятельности, к которым у них есть способности.</a:t>
            </a:r>
          </a:p>
          <a:p>
            <a:r>
              <a:rPr lang="ru-RU" dirty="0" smtClean="0"/>
              <a:t>3. Высокая динамика развития продуктивного творческого мышления детей с общей одаренностью.</a:t>
            </a:r>
          </a:p>
          <a:p>
            <a:r>
              <a:rPr lang="ru-RU" dirty="0" smtClean="0"/>
              <a:t>4. Своевременное оказание психолого-педагогической помощи детям с особыми возможностями в случае необходимости (коррекция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состояния,  содействие социальной адаптации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Диагностика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ОДАРЕННОСТИ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91264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61527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j-lt"/>
                          <a:ea typeface="Times New Roman"/>
                          <a:cs typeface="Times New Roman"/>
                        </a:rPr>
                        <a:t>Виды различий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j-lt"/>
                          <a:ea typeface="Times New Roman"/>
                          <a:cs typeface="Times New Roman"/>
                        </a:rPr>
                        <a:t>Виды одаренности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91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По широте проявлений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Общая одаренность (интеллектуальная; творческая)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Специальная одаренность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74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По типу предпочитаемой деятельности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творческая;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академическая;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психомоторная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74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По интенсивности проявлений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повышенная способность к обучению (способные);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одаренные;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высокоодаренные (талантливые)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74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По темпу психического развития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С нормальным темпом психического развития;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Со значительным опережением возрастного темпа развития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08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  <a:cs typeface="Times New Roman"/>
                        </a:rPr>
                        <a:t>По возрастным особенностям проявления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стабильная;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приходящая (возрастная)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Карта одарённого ребенка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ФИО ребенка.</a:t>
            </a:r>
          </a:p>
          <a:p>
            <a:pPr lvl="0"/>
            <a:r>
              <a:rPr lang="ru-RU" dirty="0" smtClean="0"/>
              <a:t>Возраст ребенка (год, месяц).</a:t>
            </a:r>
          </a:p>
          <a:p>
            <a:pPr lvl="0"/>
            <a:r>
              <a:rPr lang="ru-RU" dirty="0" smtClean="0"/>
              <a:t>Сведения о родителях. </a:t>
            </a:r>
          </a:p>
          <a:p>
            <a:pPr lvl="0"/>
            <a:r>
              <a:rPr lang="ru-RU" dirty="0" smtClean="0"/>
              <a:t>Результаты психологической диагностики</a:t>
            </a:r>
          </a:p>
          <a:p>
            <a:pPr lvl="0"/>
            <a:r>
              <a:rPr lang="ru-RU" dirty="0" smtClean="0"/>
              <a:t>Результаты педагогической диагностики</a:t>
            </a:r>
          </a:p>
          <a:p>
            <a:pPr lvl="0"/>
            <a:r>
              <a:rPr lang="ru-RU" dirty="0" smtClean="0"/>
              <a:t>Область одаренности</a:t>
            </a:r>
          </a:p>
          <a:p>
            <a:pPr lvl="0"/>
            <a:r>
              <a:rPr lang="ru-RU" dirty="0" smtClean="0"/>
              <a:t>Признаки одаренности</a:t>
            </a:r>
          </a:p>
          <a:p>
            <a:pPr lvl="0"/>
            <a:r>
              <a:rPr lang="ru-RU" dirty="0" smtClean="0"/>
              <a:t>Диагностика одаренности</a:t>
            </a:r>
          </a:p>
          <a:p>
            <a:pPr lvl="0"/>
            <a:r>
              <a:rPr lang="ru-RU" dirty="0" smtClean="0"/>
              <a:t>Выводы и рекомендации</a:t>
            </a:r>
          </a:p>
          <a:p>
            <a:pPr lvl="0"/>
            <a:r>
              <a:rPr lang="ru-RU" dirty="0" smtClean="0"/>
              <a:t>Определение целей и задач  индивидуального образовательного маршрута</a:t>
            </a:r>
          </a:p>
          <a:p>
            <a:pPr lvl="0"/>
            <a:r>
              <a:rPr lang="ru-RU" dirty="0" smtClean="0"/>
              <a:t>Определение субъектов воспитательно-образовательного процесса.</a:t>
            </a:r>
          </a:p>
          <a:p>
            <a:pPr lvl="0"/>
            <a:r>
              <a:rPr lang="ru-RU" dirty="0" smtClean="0"/>
              <a:t>Определение функций и содержания работы каждого субъекта  индивидуального образовательного маршрута.</a:t>
            </a:r>
          </a:p>
          <a:p>
            <a:pPr lvl="0"/>
            <a:r>
              <a:rPr lang="ru-RU" dirty="0" smtClean="0"/>
              <a:t>Мониторинг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704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Разработка системы работы с одаренными детьми в условиях ДО,»</vt:lpstr>
      <vt:lpstr>ОДАРЕННОСТЬ-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       Одаренныйребенок- 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</vt:lpstr>
      <vt:lpstr>Принципы обучения одаренного ребенка</vt:lpstr>
      <vt:lpstr>Слайд 4</vt:lpstr>
      <vt:lpstr>Дополнительная общеобразовательная программа «Самоцветы»</vt:lpstr>
      <vt:lpstr>Планируемые результаты</vt:lpstr>
      <vt:lpstr>Диагностика</vt:lpstr>
      <vt:lpstr>ВИДЫ ОДАРЕННОСТИ</vt:lpstr>
      <vt:lpstr>Карта одарённого ребенка</vt:lpstr>
      <vt:lpstr>Индивидуальный образовательный маршрут</vt:lpstr>
      <vt:lpstr>Создание условий для развития детей</vt:lpstr>
      <vt:lpstr>Слайд 12</vt:lpstr>
      <vt:lpstr>Результативность мониторинга  2013-2014 учебный год</vt:lpstr>
      <vt:lpstr>Результативность мониторинга  2014-2015 учебный год </vt:lpstr>
      <vt:lpstr>СПАСИБО 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В ДОУ СИСТЕМЫ ВЫЯВЛЕНИЯ, ПОДДЕРЖКИ И СОПРОВОЖДЕНИЯ ОДАРЕННЫХ ДЕТЕЙ»</dc:title>
  <dc:creator>Detsad 1</dc:creator>
  <cp:lastModifiedBy>оксана семёнова</cp:lastModifiedBy>
  <cp:revision>39</cp:revision>
  <dcterms:created xsi:type="dcterms:W3CDTF">2014-08-26T12:35:34Z</dcterms:created>
  <dcterms:modified xsi:type="dcterms:W3CDTF">2015-08-24T15:28:48Z</dcterms:modified>
</cp:coreProperties>
</file>