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69" r:id="rId3"/>
    <p:sldId id="266" r:id="rId4"/>
    <p:sldId id="262" r:id="rId5"/>
    <p:sldId id="263" r:id="rId6"/>
    <p:sldId id="264" r:id="rId7"/>
    <p:sldId id="265" r:id="rId8"/>
    <p:sldId id="268" r:id="rId9"/>
    <p:sldId id="270" r:id="rId10"/>
    <p:sldId id="258" r:id="rId11"/>
    <p:sldId id="267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00"/>
    <a:srgbClr val="663300"/>
    <a:srgbClr val="FF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-27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CACE7E-93B1-43B6-AA33-CD47F9A03293}" type="datetimeFigureOut">
              <a:rPr lang="ru-RU" smtClean="0"/>
              <a:pPr/>
              <a:t>18.09.2011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9EBB2E-B4D7-4CE1-8463-13710E6617D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solidFill>
            <a:srgbClr val="FFFFFF">
              <a:alpha val="10001"/>
            </a:srgbClr>
          </a:solidFill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noFill/>
        </p:spPr>
        <p:txBody>
          <a:bodyPr/>
          <a:lstStyle>
            <a:lvl1pPr marL="0" indent="0" algn="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37BACB98-0816-4B1F-91D4-3B8E606AB2E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E08757-8007-45ED-8FBC-9A7E2380647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A683F6-866A-497A-9A1B-05DF4F2678D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8EC858-9A2A-44EC-9F90-A23CC5ADE33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E2602D-E552-43C4-A1B9-24A3FDC1C27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2C4E03-8D2C-47ED-A50D-CFD8B536EE1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2865EC-BEE7-4599-9995-4842A93598D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89C3BE-EAC3-4CD7-A48A-68CB3192753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4CAE5C-A732-4673-B68E-3D7B7A2C039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56461F-109F-43B3-8A24-7135DEE0241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D582D4-F5DF-420F-B052-B41C2DE91B2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solidFill>
            <a:srgbClr val="FFFFFF">
              <a:alpha val="10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chemeClr val="bg1"/>
                </a:solidFill>
              </a:defRPr>
            </a:lvl1pPr>
          </a:lstStyle>
          <a:p>
            <a:fld id="{BD5EF245-5C46-44FD-88C6-8F45DBDFA777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r" rtl="0" eaLnBrk="1" fontAlgn="base" hangingPunct="1">
        <a:spcBef>
          <a:spcPct val="0"/>
        </a:spcBef>
        <a:spcAft>
          <a:spcPct val="0"/>
        </a:spcAft>
        <a:defRPr sz="4400" b="1" i="1">
          <a:solidFill>
            <a:srgbClr val="663300"/>
          </a:solidFill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4400" b="1" i="1">
          <a:solidFill>
            <a:srgbClr val="663300"/>
          </a:solidFill>
          <a:latin typeface="Century Gothic" pitchFamily="34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4400" b="1" i="1">
          <a:solidFill>
            <a:srgbClr val="663300"/>
          </a:solidFill>
          <a:latin typeface="Century Gothic" pitchFamily="34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4400" b="1" i="1">
          <a:solidFill>
            <a:srgbClr val="663300"/>
          </a:solidFill>
          <a:latin typeface="Century Gothic" pitchFamily="34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4400" b="1" i="1">
          <a:solidFill>
            <a:srgbClr val="663300"/>
          </a:solidFill>
          <a:latin typeface="Century Gothic" pitchFamily="34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4400" b="1" i="1">
          <a:solidFill>
            <a:srgbClr val="663300"/>
          </a:solidFill>
          <a:latin typeface="Century Gothic" pitchFamily="34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4400" b="1" i="1">
          <a:solidFill>
            <a:srgbClr val="663300"/>
          </a:solidFill>
          <a:latin typeface="Century Gothic" pitchFamily="34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4400" b="1" i="1">
          <a:solidFill>
            <a:srgbClr val="663300"/>
          </a:solidFill>
          <a:latin typeface="Century Gothic" pitchFamily="34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4400" b="1" i="1">
          <a:solidFill>
            <a:srgbClr val="663300"/>
          </a:solidFill>
          <a:latin typeface="Century Gothic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iki.laser.ru/images/thumb/e/e4/%d0%a8%d0%b5%d0%bc%d1%8f%d0%ba%d0%b8%d0%bd_%d1%81%d1%83%d0%b4.jpg/240px-%d0%a8%d0%b5%d0%bc%d1%8f%d0%ba%d0%b8%d0%bd_%d1%81%d1%83%d0%b4.jpg" TargetMode="External"/><Relationship Id="rId2" Type="http://schemas.openxmlformats.org/officeDocument/2006/relationships/hyperlink" Target="http://www.peoples.ru/state/king/russia/dmitriy_shemyaka/shemyaka_7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hyperlink" Target="http://www.rusinst.ru/showpic.asp?t=articles&amp;n=ArticleID&amp;id=4951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5.jpeg"/><Relationship Id="rId2" Type="http://schemas.openxmlformats.org/officeDocument/2006/relationships/hyperlink" Target="http://img-fotki.yandex.ru/get/4406/90185409.7/0_5ee45_4b7ff582_XL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peoples.ru/state/king/russia/dmitriy_shemyaka/shemyaka_7.jpg" TargetMode="External"/><Relationship Id="rId5" Type="http://schemas.openxmlformats.org/officeDocument/2006/relationships/image" Target="../media/image4.jpeg"/><Relationship Id="rId4" Type="http://schemas.openxmlformats.org/officeDocument/2006/relationships/hyperlink" Target="http://shop.top-kniga.ru/data/m_ishc/1032/1032828.jp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book4you.ru/gimg/10298.jpg" TargetMode="Externa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rusinst.ru/showpic.asp?t=articles&amp;n=ArticleID&amp;id=4951" TargetMode="Externa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4800" dirty="0" smtClean="0"/>
              <a:t>«Повесть о Шемякином суде» </a:t>
            </a:r>
            <a:endParaRPr lang="ru-RU" sz="4800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ru-RU" sz="4400" dirty="0" smtClean="0"/>
              <a:t>Χ</a:t>
            </a:r>
            <a:r>
              <a:rPr lang="en-US" sz="4400" dirty="0" smtClean="0"/>
              <a:t>V</a:t>
            </a:r>
            <a:r>
              <a:rPr lang="ru-RU" sz="4400" dirty="0" smtClean="0"/>
              <a:t>ІІ век</a:t>
            </a:r>
          </a:p>
          <a:p>
            <a:pPr algn="ctr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7BACB98-0816-4B1F-91D4-3B8E606AB2E2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Елена Александровна\Мои документы\шаблоны и рисунки для презентаций\Шаблоны книги\1220094047_srednevekov_b.jpg"/>
          <p:cNvPicPr>
            <a:picLocks noChangeAspect="1" noChangeArrowheads="1"/>
          </p:cNvPicPr>
          <p:nvPr/>
        </p:nvPicPr>
        <p:blipFill>
          <a:blip r:embed="rId2" cstate="print"/>
          <a:srcRect r="6999" b="10325"/>
          <a:stretch>
            <a:fillRect/>
          </a:stretch>
        </p:blipFill>
        <p:spPr bwMode="auto">
          <a:xfrm>
            <a:off x="3211431" y="2511828"/>
            <a:ext cx="5218221" cy="3703254"/>
          </a:xfrm>
          <a:prstGeom prst="rect">
            <a:avLst/>
          </a:prstGeom>
          <a:noFill/>
        </p:spPr>
      </p:pic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285719" y="-605718"/>
            <a:ext cx="9656981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ru-RU" sz="1400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ru-RU" sz="1400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1. Какое впечатление произвела на вас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повесть? Подготовьте развёрнутый ответ, включив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выражение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шемякин суд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как поговорку.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Прочитать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Недоросль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CAE5C-A732-4673-B68E-3D7B7A2C0390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Ресурсы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976" y="1785926"/>
            <a:ext cx="8229600" cy="4525963"/>
          </a:xfrm>
        </p:spPr>
        <p:txBody>
          <a:bodyPr/>
          <a:lstStyle/>
          <a:p>
            <a:endParaRPr lang="ru-RU" dirty="0" smtClean="0">
              <a:hlinkClick r:id="rId2"/>
            </a:endParaRPr>
          </a:p>
          <a:p>
            <a:endParaRPr lang="ru-RU" dirty="0" smtClean="0">
              <a:hlinkClick r:id="rId2"/>
            </a:endParaRPr>
          </a:p>
          <a:p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hlinkClick r:id="rId2"/>
              </a:rPr>
              <a:t>http://www.peoples.ru/state/king/russia/dmitriy_shemyaka/shemyaka_7.jpg</a:t>
            </a:r>
            <a:endParaRPr lang="ru-RU" sz="2000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hlinkClick r:id="rId3"/>
              </a:rPr>
              <a:t>http://wiki.laser.ru/images/thumb/e/e4/%d0%a8%d0%b5%d0%bc%d1%8f%d0%ba%d0%b8%d0%bd_%d1%81%d1%83%d0%b4.jpg/240px-%d0%a8%d0%b5%d0%bc%d1%8f%d0%ba%d0%b8%d0%bd_%d1%81%d1%83%d0%b4.jpg</a:t>
            </a:r>
            <a:endParaRPr lang="ru-RU" sz="2000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hlinkClick r:id="rId4"/>
              </a:rPr>
              <a:t>http://www.rusinst.ru/showpic.asp?t=articles&amp;n=ArticleID&amp;id=4951</a:t>
            </a:r>
            <a:endParaRPr lang="ru-RU" sz="2000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http://www.ozon.ru/multimedia/books_covers/1000491396.jpg</a:t>
            </a:r>
            <a:endParaRPr lang="ru-RU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Рисунок 3" descr="C:\Documents and Settings\Елена Александровна\Мои документы\Открытки поздравительные\Анимашки Школа\Перо и бумага 1795249-447e8f4f5a7c6777[1]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388" y="0"/>
            <a:ext cx="2571768" cy="2432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EC858-9A2A-44EC-9F90-A23CC5ADE33B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С. 29 «Повесть о Шемякином суде» (статья)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Как вы понимаете, что такое демократическая л –</a:t>
            </a:r>
            <a:r>
              <a:rPr lang="ru-RU" dirty="0" err="1" smtClean="0"/>
              <a:t>ра</a:t>
            </a:r>
            <a:r>
              <a:rPr lang="ru-RU" dirty="0" smtClean="0"/>
              <a:t>?</a:t>
            </a:r>
          </a:p>
          <a:p>
            <a:pPr>
              <a:buNone/>
            </a:pPr>
            <a:endParaRPr lang="ru-RU" dirty="0" smtClean="0"/>
          </a:p>
          <a:p>
            <a:r>
              <a:rPr lang="ru-RU" dirty="0" smtClean="0"/>
              <a:t>Кто был героем демократической л – </a:t>
            </a:r>
            <a:r>
              <a:rPr lang="ru-RU" dirty="0" err="1" smtClean="0"/>
              <a:t>ры</a:t>
            </a:r>
            <a:r>
              <a:rPr lang="ru-RU" dirty="0" smtClean="0"/>
              <a:t>?</a:t>
            </a:r>
          </a:p>
          <a:p>
            <a:endParaRPr lang="ru-RU" dirty="0"/>
          </a:p>
        </p:txBody>
      </p:sp>
      <p:pic>
        <p:nvPicPr>
          <p:cNvPr id="6" name="Содержимое 5" descr="C:\Documents and Settings\Елена Александровна\Мои документы\Открытки поздравительные\Анимашки Школа\перо и бумага 1032812-ece48ed9de4eac86[1].png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1643050"/>
            <a:ext cx="3571900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C4E03-8D2C-47ED-A50D-CFD8B536EE10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4800" dirty="0" smtClean="0"/>
              <a:t>Дмитрий </a:t>
            </a:r>
            <a:r>
              <a:rPr lang="ru-RU" sz="4800" dirty="0" err="1" smtClean="0"/>
              <a:t>Шемяка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972072"/>
          </a:xfrm>
        </p:spPr>
        <p:txBody>
          <a:bodyPr/>
          <a:lstStyle/>
          <a:p>
            <a:r>
              <a:rPr lang="ru-RU" sz="2400" dirty="0" smtClean="0"/>
              <a:t>Сын князя Юрия Дмитриевича и княжны Смоленской Анастасии Юрьевны, внук Дмитрия Донского. </a:t>
            </a:r>
          </a:p>
          <a:p>
            <a:r>
              <a:rPr lang="ru-RU" sz="2400" dirty="0" smtClean="0"/>
              <a:t>Князь Галицкий в 1433-1450. </a:t>
            </a:r>
          </a:p>
          <a:p>
            <a:r>
              <a:rPr lang="ru-RU" sz="2400" dirty="0" smtClean="0"/>
              <a:t>Князь </a:t>
            </a:r>
            <a:r>
              <a:rPr lang="ru-RU" sz="2400" dirty="0" err="1" smtClean="0"/>
              <a:t>Углицкий</a:t>
            </a:r>
            <a:r>
              <a:rPr lang="ru-RU" sz="2400" dirty="0" smtClean="0"/>
              <a:t> в 1441- 1448, </a:t>
            </a:r>
          </a:p>
          <a:p>
            <a:r>
              <a:rPr lang="ru-RU" sz="2400" dirty="0" smtClean="0"/>
              <a:t>великий князь Московский в 1446-7.</a:t>
            </a:r>
            <a:endParaRPr lang="ru-RU" sz="2400" dirty="0"/>
          </a:p>
        </p:txBody>
      </p:sp>
      <p:pic>
        <p:nvPicPr>
          <p:cNvPr id="6" name="i-main-pic" descr="Картинка 12 из 23">
            <a:hlinkClick r:id="rId2" tgtFrame="_blank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3174" y="2786058"/>
            <a:ext cx="2381250" cy="3580130"/>
          </a:xfrm>
          <a:prstGeom prst="rect">
            <a:avLst/>
          </a:prstGeom>
          <a:noFill/>
          <a:ln w="952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7" name="i-main-pic" descr="Картинка 16 из 23">
            <a:hlinkClick r:id="rId4" tgtFrame="_blank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8" y="0"/>
            <a:ext cx="1906270" cy="32004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5" name="i-main-pic" descr="Картинка 4 из 17">
            <a:hlinkClick r:id="rId6" tgtFrame="_blank"/>
          </p:cNvPr>
          <p:cNvPicPr>
            <a:picLocks noGrp="1"/>
          </p:cNvPicPr>
          <p:nvPr>
            <p:ph sz="half" idx="1"/>
          </p:nvPr>
        </p:nvPicPr>
        <p:blipFill>
          <a:blip r:embed="rId7" cstate="print"/>
          <a:srcRect l="9259" t="9375" r="14815" b="3125"/>
          <a:stretch>
            <a:fillRect/>
          </a:stretch>
        </p:blipFill>
        <p:spPr bwMode="auto">
          <a:xfrm>
            <a:off x="0" y="2928934"/>
            <a:ext cx="2928958" cy="3929066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C4E03-8D2C-47ED-A50D-CFD8B536EE10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 algn="ctr"/>
            <a:r>
              <a:rPr lang="ru-RU" dirty="0" smtClean="0"/>
              <a:t>План повести</a:t>
            </a:r>
            <a:endParaRPr lang="ru-RU" sz="1800" dirty="0" smtClean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1-я часть:</a:t>
            </a:r>
            <a:endParaRPr lang="ru-RU" sz="2000" dirty="0" smtClean="0"/>
          </a:p>
          <a:p>
            <a:pPr>
              <a:buNone/>
            </a:pPr>
            <a:r>
              <a:rPr lang="ru-RU" dirty="0" smtClean="0"/>
              <a:t>   1. Два брата: богатый и бедный </a:t>
            </a:r>
            <a:br>
              <a:rPr lang="ru-RU" dirty="0" smtClean="0"/>
            </a:br>
            <a:r>
              <a:rPr lang="ru-RU" dirty="0" smtClean="0"/>
              <a:t>2. Лошадь без хвоста</a:t>
            </a:r>
            <a:br>
              <a:rPr lang="ru-RU" dirty="0" smtClean="0"/>
            </a:br>
            <a:r>
              <a:rPr lang="ru-RU" dirty="0" smtClean="0"/>
              <a:t>3. Сорвался с полатей</a:t>
            </a:r>
            <a:br>
              <a:rPr lang="ru-RU" dirty="0" smtClean="0"/>
            </a:br>
            <a:r>
              <a:rPr lang="ru-RU" dirty="0" smtClean="0"/>
              <a:t>4. Предать себя смерти</a:t>
            </a:r>
            <a:endParaRPr lang="ru-RU" sz="2000" dirty="0"/>
          </a:p>
        </p:txBody>
      </p:sp>
      <p:pic>
        <p:nvPicPr>
          <p:cNvPr id="5" name="i-main-pic" descr="Картинка 5 из 15">
            <a:hlinkClick r:id="rId2" tgtFrame="_blank"/>
          </p:cNvPr>
          <p:cNvPicPr>
            <a:picLocks noGrp="1"/>
          </p:cNvPicPr>
          <p:nvPr>
            <p:ph sz="half" idx="1"/>
          </p:nvPr>
        </p:nvPicPr>
        <p:blipFill>
          <a:blip r:embed="rId3" cstate="print"/>
          <a:srcRect l="13725" t="16901" r="19608" b="7042"/>
          <a:stretch>
            <a:fillRect/>
          </a:stretch>
        </p:blipFill>
        <p:spPr bwMode="auto">
          <a:xfrm>
            <a:off x="1071538" y="1857364"/>
            <a:ext cx="3000396" cy="4643470"/>
          </a:xfrm>
          <a:prstGeom prst="rect">
            <a:avLst/>
          </a:prstGeom>
          <a:noFill/>
          <a:ln w="9525">
            <a:solidFill>
              <a:srgbClr val="996600"/>
            </a:solidFill>
            <a:miter lim="800000"/>
            <a:headEnd/>
            <a:tailEnd/>
          </a:ln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C4E03-8D2C-47ED-A50D-CFD8B536EE10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2-я часть:</a:t>
            </a:r>
            <a:br>
              <a:rPr lang="ru-RU" sz="280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sz="3600" dirty="0" smtClean="0"/>
              <a:t>5. </a:t>
            </a:r>
            <a:r>
              <a:rPr lang="ru-RU" sz="3600" dirty="0" err="1" smtClean="0"/>
              <a:t>Шемяка</a:t>
            </a:r>
            <a:r>
              <a:rPr lang="ru-RU" sz="3600" dirty="0" smtClean="0"/>
              <a:t> судья</a:t>
            </a:r>
            <a:br>
              <a:rPr lang="ru-RU" sz="3600" dirty="0" smtClean="0"/>
            </a:br>
            <a:r>
              <a:rPr lang="ru-RU" sz="3600" dirty="0" smtClean="0"/>
              <a:t>6. Камень, завернутый в платок</a:t>
            </a:r>
            <a:br>
              <a:rPr lang="ru-RU" sz="3600" dirty="0" smtClean="0"/>
            </a:br>
            <a:r>
              <a:rPr lang="ru-RU" sz="3600" dirty="0" smtClean="0"/>
              <a:t>7. Бедный хвалил Бога</a:t>
            </a:r>
            <a:endParaRPr lang="ru-RU" sz="3600" dirty="0"/>
          </a:p>
        </p:txBody>
      </p:sp>
      <p:pic>
        <p:nvPicPr>
          <p:cNvPr id="5" name="i-main-pic" descr="Картинка 8 из 15">
            <a:hlinkClick r:id="rId2" tgtFrame="_blank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68" y="428604"/>
            <a:ext cx="5214974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6461F-109F-43B3-8A24-7135DEE02418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Бедняк показывает неправедному судье </a:t>
            </a:r>
            <a:r>
              <a:rPr lang="ru-RU" dirty="0" err="1" smtClean="0"/>
              <a:t>Шемяке</a:t>
            </a:r>
            <a:r>
              <a:rPr lang="ru-RU" dirty="0" smtClean="0"/>
              <a:t> завернутый в платок камень,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sz="1800" dirty="0" smtClean="0"/>
              <a:t>который судья принимает </a:t>
            </a:r>
            <a:r>
              <a:rPr lang="ru-RU" sz="1800" dirty="0" smtClean="0">
                <a:solidFill>
                  <a:srgbClr val="C00000"/>
                </a:solidFill>
              </a:rPr>
              <a:t>за посул — мешок с деньгами </a:t>
            </a:r>
            <a:r>
              <a:rPr lang="ru-RU" sz="1800" dirty="0" smtClean="0"/>
              <a:t>за что и приговаривает </a:t>
            </a:r>
          </a:p>
          <a:p>
            <a:r>
              <a:rPr lang="ru-RU" sz="1800" dirty="0" smtClean="0"/>
              <a:t>богатому брату о</a:t>
            </a:r>
            <a:r>
              <a:rPr lang="ru-RU" sz="1800" dirty="0" smtClean="0">
                <a:solidFill>
                  <a:srgbClr val="663300"/>
                </a:solidFill>
              </a:rPr>
              <a:t>тдать лошадь бедняку</a:t>
            </a:r>
            <a:r>
              <a:rPr lang="ru-RU" sz="1800" dirty="0" smtClean="0"/>
              <a:t>, пока у нее не отрастет новый хвост, </a:t>
            </a:r>
          </a:p>
          <a:p>
            <a:r>
              <a:rPr lang="ru-RU" sz="1800" dirty="0" smtClean="0"/>
              <a:t>попу наказывает </a:t>
            </a:r>
            <a:r>
              <a:rPr lang="ru-RU" sz="1800" dirty="0" smtClean="0">
                <a:solidFill>
                  <a:srgbClr val="663300"/>
                </a:solidFill>
              </a:rPr>
              <a:t>отдать попадью </a:t>
            </a:r>
            <a:r>
              <a:rPr lang="ru-RU" sz="1800" dirty="0" smtClean="0"/>
              <a:t>до тех пор, пока бедняк не “добудет ребенка”, </a:t>
            </a:r>
          </a:p>
          <a:p>
            <a:r>
              <a:rPr lang="ru-RU" sz="1800" dirty="0" smtClean="0"/>
              <a:t>а сыну убитого старика предлагает также </a:t>
            </a:r>
            <a:r>
              <a:rPr lang="ru-RU" sz="1800" dirty="0" smtClean="0">
                <a:solidFill>
                  <a:srgbClr val="663300"/>
                </a:solidFill>
              </a:rPr>
              <a:t>броситься с моста на убийцу</a:t>
            </a:r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5" name="Содержимое 4" descr="http://www.sudar-bm-rostov.narod.ru/book5/images/9-1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68" y="357166"/>
            <a:ext cx="4714908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6461F-109F-43B3-8A24-7135DEE02418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Гравюра</a:t>
            </a:r>
            <a:br>
              <a:rPr lang="ru-RU" dirty="0" smtClean="0"/>
            </a:br>
            <a:r>
              <a:rPr lang="ru-RU" dirty="0" smtClean="0"/>
              <a:t>на меди, первая половина XVIII в.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4329114" cy="4691063"/>
          </a:xfrm>
        </p:spPr>
        <p:txBody>
          <a:bodyPr/>
          <a:lstStyle/>
          <a:p>
            <a:r>
              <a:rPr lang="ru-RU" sz="1800" dirty="0" smtClean="0"/>
              <a:t>Из иллюстрации к сказке «Шемякин суд», первая половина XVIII в.). Из собрания </a:t>
            </a:r>
            <a:r>
              <a:rPr lang="ru-RU" sz="1800" dirty="0" err="1" smtClean="0"/>
              <a:t>Ровинского</a:t>
            </a:r>
            <a:r>
              <a:rPr lang="ru-RU" sz="1800" dirty="0" smtClean="0"/>
              <a:t>.</a:t>
            </a:r>
          </a:p>
          <a:p>
            <a:endParaRPr lang="ru-RU" sz="1800" dirty="0" smtClean="0"/>
          </a:p>
          <a:p>
            <a:r>
              <a:rPr lang="ru-RU" sz="1800" dirty="0" smtClean="0"/>
              <a:t>«</a:t>
            </a:r>
            <a:r>
              <a:rPr lang="ru-RU" sz="1800" i="1" dirty="0" err="1" smtClean="0"/>
              <a:t>Взыди</a:t>
            </a:r>
            <a:r>
              <a:rPr lang="ru-RU" sz="1800" i="1" dirty="0" smtClean="0"/>
              <a:t> ты на мост</a:t>
            </a:r>
            <a:r>
              <a:rPr lang="ru-RU" sz="1800" dirty="0" smtClean="0"/>
              <a:t>, — говорит истцу </a:t>
            </a:r>
            <a:r>
              <a:rPr lang="ru-RU" sz="1800" dirty="0" err="1" smtClean="0"/>
              <a:t>Шемяка</a:t>
            </a:r>
            <a:r>
              <a:rPr lang="ru-RU" sz="1800" dirty="0" smtClean="0"/>
              <a:t>, — </a:t>
            </a:r>
            <a:r>
              <a:rPr lang="ru-RU" sz="1800" i="1" dirty="0" smtClean="0"/>
              <a:t>а </a:t>
            </a:r>
            <a:r>
              <a:rPr lang="ru-RU" sz="1800" i="1" dirty="0" err="1" smtClean="0"/>
              <a:t>убивы</a:t>
            </a:r>
            <a:r>
              <a:rPr lang="ru-RU" sz="1800" i="1" dirty="0" smtClean="0"/>
              <a:t> отца твоего </a:t>
            </a:r>
            <a:r>
              <a:rPr lang="ru-RU" sz="1800" i="1" dirty="0" err="1" smtClean="0"/>
              <a:t>станеть</a:t>
            </a:r>
            <a:r>
              <a:rPr lang="ru-RU" sz="1800" i="1" dirty="0" smtClean="0"/>
              <a:t> под мостом, и ты с мосту </a:t>
            </a:r>
            <a:r>
              <a:rPr lang="ru-RU" sz="1800" i="1" dirty="0" err="1" smtClean="0"/>
              <a:t>вержися</a:t>
            </a:r>
            <a:r>
              <a:rPr lang="ru-RU" sz="1800" i="1" dirty="0" smtClean="0"/>
              <a:t> сам на него</a:t>
            </a:r>
            <a:r>
              <a:rPr lang="ru-RU" sz="1800" dirty="0" smtClean="0"/>
              <a:t>, </a:t>
            </a:r>
            <a:r>
              <a:rPr lang="ru-RU" sz="1800" dirty="0" err="1" smtClean="0"/>
              <a:t>такожде</a:t>
            </a:r>
            <a:r>
              <a:rPr lang="ru-RU" sz="1800" dirty="0" smtClean="0"/>
              <a:t> убий его, яко же он отца твоего». </a:t>
            </a:r>
          </a:p>
          <a:p>
            <a:endParaRPr lang="ru-RU" sz="1800" dirty="0" smtClean="0"/>
          </a:p>
          <a:p>
            <a:r>
              <a:rPr lang="ru-RU" sz="1800" dirty="0" smtClean="0">
                <a:solidFill>
                  <a:srgbClr val="996600"/>
                </a:solidFill>
              </a:rPr>
              <a:t>Не удивительно, что истцы предпочли откупиться: они платят бедняку за то, чтобы он не заставил их исполнить решений судьи.</a:t>
            </a:r>
            <a:endParaRPr lang="ru-RU" sz="1800" dirty="0">
              <a:solidFill>
                <a:srgbClr val="996600"/>
              </a:solidFill>
            </a:endParaRPr>
          </a:p>
        </p:txBody>
      </p:sp>
      <p:pic>
        <p:nvPicPr>
          <p:cNvPr id="5" name="Содержимое 4" descr="Из иллюстрации к сказке «Шемякин суд»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6" y="428604"/>
            <a:ext cx="3071834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6461F-109F-43B3-8A24-7135DEE02418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>
                <a:solidFill>
                  <a:schemeClr val="tx1"/>
                </a:solidFill>
              </a:rPr>
              <a:t>Как вы считаете, брат бедняк позитивный или негативный образ? (ДА, позитивный . НЕТ, негативный)</a:t>
            </a:r>
            <a:endParaRPr lang="ru-RU" sz="2800" dirty="0">
              <a:solidFill>
                <a:schemeClr val="tx1"/>
              </a:solidFill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sz="half" idx="2"/>
          </p:nvPr>
        </p:nvGraphicFramePr>
        <p:xfrm>
          <a:off x="4648200" y="3425031"/>
          <a:ext cx="4038600" cy="876300"/>
        </p:xfrm>
        <a:graphic>
          <a:graphicData uri="http://schemas.openxmlformats.org/drawingml/2006/table">
            <a:tbl>
              <a:tblPr/>
              <a:tblGrid>
                <a:gridCol w="4038600"/>
              </a:tblGrid>
              <a:tr h="6668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u="words">
                          <a:latin typeface="Times New Roman"/>
                          <a:ea typeface="Calibri"/>
                          <a:cs typeface="Times New Roman"/>
                        </a:rPr>
                        <a:t>2. </a:t>
                      </a:r>
                      <a:r>
                        <a:rPr lang="ru-RU" sz="1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Как вы считаете, брат бедняк позитивный или негативный образ? (ДА, позитивный .' НЕТ, негативный)</a:t>
                      </a: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b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  записать в таблицу обосновать свою позицию по спорному вопросу при помощи ключевых слов. В результате могла бы появиться подобная таблица: 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5" name="Содержимое 4" descr="C:\Documents and Settings\Елена Александровна\Мои документы\Открытки поздравительные\Анимашки Школа\Перо и бумага 1795249-447e8f4f5a7c6777[1].pn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1714488"/>
            <a:ext cx="4071965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428596" y="1571612"/>
          <a:ext cx="3643338" cy="1214446"/>
        </p:xfrm>
        <a:graphic>
          <a:graphicData uri="http://schemas.openxmlformats.org/drawingml/2006/table">
            <a:tbl>
              <a:tblPr/>
              <a:tblGrid>
                <a:gridCol w="1821669"/>
                <a:gridCol w="1821669"/>
              </a:tblGrid>
              <a:tr h="12144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Да </a:t>
                      </a: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(за</a:t>
                      </a:r>
                      <a:r>
                        <a:rPr lang="ru-RU" sz="20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Нет (против)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357158" y="2815590"/>
          <a:ext cx="3929090" cy="3185178"/>
        </p:xfrm>
        <a:graphic>
          <a:graphicData uri="http://schemas.openxmlformats.org/drawingml/2006/table">
            <a:tbl>
              <a:tblPr/>
              <a:tblGrid>
                <a:gridCol w="1964545"/>
                <a:gridCol w="1964545"/>
              </a:tblGrid>
              <a:tr h="31851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1. </a:t>
                      </a: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Предприимчивость</a:t>
                      </a:r>
                      <a:r>
                        <a:rPr lang="ru-RU" sz="2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ru-RU" sz="2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2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2. </a:t>
                      </a:r>
                      <a:r>
                        <a:rPr lang="ru-RU" sz="24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Активность</a:t>
                      </a:r>
                      <a:br>
                        <a:rPr lang="ru-RU" sz="24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24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3. Напор</a:t>
                      </a:r>
                      <a:br>
                        <a:rPr lang="ru-RU" sz="24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24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4. Смекалка</a:t>
                      </a:r>
                      <a:endParaRPr lang="ru-RU" sz="24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1. 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Навязчивость</a:t>
                      </a:r>
                      <a:r>
                        <a:rPr lang="ru-RU" sz="2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ru-RU" sz="2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2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2. Лживость</a:t>
                      </a:r>
                      <a:br>
                        <a:rPr lang="ru-RU" sz="2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2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3. Трусость</a:t>
                      </a:r>
                      <a:br>
                        <a:rPr lang="ru-RU" sz="2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2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4. Нахальство</a:t>
                      </a:r>
                      <a:br>
                        <a:rPr lang="ru-RU" sz="2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2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5. Наглость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C4E03-8D2C-47ED-A50D-CFD8B536EE10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Жанровые особенности «Шемякина суда»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400" dirty="0" smtClean="0"/>
              <a:t>Сатирическая повесть</a:t>
            </a:r>
          </a:p>
          <a:p>
            <a:r>
              <a:rPr lang="ru-RU" sz="4400" dirty="0" smtClean="0"/>
              <a:t>Напоминает бытовую сказку</a:t>
            </a:r>
          </a:p>
          <a:p>
            <a:r>
              <a:rPr lang="ru-RU" sz="4400" dirty="0" smtClean="0"/>
              <a:t>Найдите черты притчи</a:t>
            </a:r>
          </a:p>
          <a:p>
            <a:r>
              <a:rPr lang="ru-RU" sz="4400" dirty="0" smtClean="0"/>
              <a:t>А что напоминают иллюстрации на стр. 33? </a:t>
            </a:r>
            <a:endParaRPr lang="ru-RU" sz="44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EC858-9A2A-44EC-9F90-A23CC5ADE33B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60_Parchment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Тема Office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60_Parchment</Template>
  <TotalTime>240</TotalTime>
  <Words>377</Words>
  <Application>Microsoft Office PowerPoint</Application>
  <PresentationFormat>Экран (4:3)</PresentationFormat>
  <Paragraphs>65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60_Parchment</vt:lpstr>
      <vt:lpstr>«Повесть о Шемякином суде» </vt:lpstr>
      <vt:lpstr>С. 29 «Повесть о Шемякином суде» (статья)</vt:lpstr>
      <vt:lpstr> Дмитрий Шемяка </vt:lpstr>
      <vt:lpstr>План повести</vt:lpstr>
      <vt:lpstr>  2-я часть:  </vt:lpstr>
      <vt:lpstr>Бедняк показывает неправедному судье Шемяке завернутый в платок камень,</vt:lpstr>
      <vt:lpstr>Гравюра на меди, первая половина XVIII в.</vt:lpstr>
      <vt:lpstr>Как вы считаете, брат бедняк позитивный или негативный образ? (ДА, позитивный . НЕТ, негативный)</vt:lpstr>
      <vt:lpstr>Жанровые особенности «Шемякина суда» </vt:lpstr>
      <vt:lpstr>Слайд 10</vt:lpstr>
      <vt:lpstr>Ресурсы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Елена Александровна</cp:lastModifiedBy>
  <cp:revision>61</cp:revision>
  <dcterms:created xsi:type="dcterms:W3CDTF">2010-09-05T19:09:30Z</dcterms:created>
  <dcterms:modified xsi:type="dcterms:W3CDTF">2011-09-18T12:40:50Z</dcterms:modified>
</cp:coreProperties>
</file>