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9" r:id="rId5"/>
    <p:sldId id="276" r:id="rId6"/>
    <p:sldId id="277" r:id="rId7"/>
    <p:sldId id="278" r:id="rId8"/>
    <p:sldId id="280" r:id="rId9"/>
    <p:sldId id="269" r:id="rId10"/>
    <p:sldId id="270" r:id="rId11"/>
    <p:sldId id="281" r:id="rId12"/>
    <p:sldId id="282" r:id="rId13"/>
    <p:sldId id="28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9" autoAdjust="0"/>
    <p:restoredTop sz="94660"/>
  </p:normalViewPr>
  <p:slideViewPr>
    <p:cSldViewPr>
      <p:cViewPr varScale="1">
        <p:scale>
          <a:sx n="69" d="100"/>
          <a:sy n="69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2DC96-F927-4727-8FA5-7BB140409465}" type="doc">
      <dgm:prSet loTypeId="urn:microsoft.com/office/officeart/2005/8/layout/arrow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AD7638-0841-41E2-8AFF-38B48D08DFC3}">
      <dgm:prSet phldrT="[Текст]"/>
      <dgm:spPr/>
      <dgm:t>
        <a:bodyPr/>
        <a:lstStyle/>
        <a:p>
          <a:r>
            <a:rPr lang="ru-RU" dirty="0" smtClean="0"/>
            <a:t>Математика</a:t>
          </a:r>
          <a:endParaRPr lang="ru-RU" dirty="0"/>
        </a:p>
      </dgm:t>
    </dgm:pt>
    <dgm:pt modelId="{78DF109E-E274-4445-807B-9CFC070E2BDF}" type="parTrans" cxnId="{30EC0688-FF41-423A-AAE7-43BB73FCFEE1}">
      <dgm:prSet/>
      <dgm:spPr/>
      <dgm:t>
        <a:bodyPr/>
        <a:lstStyle/>
        <a:p>
          <a:endParaRPr lang="ru-RU"/>
        </a:p>
      </dgm:t>
    </dgm:pt>
    <dgm:pt modelId="{405509B9-79FA-4DE3-853A-5B19540B337D}" type="sibTrans" cxnId="{30EC0688-FF41-423A-AAE7-43BB73FCFEE1}">
      <dgm:prSet/>
      <dgm:spPr/>
      <dgm:t>
        <a:bodyPr/>
        <a:lstStyle/>
        <a:p>
          <a:endParaRPr lang="ru-RU"/>
        </a:p>
      </dgm:t>
    </dgm:pt>
    <dgm:pt modelId="{51A4EA88-63BE-4F22-B016-88E3E893FB88}">
      <dgm:prSet phldrT="[Текст]"/>
      <dgm:spPr/>
      <dgm:t>
        <a:bodyPr/>
        <a:lstStyle/>
        <a:p>
          <a:r>
            <a:rPr lang="ru-RU" dirty="0" smtClean="0"/>
            <a:t>Физика</a:t>
          </a:r>
          <a:endParaRPr lang="ru-RU" dirty="0"/>
        </a:p>
      </dgm:t>
    </dgm:pt>
    <dgm:pt modelId="{7C297BAD-AB9F-4B86-B0E4-80189802AA24}" type="parTrans" cxnId="{9B9E0832-B960-4868-800B-D0C0DC79678D}">
      <dgm:prSet/>
      <dgm:spPr/>
      <dgm:t>
        <a:bodyPr/>
        <a:lstStyle/>
        <a:p>
          <a:endParaRPr lang="ru-RU"/>
        </a:p>
      </dgm:t>
    </dgm:pt>
    <dgm:pt modelId="{1F371EB5-E828-4BF7-9CEA-27D06CA62020}" type="sibTrans" cxnId="{9B9E0832-B960-4868-800B-D0C0DC79678D}">
      <dgm:prSet/>
      <dgm:spPr/>
      <dgm:t>
        <a:bodyPr/>
        <a:lstStyle/>
        <a:p>
          <a:endParaRPr lang="ru-RU"/>
        </a:p>
      </dgm:t>
    </dgm:pt>
    <dgm:pt modelId="{756733E3-FA4B-42E1-B370-F83BF3907765}" type="pres">
      <dgm:prSet presAssocID="{EFB2DC96-F927-4727-8FA5-7BB14040946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A79433-0D10-4C46-8938-029D120879D0}" type="pres">
      <dgm:prSet presAssocID="{27AD7638-0841-41E2-8AFF-38B48D08DFC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B8446-3BA4-4DA5-AC48-91CC9F0B24D4}" type="pres">
      <dgm:prSet presAssocID="{51A4EA88-63BE-4F22-B016-88E3E893FB8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9E0832-B960-4868-800B-D0C0DC79678D}" srcId="{EFB2DC96-F927-4727-8FA5-7BB140409465}" destId="{51A4EA88-63BE-4F22-B016-88E3E893FB88}" srcOrd="1" destOrd="0" parTransId="{7C297BAD-AB9F-4B86-B0E4-80189802AA24}" sibTransId="{1F371EB5-E828-4BF7-9CEA-27D06CA62020}"/>
    <dgm:cxn modelId="{30EC0688-FF41-423A-AAE7-43BB73FCFEE1}" srcId="{EFB2DC96-F927-4727-8FA5-7BB140409465}" destId="{27AD7638-0841-41E2-8AFF-38B48D08DFC3}" srcOrd="0" destOrd="0" parTransId="{78DF109E-E274-4445-807B-9CFC070E2BDF}" sibTransId="{405509B9-79FA-4DE3-853A-5B19540B337D}"/>
    <dgm:cxn modelId="{A6BFBBAC-3661-4A4E-ADD4-CC3874D571C1}" type="presOf" srcId="{27AD7638-0841-41E2-8AFF-38B48D08DFC3}" destId="{FDA79433-0D10-4C46-8938-029D120879D0}" srcOrd="0" destOrd="0" presId="urn:microsoft.com/office/officeart/2005/8/layout/arrow5"/>
    <dgm:cxn modelId="{40612EA5-06E8-418C-835A-9878461AC1F0}" type="presOf" srcId="{51A4EA88-63BE-4F22-B016-88E3E893FB88}" destId="{D6DB8446-3BA4-4DA5-AC48-91CC9F0B24D4}" srcOrd="0" destOrd="0" presId="urn:microsoft.com/office/officeart/2005/8/layout/arrow5"/>
    <dgm:cxn modelId="{0D1DDCFC-DB9D-4BB5-8ACD-299AB27BDB6A}" type="presOf" srcId="{EFB2DC96-F927-4727-8FA5-7BB140409465}" destId="{756733E3-FA4B-42E1-B370-F83BF3907765}" srcOrd="0" destOrd="0" presId="urn:microsoft.com/office/officeart/2005/8/layout/arrow5"/>
    <dgm:cxn modelId="{F3EBA12D-02EC-4ADA-86AC-1736CF149A5B}" type="presParOf" srcId="{756733E3-FA4B-42E1-B370-F83BF3907765}" destId="{FDA79433-0D10-4C46-8938-029D120879D0}" srcOrd="0" destOrd="0" presId="urn:microsoft.com/office/officeart/2005/8/layout/arrow5"/>
    <dgm:cxn modelId="{6EA9F58F-43BC-4BAD-A8A7-89AD26DA39B3}" type="presParOf" srcId="{756733E3-FA4B-42E1-B370-F83BF3907765}" destId="{D6DB8446-3BA4-4DA5-AC48-91CC9F0B24D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129C5F-C0CA-493F-ADB6-A425E49B8B3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36FDE-9A86-4662-9CBB-EE791A29845B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accent1">
                  <a:lumMod val="75000"/>
                </a:schemeClr>
              </a:solidFill>
            </a:rPr>
            <a:t>Вектор</a:t>
          </a:r>
          <a:endParaRPr lang="ru-RU" sz="3600" dirty="0">
            <a:solidFill>
              <a:schemeClr val="accent1">
                <a:lumMod val="75000"/>
              </a:schemeClr>
            </a:solidFill>
          </a:endParaRPr>
        </a:p>
      </dgm:t>
    </dgm:pt>
    <dgm:pt modelId="{A50232B9-3C95-40C4-9633-6F5EF2F169AF}" type="parTrans" cxnId="{C93DE3C3-0FF4-42E5-819C-83BB534853F0}">
      <dgm:prSet/>
      <dgm:spPr/>
      <dgm:t>
        <a:bodyPr/>
        <a:lstStyle/>
        <a:p>
          <a:endParaRPr lang="ru-RU"/>
        </a:p>
      </dgm:t>
    </dgm:pt>
    <dgm:pt modelId="{BAE85AE9-E9EE-4F36-8061-B022FA48FADD}" type="sibTrans" cxnId="{C93DE3C3-0FF4-42E5-819C-83BB534853F0}">
      <dgm:prSet/>
      <dgm:spPr/>
      <dgm:t>
        <a:bodyPr/>
        <a:lstStyle/>
        <a:p>
          <a:endParaRPr lang="ru-RU"/>
        </a:p>
      </dgm:t>
    </dgm:pt>
    <dgm:pt modelId="{E99326AD-37F1-4A07-9F06-7CEE9FF4BCE1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1">
                  <a:lumMod val="75000"/>
                </a:schemeClr>
              </a:solidFill>
            </a:rPr>
            <a:t>В математике</a:t>
          </a:r>
          <a:endParaRPr lang="ru-RU" sz="2800" dirty="0">
            <a:solidFill>
              <a:schemeClr val="accent1">
                <a:lumMod val="75000"/>
              </a:schemeClr>
            </a:solidFill>
          </a:endParaRPr>
        </a:p>
      </dgm:t>
    </dgm:pt>
    <dgm:pt modelId="{2960F1D6-4F7B-498E-ACB2-12925B24825D}" type="parTrans" cxnId="{849A599A-E511-4D83-895B-FC94BB780001}">
      <dgm:prSet/>
      <dgm:spPr/>
      <dgm:t>
        <a:bodyPr/>
        <a:lstStyle/>
        <a:p>
          <a:endParaRPr lang="ru-RU"/>
        </a:p>
      </dgm:t>
    </dgm:pt>
    <dgm:pt modelId="{C98F9EB3-0594-4BD7-AD01-D5DDCFA17186}" type="sibTrans" cxnId="{849A599A-E511-4D83-895B-FC94BB780001}">
      <dgm:prSet/>
      <dgm:spPr/>
      <dgm:t>
        <a:bodyPr/>
        <a:lstStyle/>
        <a:p>
          <a:endParaRPr lang="ru-RU"/>
        </a:p>
      </dgm:t>
    </dgm:pt>
    <dgm:pt modelId="{714446D8-8FA1-41C4-8516-E6A46D27BC9A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1">
                  <a:lumMod val="75000"/>
                </a:schemeClr>
              </a:solidFill>
            </a:rPr>
            <a:t>В физике</a:t>
          </a:r>
          <a:endParaRPr lang="ru-RU" sz="2800" dirty="0">
            <a:solidFill>
              <a:schemeClr val="accent1">
                <a:lumMod val="75000"/>
              </a:schemeClr>
            </a:solidFill>
          </a:endParaRPr>
        </a:p>
      </dgm:t>
    </dgm:pt>
    <dgm:pt modelId="{1345735F-3ECE-4582-8D9F-74CDD2CD4A7E}" type="parTrans" cxnId="{89AFFDCA-3042-4D4B-A291-CCF4AB42AF1D}">
      <dgm:prSet/>
      <dgm:spPr/>
      <dgm:t>
        <a:bodyPr/>
        <a:lstStyle/>
        <a:p>
          <a:endParaRPr lang="ru-RU"/>
        </a:p>
      </dgm:t>
    </dgm:pt>
    <dgm:pt modelId="{51423DC1-D51F-4717-B126-5645F0BCFB16}" type="sibTrans" cxnId="{89AFFDCA-3042-4D4B-A291-CCF4AB42AF1D}">
      <dgm:prSet/>
      <dgm:spPr/>
      <dgm:t>
        <a:bodyPr/>
        <a:lstStyle/>
        <a:p>
          <a:endParaRPr lang="ru-RU"/>
        </a:p>
      </dgm:t>
    </dgm:pt>
    <dgm:pt modelId="{5534653F-4BC8-4F58-AB3D-51D00B743D5A}" type="pres">
      <dgm:prSet presAssocID="{07129C5F-C0CA-493F-ADB6-A425E49B8B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5EA365-CA7A-4855-AAE5-4112EFDBEB52}" type="pres">
      <dgm:prSet presAssocID="{43736FDE-9A86-4662-9CBB-EE791A29845B}" presName="hierRoot1" presStyleCnt="0"/>
      <dgm:spPr/>
    </dgm:pt>
    <dgm:pt modelId="{7FBEF6F7-953D-4EDA-98AE-7B2463400AE3}" type="pres">
      <dgm:prSet presAssocID="{43736FDE-9A86-4662-9CBB-EE791A29845B}" presName="composite" presStyleCnt="0"/>
      <dgm:spPr/>
    </dgm:pt>
    <dgm:pt modelId="{D5FD01F8-8BDC-420A-BD01-F57BE910834F}" type="pres">
      <dgm:prSet presAssocID="{43736FDE-9A86-4662-9CBB-EE791A29845B}" presName="background" presStyleLbl="node0" presStyleIdx="0" presStyleCnt="1"/>
      <dgm:spPr/>
    </dgm:pt>
    <dgm:pt modelId="{5D3F0ECA-BCDD-4ECE-B6CB-4AFE83F1A014}" type="pres">
      <dgm:prSet presAssocID="{43736FDE-9A86-4662-9CBB-EE791A29845B}" presName="text" presStyleLbl="fgAcc0" presStyleIdx="0" presStyleCnt="1" custLinFactNeighborX="-12520" custLinFactNeighborY="31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2D0AA1-47A7-410F-9DB9-4A2C07C36139}" type="pres">
      <dgm:prSet presAssocID="{43736FDE-9A86-4662-9CBB-EE791A29845B}" presName="hierChild2" presStyleCnt="0"/>
      <dgm:spPr/>
    </dgm:pt>
    <dgm:pt modelId="{985BC58A-4D9D-4690-869E-25D05AA5A3FB}" type="pres">
      <dgm:prSet presAssocID="{2960F1D6-4F7B-498E-ACB2-12925B24825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CCFE86D-499D-4AAC-96B9-4E3DF2F270D6}" type="pres">
      <dgm:prSet presAssocID="{E99326AD-37F1-4A07-9F06-7CEE9FF4BCE1}" presName="hierRoot2" presStyleCnt="0"/>
      <dgm:spPr/>
    </dgm:pt>
    <dgm:pt modelId="{6C2AA0EB-E4CA-494D-8B8F-B4521A32422C}" type="pres">
      <dgm:prSet presAssocID="{E99326AD-37F1-4A07-9F06-7CEE9FF4BCE1}" presName="composite2" presStyleCnt="0"/>
      <dgm:spPr/>
    </dgm:pt>
    <dgm:pt modelId="{62BDE802-B625-4DB2-9B5A-3D1BACD82289}" type="pres">
      <dgm:prSet presAssocID="{E99326AD-37F1-4A07-9F06-7CEE9FF4BCE1}" presName="background2" presStyleLbl="node2" presStyleIdx="0" presStyleCnt="2"/>
      <dgm:spPr/>
    </dgm:pt>
    <dgm:pt modelId="{FFA1DCAE-E9C3-41DF-B0DE-936F661E2A8C}" type="pres">
      <dgm:prSet presAssocID="{E99326AD-37F1-4A07-9F06-7CEE9FF4BCE1}" presName="text2" presStyleLbl="fgAcc2" presStyleIdx="0" presStyleCnt="2" custScaleX="131647" custLinFactNeighborX="-68504" custLinFactNeighborY="18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8F85EE-E1C8-4C92-BB58-28EA6E3FB853}" type="pres">
      <dgm:prSet presAssocID="{E99326AD-37F1-4A07-9F06-7CEE9FF4BCE1}" presName="hierChild3" presStyleCnt="0"/>
      <dgm:spPr/>
    </dgm:pt>
    <dgm:pt modelId="{C6309E38-2CF4-4886-A168-1C01355DC395}" type="pres">
      <dgm:prSet presAssocID="{1345735F-3ECE-4582-8D9F-74CDD2CD4A7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84D0D8F-B8F3-4F78-B403-53E43B51FB05}" type="pres">
      <dgm:prSet presAssocID="{714446D8-8FA1-41C4-8516-E6A46D27BC9A}" presName="hierRoot2" presStyleCnt="0"/>
      <dgm:spPr/>
    </dgm:pt>
    <dgm:pt modelId="{7D114BA4-03E4-43FA-A8A7-85FB75508D70}" type="pres">
      <dgm:prSet presAssocID="{714446D8-8FA1-41C4-8516-E6A46D27BC9A}" presName="composite2" presStyleCnt="0"/>
      <dgm:spPr/>
    </dgm:pt>
    <dgm:pt modelId="{1619E399-1B9A-4B93-BBC5-BA28FDF823F5}" type="pres">
      <dgm:prSet presAssocID="{714446D8-8FA1-41C4-8516-E6A46D27BC9A}" presName="background2" presStyleLbl="node2" presStyleIdx="1" presStyleCnt="2"/>
      <dgm:spPr/>
    </dgm:pt>
    <dgm:pt modelId="{808D9E1D-63EE-4D10-B136-0C16C432EFCD}" type="pres">
      <dgm:prSet presAssocID="{714446D8-8FA1-41C4-8516-E6A46D27BC9A}" presName="text2" presStyleLbl="fgAcc2" presStyleIdx="1" presStyleCnt="2" custLinFactNeighborX="56122" custLinFactNeighborY="68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F355D1-FA73-4D9F-A932-1C85CE5E7E86}" type="pres">
      <dgm:prSet presAssocID="{714446D8-8FA1-41C4-8516-E6A46D27BC9A}" presName="hierChild3" presStyleCnt="0"/>
      <dgm:spPr/>
    </dgm:pt>
  </dgm:ptLst>
  <dgm:cxnLst>
    <dgm:cxn modelId="{61B8AFCD-C2DF-4465-9A90-26C071F5D8BD}" type="presOf" srcId="{1345735F-3ECE-4582-8D9F-74CDD2CD4A7E}" destId="{C6309E38-2CF4-4886-A168-1C01355DC395}" srcOrd="0" destOrd="0" presId="urn:microsoft.com/office/officeart/2005/8/layout/hierarchy1"/>
    <dgm:cxn modelId="{B819309E-AD81-4F03-AA1E-E5F19CEE28DE}" type="presOf" srcId="{E99326AD-37F1-4A07-9F06-7CEE9FF4BCE1}" destId="{FFA1DCAE-E9C3-41DF-B0DE-936F661E2A8C}" srcOrd="0" destOrd="0" presId="urn:microsoft.com/office/officeart/2005/8/layout/hierarchy1"/>
    <dgm:cxn modelId="{0608B0EA-D8E3-4A51-BD6E-A7F818EEFBA6}" type="presOf" srcId="{714446D8-8FA1-41C4-8516-E6A46D27BC9A}" destId="{808D9E1D-63EE-4D10-B136-0C16C432EFCD}" srcOrd="0" destOrd="0" presId="urn:microsoft.com/office/officeart/2005/8/layout/hierarchy1"/>
    <dgm:cxn modelId="{497185B5-F15E-48F4-8392-E8273B518A93}" type="presOf" srcId="{43736FDE-9A86-4662-9CBB-EE791A29845B}" destId="{5D3F0ECA-BCDD-4ECE-B6CB-4AFE83F1A014}" srcOrd="0" destOrd="0" presId="urn:microsoft.com/office/officeart/2005/8/layout/hierarchy1"/>
    <dgm:cxn modelId="{062336C4-CA9E-46F6-836E-0A5D073BF3F4}" type="presOf" srcId="{07129C5F-C0CA-493F-ADB6-A425E49B8B3F}" destId="{5534653F-4BC8-4F58-AB3D-51D00B743D5A}" srcOrd="0" destOrd="0" presId="urn:microsoft.com/office/officeart/2005/8/layout/hierarchy1"/>
    <dgm:cxn modelId="{849A599A-E511-4D83-895B-FC94BB780001}" srcId="{43736FDE-9A86-4662-9CBB-EE791A29845B}" destId="{E99326AD-37F1-4A07-9F06-7CEE9FF4BCE1}" srcOrd="0" destOrd="0" parTransId="{2960F1D6-4F7B-498E-ACB2-12925B24825D}" sibTransId="{C98F9EB3-0594-4BD7-AD01-D5DDCFA17186}"/>
    <dgm:cxn modelId="{DDFACFEF-09DB-4649-A23C-58801FB9A1C9}" type="presOf" srcId="{2960F1D6-4F7B-498E-ACB2-12925B24825D}" destId="{985BC58A-4D9D-4690-869E-25D05AA5A3FB}" srcOrd="0" destOrd="0" presId="urn:microsoft.com/office/officeart/2005/8/layout/hierarchy1"/>
    <dgm:cxn modelId="{C93DE3C3-0FF4-42E5-819C-83BB534853F0}" srcId="{07129C5F-C0CA-493F-ADB6-A425E49B8B3F}" destId="{43736FDE-9A86-4662-9CBB-EE791A29845B}" srcOrd="0" destOrd="0" parTransId="{A50232B9-3C95-40C4-9633-6F5EF2F169AF}" sibTransId="{BAE85AE9-E9EE-4F36-8061-B022FA48FADD}"/>
    <dgm:cxn modelId="{89AFFDCA-3042-4D4B-A291-CCF4AB42AF1D}" srcId="{43736FDE-9A86-4662-9CBB-EE791A29845B}" destId="{714446D8-8FA1-41C4-8516-E6A46D27BC9A}" srcOrd="1" destOrd="0" parTransId="{1345735F-3ECE-4582-8D9F-74CDD2CD4A7E}" sibTransId="{51423DC1-D51F-4717-B126-5645F0BCFB16}"/>
    <dgm:cxn modelId="{90CDB986-DE18-4D3A-92EB-3B6D6C9882EE}" type="presParOf" srcId="{5534653F-4BC8-4F58-AB3D-51D00B743D5A}" destId="{1E5EA365-CA7A-4855-AAE5-4112EFDBEB52}" srcOrd="0" destOrd="0" presId="urn:microsoft.com/office/officeart/2005/8/layout/hierarchy1"/>
    <dgm:cxn modelId="{9143B02E-7625-42E1-B584-1648005E4678}" type="presParOf" srcId="{1E5EA365-CA7A-4855-AAE5-4112EFDBEB52}" destId="{7FBEF6F7-953D-4EDA-98AE-7B2463400AE3}" srcOrd="0" destOrd="0" presId="urn:microsoft.com/office/officeart/2005/8/layout/hierarchy1"/>
    <dgm:cxn modelId="{AC5F8C0F-73DB-47AD-BFBB-F2C201A4DCE5}" type="presParOf" srcId="{7FBEF6F7-953D-4EDA-98AE-7B2463400AE3}" destId="{D5FD01F8-8BDC-420A-BD01-F57BE910834F}" srcOrd="0" destOrd="0" presId="urn:microsoft.com/office/officeart/2005/8/layout/hierarchy1"/>
    <dgm:cxn modelId="{CA9109E0-0A9C-46AF-9309-EDB7E8EDB3B2}" type="presParOf" srcId="{7FBEF6F7-953D-4EDA-98AE-7B2463400AE3}" destId="{5D3F0ECA-BCDD-4ECE-B6CB-4AFE83F1A014}" srcOrd="1" destOrd="0" presId="urn:microsoft.com/office/officeart/2005/8/layout/hierarchy1"/>
    <dgm:cxn modelId="{2C6CF8D6-EED7-46C6-AEB6-858A00BDFA31}" type="presParOf" srcId="{1E5EA365-CA7A-4855-AAE5-4112EFDBEB52}" destId="{892D0AA1-47A7-410F-9DB9-4A2C07C36139}" srcOrd="1" destOrd="0" presId="urn:microsoft.com/office/officeart/2005/8/layout/hierarchy1"/>
    <dgm:cxn modelId="{2FE094B2-4046-4CA9-8607-FC280C5864FA}" type="presParOf" srcId="{892D0AA1-47A7-410F-9DB9-4A2C07C36139}" destId="{985BC58A-4D9D-4690-869E-25D05AA5A3FB}" srcOrd="0" destOrd="0" presId="urn:microsoft.com/office/officeart/2005/8/layout/hierarchy1"/>
    <dgm:cxn modelId="{450C8A86-3146-4AE3-BE92-D1461CAE03C5}" type="presParOf" srcId="{892D0AA1-47A7-410F-9DB9-4A2C07C36139}" destId="{8CCFE86D-499D-4AAC-96B9-4E3DF2F270D6}" srcOrd="1" destOrd="0" presId="urn:microsoft.com/office/officeart/2005/8/layout/hierarchy1"/>
    <dgm:cxn modelId="{B0EEFB1C-DA96-4BA5-B78E-6DECB3AA2624}" type="presParOf" srcId="{8CCFE86D-499D-4AAC-96B9-4E3DF2F270D6}" destId="{6C2AA0EB-E4CA-494D-8B8F-B4521A32422C}" srcOrd="0" destOrd="0" presId="urn:microsoft.com/office/officeart/2005/8/layout/hierarchy1"/>
    <dgm:cxn modelId="{CF1BCAD5-7F6F-42D9-8C92-7CC7A472E9F9}" type="presParOf" srcId="{6C2AA0EB-E4CA-494D-8B8F-B4521A32422C}" destId="{62BDE802-B625-4DB2-9B5A-3D1BACD82289}" srcOrd="0" destOrd="0" presId="urn:microsoft.com/office/officeart/2005/8/layout/hierarchy1"/>
    <dgm:cxn modelId="{A1824D5F-D26D-4F0B-8E31-70F65A4CF83E}" type="presParOf" srcId="{6C2AA0EB-E4CA-494D-8B8F-B4521A32422C}" destId="{FFA1DCAE-E9C3-41DF-B0DE-936F661E2A8C}" srcOrd="1" destOrd="0" presId="urn:microsoft.com/office/officeart/2005/8/layout/hierarchy1"/>
    <dgm:cxn modelId="{8100024E-BE26-4A43-9142-0245E86AD1D7}" type="presParOf" srcId="{8CCFE86D-499D-4AAC-96B9-4E3DF2F270D6}" destId="{948F85EE-E1C8-4C92-BB58-28EA6E3FB853}" srcOrd="1" destOrd="0" presId="urn:microsoft.com/office/officeart/2005/8/layout/hierarchy1"/>
    <dgm:cxn modelId="{5A55B20C-0E0C-42C3-A7B9-04EF091896BA}" type="presParOf" srcId="{892D0AA1-47A7-410F-9DB9-4A2C07C36139}" destId="{C6309E38-2CF4-4886-A168-1C01355DC395}" srcOrd="2" destOrd="0" presId="urn:microsoft.com/office/officeart/2005/8/layout/hierarchy1"/>
    <dgm:cxn modelId="{E4442B79-E672-4185-8BD2-E9ECC0184CAA}" type="presParOf" srcId="{892D0AA1-47A7-410F-9DB9-4A2C07C36139}" destId="{A84D0D8F-B8F3-4F78-B403-53E43B51FB05}" srcOrd="3" destOrd="0" presId="urn:microsoft.com/office/officeart/2005/8/layout/hierarchy1"/>
    <dgm:cxn modelId="{5EAC7F12-E0E1-428F-82E4-DECC6C02E686}" type="presParOf" srcId="{A84D0D8F-B8F3-4F78-B403-53E43B51FB05}" destId="{7D114BA4-03E4-43FA-A8A7-85FB75508D70}" srcOrd="0" destOrd="0" presId="urn:microsoft.com/office/officeart/2005/8/layout/hierarchy1"/>
    <dgm:cxn modelId="{4C9108CE-4B24-4B00-84B7-D7BA6FA8A66F}" type="presParOf" srcId="{7D114BA4-03E4-43FA-A8A7-85FB75508D70}" destId="{1619E399-1B9A-4B93-BBC5-BA28FDF823F5}" srcOrd="0" destOrd="0" presId="urn:microsoft.com/office/officeart/2005/8/layout/hierarchy1"/>
    <dgm:cxn modelId="{E7F95D02-2E6A-4E5D-B7AA-63D83302DD8B}" type="presParOf" srcId="{7D114BA4-03E4-43FA-A8A7-85FB75508D70}" destId="{808D9E1D-63EE-4D10-B136-0C16C432EFCD}" srcOrd="1" destOrd="0" presId="urn:microsoft.com/office/officeart/2005/8/layout/hierarchy1"/>
    <dgm:cxn modelId="{88D88F55-7A9F-4E30-B5B4-087C46319330}" type="presParOf" srcId="{A84D0D8F-B8F3-4F78-B403-53E43B51FB05}" destId="{50F355D1-FA73-4D9F-A932-1C85CE5E7E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79433-0D10-4C46-8938-029D120879D0}">
      <dsp:nvSpPr>
        <dsp:cNvPr id="0" name=""/>
        <dsp:cNvSpPr/>
      </dsp:nvSpPr>
      <dsp:spPr>
        <a:xfrm rot="16200000">
          <a:off x="673" y="23230"/>
          <a:ext cx="3137667" cy="3137667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Математика</a:t>
          </a:r>
          <a:endParaRPr lang="ru-RU" sz="2700" kern="1200" dirty="0"/>
        </a:p>
      </dsp:txBody>
      <dsp:txXfrm rot="5400000">
        <a:off x="673" y="807647"/>
        <a:ext cx="2588575" cy="1568833"/>
      </dsp:txXfrm>
    </dsp:sp>
    <dsp:sp modelId="{D6DB8446-3BA4-4DA5-AC48-91CC9F0B24D4}">
      <dsp:nvSpPr>
        <dsp:cNvPr id="0" name=""/>
        <dsp:cNvSpPr/>
      </dsp:nvSpPr>
      <dsp:spPr>
        <a:xfrm rot="5400000">
          <a:off x="3294034" y="23230"/>
          <a:ext cx="3137667" cy="3137667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Физика</a:t>
          </a:r>
          <a:endParaRPr lang="ru-RU" sz="2700" kern="1200" dirty="0"/>
        </a:p>
      </dsp:txBody>
      <dsp:txXfrm rot="-5400000">
        <a:off x="3843126" y="807647"/>
        <a:ext cx="2588575" cy="1568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09E38-2CF4-4886-A168-1C01355DC395}">
      <dsp:nvSpPr>
        <dsp:cNvPr id="0" name=""/>
        <dsp:cNvSpPr/>
      </dsp:nvSpPr>
      <dsp:spPr>
        <a:xfrm>
          <a:off x="3621167" y="1492698"/>
          <a:ext cx="3053242" cy="618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907"/>
              </a:lnTo>
              <a:lnTo>
                <a:pt x="3053242" y="407907"/>
              </a:lnTo>
              <a:lnTo>
                <a:pt x="3053242" y="61869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BC58A-4D9D-4690-869E-25D05AA5A3FB}">
      <dsp:nvSpPr>
        <dsp:cNvPr id="0" name=""/>
        <dsp:cNvSpPr/>
      </dsp:nvSpPr>
      <dsp:spPr>
        <a:xfrm>
          <a:off x="1244893" y="1492698"/>
          <a:ext cx="2376274" cy="618692"/>
        </a:xfrm>
        <a:custGeom>
          <a:avLst/>
          <a:gdLst/>
          <a:ahLst/>
          <a:cxnLst/>
          <a:rect l="0" t="0" r="0" b="0"/>
          <a:pathLst>
            <a:path>
              <a:moveTo>
                <a:pt x="2376274" y="0"/>
              </a:moveTo>
              <a:lnTo>
                <a:pt x="2376274" y="407907"/>
              </a:lnTo>
              <a:lnTo>
                <a:pt x="0" y="407907"/>
              </a:lnTo>
              <a:lnTo>
                <a:pt x="0" y="61869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D01F8-8BDC-420A-BD01-F57BE910834F}">
      <dsp:nvSpPr>
        <dsp:cNvPr id="0" name=""/>
        <dsp:cNvSpPr/>
      </dsp:nvSpPr>
      <dsp:spPr>
        <a:xfrm>
          <a:off x="2483497" y="47857"/>
          <a:ext cx="2275340" cy="1444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0ECA-BCDD-4ECE-B6CB-4AFE83F1A014}">
      <dsp:nvSpPr>
        <dsp:cNvPr id="0" name=""/>
        <dsp:cNvSpPr/>
      </dsp:nvSpPr>
      <dsp:spPr>
        <a:xfrm>
          <a:off x="2736313" y="288032"/>
          <a:ext cx="2275340" cy="1444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1">
                  <a:lumMod val="75000"/>
                </a:schemeClr>
              </a:solidFill>
            </a:rPr>
            <a:t>Вектор</a:t>
          </a:r>
          <a:endParaRPr lang="ru-RU" sz="36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778631" y="330350"/>
        <a:ext cx="2190704" cy="1360205"/>
      </dsp:txXfrm>
    </dsp:sp>
    <dsp:sp modelId="{62BDE802-B625-4DB2-9B5A-3D1BACD82289}">
      <dsp:nvSpPr>
        <dsp:cNvPr id="0" name=""/>
        <dsp:cNvSpPr/>
      </dsp:nvSpPr>
      <dsp:spPr>
        <a:xfrm>
          <a:off x="-252815" y="2111391"/>
          <a:ext cx="2995417" cy="1444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1DCAE-E9C3-41DF-B0DE-936F661E2A8C}">
      <dsp:nvSpPr>
        <dsp:cNvPr id="0" name=""/>
        <dsp:cNvSpPr/>
      </dsp:nvSpPr>
      <dsp:spPr>
        <a:xfrm>
          <a:off x="0" y="2351565"/>
          <a:ext cx="2995417" cy="1444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1">
                  <a:lumMod val="75000"/>
                </a:schemeClr>
              </a:solidFill>
            </a:rPr>
            <a:t>В математике</a:t>
          </a:r>
          <a:endParaRPr lang="ru-RU" sz="2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2318" y="2393883"/>
        <a:ext cx="2910781" cy="1360205"/>
      </dsp:txXfrm>
    </dsp:sp>
    <dsp:sp modelId="{1619E399-1B9A-4B93-BBC5-BA28FDF823F5}">
      <dsp:nvSpPr>
        <dsp:cNvPr id="0" name=""/>
        <dsp:cNvSpPr/>
      </dsp:nvSpPr>
      <dsp:spPr>
        <a:xfrm>
          <a:off x="5536740" y="2111391"/>
          <a:ext cx="2275340" cy="14448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D9E1D-63EE-4D10-B136-0C16C432EFCD}">
      <dsp:nvSpPr>
        <dsp:cNvPr id="0" name=""/>
        <dsp:cNvSpPr/>
      </dsp:nvSpPr>
      <dsp:spPr>
        <a:xfrm>
          <a:off x="5789555" y="2351565"/>
          <a:ext cx="2275340" cy="1444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1">
                  <a:lumMod val="75000"/>
                </a:schemeClr>
              </a:solidFill>
            </a:rPr>
            <a:t>В физике</a:t>
          </a:r>
          <a:endParaRPr lang="ru-RU" sz="2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831873" y="2393883"/>
        <a:ext cx="2190704" cy="1360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A9DB09D-3E7C-4DDB-952F-A5BD72F9C459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853A28B-5DAD-4089-8491-16C96E67272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B09D-3E7C-4DDB-952F-A5BD72F9C459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A28B-5DAD-4089-8491-16C96E6727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B09D-3E7C-4DDB-952F-A5BD72F9C459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A28B-5DAD-4089-8491-16C96E6727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B09D-3E7C-4DDB-952F-A5BD72F9C459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A28B-5DAD-4089-8491-16C96E6727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B09D-3E7C-4DDB-952F-A5BD72F9C459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A28B-5DAD-4089-8491-16C96E6727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B09D-3E7C-4DDB-952F-A5BD72F9C459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A28B-5DAD-4089-8491-16C96E6727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B09D-3E7C-4DDB-952F-A5BD72F9C459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A28B-5DAD-4089-8491-16C96E6727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B09D-3E7C-4DDB-952F-A5BD72F9C459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A28B-5DAD-4089-8491-16C96E6727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B09D-3E7C-4DDB-952F-A5BD72F9C459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A28B-5DAD-4089-8491-16C96E6727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B09D-3E7C-4DDB-952F-A5BD72F9C459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A28B-5DAD-4089-8491-16C96E67272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B09D-3E7C-4DDB-952F-A5BD72F9C459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A28B-5DAD-4089-8491-16C96E6727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A9DB09D-3E7C-4DDB-952F-A5BD72F9C459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853A28B-5DAD-4089-8491-16C96E6727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492896"/>
            <a:ext cx="8640960" cy="198974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МЕЖПРЕДМЕТНЫХ СВЯЗЕЙ  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КУРСОВ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МАТЕМАТИКИ 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ФИЗИКИ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941168"/>
            <a:ext cx="3816424" cy="72008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Автор: Усачёва </a:t>
            </a:r>
            <a:r>
              <a:rPr lang="ru-RU" sz="2400" b="1" dirty="0" smtClean="0"/>
              <a:t>Н.А</a:t>
            </a:r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6240079"/>
            <a:ext cx="3243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г. о. Электросталь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2015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48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024744" cy="757888"/>
          </a:xfrm>
        </p:spPr>
        <p:txBody>
          <a:bodyPr>
            <a:normAutofit/>
          </a:bodyPr>
          <a:lstStyle/>
          <a:p>
            <a:r>
              <a:rPr lang="ru-RU" sz="3200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1. (ЕГЭ –  2013 г. В-12</a:t>
            </a:r>
            <a:r>
              <a:rPr lang="ru-RU" sz="3200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628800"/>
                <a:ext cx="7776864" cy="4824536"/>
              </a:xfrm>
            </p:spPr>
            <p:txBody>
              <a:bodyPr>
                <a:normAutofit fontScale="85000" lnSpcReduction="20000"/>
              </a:bodyPr>
              <a:lstStyle/>
              <a:p>
                <a:pPr marL="68580" indent="0">
                  <a:buNone/>
                </a:pPr>
                <a:r>
                  <a:rPr lang="ru-RU" dirty="0" smtClean="0"/>
                  <a:t>	</a:t>
                </a:r>
                <a:r>
                  <a:rPr lang="ru-RU" sz="2800" dirty="0" smtClean="0"/>
                  <a:t>Ёмкость </a:t>
                </a:r>
                <a:r>
                  <a:rPr lang="ru-RU" sz="2800" dirty="0"/>
                  <a:t>высоковольтного конденсатора в телевизоре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𝐶</m:t>
                    </m:r>
                    <m:r>
                      <a:rPr lang="ru-RU" sz="2800" i="1">
                        <a:latin typeface="Cambria Math"/>
                      </a:rPr>
                      <m:t>=3∙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−6</m:t>
                        </m:r>
                      </m:sup>
                    </m:sSup>
                    <m:r>
                      <a:rPr lang="ru-RU" sz="2800" i="1">
                        <a:latin typeface="Cambria Math"/>
                      </a:rPr>
                      <m:t> Ф</m:t>
                    </m:r>
                  </m:oMath>
                </a14:m>
                <a:r>
                  <a:rPr lang="ru-RU" sz="2800" dirty="0"/>
                  <a:t>. Параллельно с конденсатором подключён резистор с сопротивлением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𝑅</m:t>
                    </m:r>
                    <m:r>
                      <a:rPr lang="ru-RU" sz="2800" i="1">
                        <a:latin typeface="Cambria Math"/>
                      </a:rPr>
                      <m:t>=3∙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ru-RU" sz="2800" dirty="0"/>
                  <a:t> Ом. Во время работы телевизора напряжение на конденсаторе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2800" i="1">
                        <a:latin typeface="Cambria Math"/>
                      </a:rPr>
                      <m:t>=24 кВ</m:t>
                    </m:r>
                  </m:oMath>
                </a14:m>
                <a:r>
                  <a:rPr lang="ru-RU" sz="2800" dirty="0"/>
                  <a:t>. После выключения телевизора напряжение на конденсаторе убывает до значения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𝑈</m:t>
                    </m:r>
                    <m:r>
                      <a:rPr lang="ru-RU" sz="28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/>
                          </a:rPr>
                          <m:t>кВ</m:t>
                        </m:r>
                      </m:e>
                    </m:d>
                  </m:oMath>
                </a14:m>
                <a:r>
                  <a:rPr lang="ru-RU" sz="2800" dirty="0"/>
                  <a:t>за время, определяемое выражением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𝑡</m:t>
                    </m:r>
                    <m:r>
                      <a:rPr lang="ru-RU" sz="2800" i="1">
                        <a:latin typeface="Cambria Math"/>
                      </a:rPr>
                      <m:t>=</m:t>
                    </m:r>
                    <m:r>
                      <a:rPr lang="ru-RU" sz="2800" i="1">
                        <a:latin typeface="Cambria Math"/>
                      </a:rPr>
                      <m:t>𝛼</m:t>
                    </m:r>
                    <m:r>
                      <a:rPr lang="ru-RU" sz="2800" i="1">
                        <a:latin typeface="Cambria Math"/>
                      </a:rPr>
                      <m:t>𝑅𝐶</m:t>
                    </m:r>
                    <m:func>
                      <m:funcPr>
                        <m:ctrlPr>
                          <a:rPr lang="ru-RU" sz="28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8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800" i="1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ru-RU" sz="2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ru-RU" sz="2800" i="1">
                                <a:latin typeface="Cambria Math"/>
                              </a:rPr>
                              <m:t>𝑈</m:t>
                            </m:r>
                          </m:den>
                        </m:f>
                        <m:r>
                          <a:rPr lang="ru-RU" sz="2800" i="1">
                            <a:latin typeface="Cambria Math"/>
                          </a:rPr>
                          <m:t> (с)</m:t>
                        </m:r>
                      </m:e>
                    </m:func>
                  </m:oMath>
                </a14:m>
                <a:r>
                  <a:rPr lang="ru-RU" sz="2800" dirty="0"/>
                  <a:t>, где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𝛼</m:t>
                    </m:r>
                    <m:r>
                      <a:rPr lang="ru-RU" sz="2800" i="1">
                        <a:latin typeface="Cambria Math"/>
                      </a:rPr>
                      <m:t>=0,9</m:t>
                    </m:r>
                  </m:oMath>
                </a14:m>
                <a:r>
                  <a:rPr lang="ru-RU" sz="2800" dirty="0"/>
                  <a:t> – постоянная. Определите наибольше возможное напряжение на конденсаторе, если после выключения телевизора прошло не менее 16,2 с. Ответ дайте в кВ (киловольтах). </a:t>
                </a: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628800"/>
                <a:ext cx="7776864" cy="4824536"/>
              </a:xfrm>
              <a:blipFill rotWithShape="1">
                <a:blip r:embed="rId2"/>
                <a:stretch>
                  <a:fillRect l="-392" t="-25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48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908720"/>
                <a:ext cx="7560840" cy="5184576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ru-RU" dirty="0" smtClean="0"/>
                  <a:t>Данная формула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/>
                      </a:rPr>
                      <m:t>𝛼</m:t>
                    </m:r>
                    <m:r>
                      <a:rPr lang="ru-RU" i="1">
                        <a:latin typeface="Cambria Math"/>
                      </a:rPr>
                      <m:t>𝑅𝐶</m:t>
                    </m:r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𝑈</m:t>
                            </m:r>
                          </m:den>
                        </m:f>
                        <m:r>
                          <a:rPr lang="ru-RU" i="1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ru-RU" dirty="0"/>
                  <a:t>в школьном курсе физики не изучается, но если прочитать условие задачи, то видно, что в условии даны все величины кроме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𝑈</m:t>
                    </m:r>
                  </m:oMath>
                </a14:m>
                <a:r>
                  <a:rPr lang="ru-RU" dirty="0"/>
                  <a:t>: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=16,2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𝛼</m:t>
                    </m:r>
                    <m:r>
                      <a:rPr lang="ru-RU" i="1">
                        <a:latin typeface="Cambria Math"/>
                      </a:rPr>
                      <m:t>=0,9</m:t>
                    </m:r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𝑅</m:t>
                    </m:r>
                    <m:r>
                      <a:rPr lang="ru-RU" i="1">
                        <a:latin typeface="Cambria Math"/>
                      </a:rPr>
                      <m:t>=3∙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𝐶</m:t>
                    </m:r>
                    <m:r>
                      <a:rPr lang="ru-RU" i="1">
                        <a:latin typeface="Cambria Math"/>
                      </a:rPr>
                      <m:t>=3∙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=24 </m:t>
                    </m:r>
                  </m:oMath>
                </a14:m>
                <a:r>
                  <a:rPr lang="ru-RU" dirty="0"/>
                  <a:t>.</a:t>
                </a:r>
              </a:p>
              <a:p>
                <a:pPr marL="68580" indent="0">
                  <a:buNone/>
                </a:pPr>
                <a:r>
                  <a:rPr lang="ru-RU" dirty="0"/>
                  <a:t>Решение задачи сводится к решению неравенства: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≥16,2⟹</m:t>
                    </m:r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𝛼</m:t>
                    </m:r>
                    <m:r>
                      <a:rPr lang="ru-RU" i="1">
                        <a:latin typeface="Cambria Math"/>
                      </a:rPr>
                      <m:t>𝑅𝐶</m:t>
                    </m:r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𝑈</m:t>
                            </m:r>
                          </m:den>
                        </m:f>
                        <m:r>
                          <a:rPr lang="ru-RU" i="1">
                            <a:latin typeface="Cambria Math"/>
                          </a:rPr>
                          <m:t> </m:t>
                        </m:r>
                      </m:e>
                    </m:func>
                    <m:r>
                      <a:rPr lang="ru-RU" i="1">
                        <a:latin typeface="Cambria Math"/>
                      </a:rPr>
                      <m:t>≥16,2</m:t>
                    </m:r>
                    <m:r>
                      <a:rPr lang="ru-RU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ru-RU" dirty="0" smtClean="0"/>
                  <a:t>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0,9∙3∙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∙3∙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−6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∙</m:t>
                    </m:r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24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den>
                        </m:f>
                      </m:e>
                    </m:func>
                    <m:r>
                      <a:rPr lang="ru-RU" i="1">
                        <a:latin typeface="Cambria Math"/>
                      </a:rPr>
                      <m:t>≥16,2</m:t>
                    </m:r>
                    <m:r>
                      <a:rPr lang="ru-RU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24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den>
                        </m:f>
                        <m:r>
                          <a:rPr lang="ru-RU" i="1">
                            <a:latin typeface="Cambria Math"/>
                          </a:rPr>
                          <m:t>≥2</m:t>
                        </m:r>
                      </m:e>
                    </m:func>
                    <m:r>
                      <a:rPr lang="ru-RU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≥4</m:t>
                    </m:r>
                    <m:r>
                      <a:rPr lang="ru-RU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i="1">
                        <a:latin typeface="Cambria Math"/>
                      </a:rPr>
                      <m:t>𝑈</m:t>
                    </m:r>
                    <m:r>
                      <a:rPr lang="en-US" i="1">
                        <a:latin typeface="Cambria Math"/>
                      </a:rPr>
                      <m:t>≥6</m:t>
                    </m:r>
                  </m:oMath>
                </a14:m>
                <a:endParaRPr lang="ru-RU" dirty="0"/>
              </a:p>
              <a:p>
                <a:pPr marL="68580" indent="0">
                  <a:buNone/>
                </a:pPr>
                <a:r>
                  <a:rPr lang="ru-RU" dirty="0"/>
                  <a:t>Ответ: 6 </a:t>
                </a:r>
                <a:r>
                  <a:rPr lang="ru-RU" dirty="0" err="1"/>
                  <a:t>кВ.</a:t>
                </a:r>
                <a:endParaRPr lang="ru-RU" dirty="0"/>
              </a:p>
              <a:p>
                <a:pPr marL="6858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908720"/>
                <a:ext cx="7560840" cy="5184576"/>
              </a:xfrm>
              <a:blipFill rotWithShape="1">
                <a:blip r:embed="rId2"/>
                <a:stretch>
                  <a:fillRect l="-403" r="-5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52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ru-RU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</a:t>
            </a: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(ЕГЭ –  </a:t>
            </a: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</a:t>
            </a:r>
            <a:r>
              <a:rPr lang="ru-RU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В-12)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700808"/>
                <a:ext cx="7776864" cy="4608512"/>
              </a:xfrm>
            </p:spPr>
            <p:txBody>
              <a:bodyPr>
                <a:normAutofit lnSpcReduction="10000"/>
              </a:bodyPr>
              <a:lstStyle/>
              <a:p>
                <a:pPr marL="68580" indent="0">
                  <a:buNone/>
                </a:pPr>
                <a:r>
                  <a:rPr lang="ru-RU" dirty="0" smtClean="0"/>
                  <a:t>	Водолазный колокол, содержащий в начальный момент времени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моля воздуха объемом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=10</m:t>
                    </m:r>
                    <m:r>
                      <a:rPr lang="ru-RU" b="0" i="1" smtClean="0">
                        <a:latin typeface="Cambria Math"/>
                      </a:rPr>
                      <m:t> л</m:t>
                    </m:r>
                  </m:oMath>
                </a14:m>
                <a:r>
                  <a:rPr lang="ru-RU" dirty="0" smtClean="0"/>
                  <a:t>, медленно опускают на дно водоема. При этом происходит изотермическое сжатие воздуха до конечного объема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. Работа, совершаемая водой при сжатии воздуха, определяется выражением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𝑣𝑇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ru-RU" b="0" i="1" smtClean="0">
                        <a:latin typeface="Cambria Math"/>
                        <a:ea typeface="Cambria Math"/>
                      </a:rPr>
                      <m:t> (Дж)</m:t>
                    </m:r>
                  </m:oMath>
                </a14:m>
                <a:r>
                  <a:rPr lang="ru-RU" dirty="0" smtClean="0"/>
                  <a:t>, где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=7,9</m:t>
                    </m:r>
                  </m:oMath>
                </a14:m>
                <a:r>
                  <a:rPr lang="ru-RU" dirty="0" smtClean="0"/>
                  <a:t> постоянная, 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ru-RU" b="0" i="1" smtClean="0">
                        <a:latin typeface="Cambria Math"/>
                      </a:rPr>
                      <m:t>=300 К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ru-RU" dirty="0" smtClean="0"/>
                  <a:t>температура воздуха. Какой объем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 (в литрах) станет занимать воздух, если при сжатии газа была совершена работа в 14 220 Дж?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700808"/>
                <a:ext cx="7776864" cy="4608512"/>
              </a:xfrm>
              <a:blipFill rotWithShape="1">
                <a:blip r:embed="rId2"/>
                <a:stretch>
                  <a:fillRect l="-392" t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87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692696"/>
                <a:ext cx="7776864" cy="5544616"/>
              </a:xfrm>
            </p:spPr>
            <p:txBody>
              <a:bodyPr>
                <a:normAutofit fontScale="85000" lnSpcReduction="10000"/>
              </a:bodyPr>
              <a:lstStyle/>
              <a:p>
                <a:pPr marL="68580" indent="0">
                  <a:buNone/>
                </a:pPr>
                <a:r>
                  <a:rPr lang="ru-RU" dirty="0" smtClean="0"/>
                  <a:t>	</a:t>
                </a:r>
              </a:p>
              <a:p>
                <a:pPr marL="68580" indent="0">
                  <a:buNone/>
                </a:pPr>
                <a:r>
                  <a:rPr lang="ru-RU" sz="3100" dirty="0" smtClean="0"/>
                  <a:t>Данная формула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𝐴</m:t>
                    </m:r>
                    <m:r>
                      <a:rPr lang="en-US" sz="3100" i="1">
                        <a:latin typeface="Cambria Math"/>
                      </a:rPr>
                      <m:t>=</m:t>
                    </m:r>
                    <m:r>
                      <a:rPr lang="en-US" sz="31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3100" i="1">
                        <a:latin typeface="Cambria Math"/>
                        <a:ea typeface="Cambria Math"/>
                      </a:rPr>
                      <m:t>𝑣𝑇</m:t>
                    </m:r>
                    <m:func>
                      <m:funcPr>
                        <m:ctrlPr>
                          <a:rPr lang="en-US" sz="31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1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10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31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1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1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100" i="1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31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1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100" i="1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31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ru-RU" sz="31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3100" dirty="0" smtClean="0"/>
                  <a:t>также  в </a:t>
                </a:r>
                <a:r>
                  <a:rPr lang="ru-RU" sz="3100" dirty="0"/>
                  <a:t>школьном курсе физики не изучается, </a:t>
                </a:r>
                <a:r>
                  <a:rPr lang="ru-RU" sz="3100" dirty="0" smtClean="0"/>
                  <a:t>но в задаче даны все величины, кроме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sz="31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3100" dirty="0" smtClean="0"/>
                  <a:t>: 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/>
                      </a:rPr>
                      <m:t>𝐴</m:t>
                    </m:r>
                    <m:r>
                      <a:rPr lang="en-US" sz="3100" b="0" i="1" smtClean="0">
                        <a:latin typeface="Cambria Math"/>
                      </a:rPr>
                      <m:t>=14 220 Дж</m:t>
                    </m:r>
                  </m:oMath>
                </a14:m>
                <a:r>
                  <a:rPr lang="ru-RU" sz="3100" dirty="0" smtClean="0"/>
                  <a:t>, </a:t>
                </a:r>
                <a14:m>
                  <m:oMath xmlns:m="http://schemas.openxmlformats.org/officeDocument/2006/math">
                    <m:r>
                      <a:rPr lang="ru-RU" sz="31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3100" b="0" i="1" smtClean="0">
                        <a:latin typeface="Cambria Math"/>
                        <a:ea typeface="Cambria Math"/>
                      </a:rPr>
                      <m:t>=7,9</m:t>
                    </m:r>
                  </m:oMath>
                </a14:m>
                <a:r>
                  <a:rPr lang="en-US" sz="3100" dirty="0" smtClean="0"/>
                  <a:t>,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/>
                      </a:rPr>
                      <m:t>𝑣</m:t>
                    </m:r>
                    <m:r>
                      <a:rPr lang="en-US" sz="31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US" sz="3100" dirty="0" smtClean="0"/>
                  <a:t>,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/>
                      </a:rPr>
                      <m:t>𝑇</m:t>
                    </m:r>
                    <m:r>
                      <a:rPr lang="en-US" sz="3100" b="0" i="1" smtClean="0">
                        <a:latin typeface="Cambria Math"/>
                      </a:rPr>
                      <m:t>=300</m:t>
                    </m:r>
                  </m:oMath>
                </a14:m>
                <a:r>
                  <a:rPr lang="en-US" sz="31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31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100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ru-RU" sz="3100" dirty="0" smtClean="0"/>
                  <a:t>.</a:t>
                </a:r>
              </a:p>
              <a:p>
                <a:pPr marL="68580" indent="0">
                  <a:buNone/>
                </a:pPr>
                <a:endParaRPr lang="ru-RU" sz="3100" dirty="0"/>
              </a:p>
              <a:p>
                <a:pPr marL="68580" indent="0">
                  <a:buNone/>
                </a:pPr>
                <a:r>
                  <a:rPr lang="ru-RU" sz="3100" dirty="0" smtClean="0"/>
                  <a:t>Решение </a:t>
                </a:r>
                <a:r>
                  <a:rPr lang="ru-RU" sz="3100" dirty="0"/>
                  <a:t>задачи сводится к решению </a:t>
                </a:r>
                <a:r>
                  <a:rPr lang="ru-RU" sz="3100" dirty="0" smtClean="0"/>
                  <a:t>логарифмического уравнения:</a:t>
                </a:r>
                <a:r>
                  <a:rPr lang="en-US" sz="3100" dirty="0"/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/>
                      </a:rPr>
                      <m:t>𝐴</m:t>
                    </m:r>
                    <m:r>
                      <a:rPr lang="en-US" sz="3100" i="1">
                        <a:latin typeface="Cambria Math"/>
                      </a:rPr>
                      <m:t>=14 220 ⟹14 2</m:t>
                    </m:r>
                    <m:r>
                      <a:rPr lang="ru-RU" sz="3100" b="0" i="1" smtClean="0">
                        <a:latin typeface="Cambria Math"/>
                        <a:ea typeface="Cambria Math"/>
                      </a:rPr>
                      <m:t>20=</m:t>
                    </m:r>
                    <m:r>
                      <a:rPr lang="en-US" sz="31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3100" i="1">
                        <a:latin typeface="Cambria Math"/>
                        <a:ea typeface="Cambria Math"/>
                      </a:rPr>
                      <m:t>𝑣𝑇</m:t>
                    </m:r>
                    <m:func>
                      <m:funcPr>
                        <m:ctrlPr>
                          <a:rPr lang="en-US" sz="31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1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10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31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1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1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100" i="1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31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1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100" i="1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31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sz="31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ru-RU" sz="3100" dirty="0" smtClean="0"/>
                  <a:t> </a:t>
                </a:r>
                <a14:m>
                  <m:oMath xmlns:m="http://schemas.openxmlformats.org/officeDocument/2006/math">
                    <m:r>
                      <a:rPr lang="ru-RU" sz="3100" b="0" i="1" dirty="0" smtClean="0">
                        <a:latin typeface="Cambria Math"/>
                      </a:rPr>
                      <m:t>14 220=7110</m:t>
                    </m:r>
                    <m:func>
                      <m:funcPr>
                        <m:ctrlPr>
                          <a:rPr lang="en-US" sz="31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1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10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31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1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3100" b="0" i="1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1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100" i="1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31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sz="3100" i="1" smtClean="0">
                        <a:latin typeface="Cambria Math"/>
                        <a:ea typeface="Cambria Math"/>
                      </a:rPr>
                      <m:t>⇒</m:t>
                    </m:r>
                    <m:func>
                      <m:funcPr>
                        <m:ctrlPr>
                          <a:rPr lang="en-US" sz="31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1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10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31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31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ru-RU" sz="3100" b="0" i="1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1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100" i="1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31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ru-RU" sz="3100" b="0" i="1" smtClean="0">
                            <a:latin typeface="Cambria Math"/>
                            <a:ea typeface="Cambria Math"/>
                          </a:rPr>
                          <m:t>=2</m:t>
                        </m:r>
                      </m:e>
                    </m:func>
                    <m:r>
                      <a:rPr lang="en-US" sz="3100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ru-RU" sz="31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1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100" b="0" i="1" dirty="0" smtClean="0">
                            <a:latin typeface="Cambria Math"/>
                          </a:rPr>
                          <m:t>10</m:t>
                        </m:r>
                      </m:num>
                      <m:den>
                        <m:sSub>
                          <m:sSubPr>
                            <m:ctrlPr>
                              <a:rPr lang="en-US" sz="31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100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1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ru-RU" sz="3100" b="0" i="1" dirty="0" smtClean="0">
                        <a:latin typeface="Cambria Math"/>
                      </a:rPr>
                      <m:t>=4</m:t>
                    </m:r>
                    <m:r>
                      <a:rPr lang="ru-RU" sz="3100" b="0" i="1" dirty="0" smtClean="0"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sz="31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31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sz="31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ru-RU" sz="3100" b="0" i="1" smtClean="0">
                        <a:latin typeface="Cambria Math"/>
                        <a:ea typeface="Cambria Math"/>
                      </a:rPr>
                      <m:t>=2,5 л</m:t>
                    </m:r>
                  </m:oMath>
                </a14:m>
                <a:r>
                  <a:rPr lang="ru-RU" sz="3100" dirty="0" smtClean="0"/>
                  <a:t>.</a:t>
                </a:r>
              </a:p>
              <a:p>
                <a:pPr marL="68580" indent="0">
                  <a:buNone/>
                </a:pPr>
                <a:endParaRPr lang="ru-RU" sz="3100" dirty="0" smtClean="0"/>
              </a:p>
              <a:p>
                <a:pPr marL="68580" indent="0">
                  <a:buNone/>
                </a:pPr>
                <a:r>
                  <a:rPr lang="ru-RU" sz="3100" dirty="0" smtClean="0"/>
                  <a:t>Ответ: 2,5 л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692696"/>
                <a:ext cx="7776864" cy="5544616"/>
              </a:xfrm>
              <a:blipFill rotWithShape="1">
                <a:blip r:embed="rId2"/>
                <a:stretch>
                  <a:fillRect l="-4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38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009110" cy="501317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430110"/>
            <a:ext cx="5625189" cy="3888431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800" dirty="0"/>
              <a:t>В общеобразовательной школе изучение математики и естественных дисциплин происходит параллельно,  таким образом, математика часто используется в физике и в определённой мере даже определяет ход физического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34731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68760"/>
            <a:ext cx="2895822" cy="45638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38701"/>
            <a:ext cx="5298682" cy="3981934"/>
          </a:xfrm>
        </p:spPr>
        <p:txBody>
          <a:bodyPr/>
          <a:lstStyle/>
          <a:p>
            <a:pPr marL="68580" indent="0">
              <a:buNone/>
            </a:pPr>
            <a:r>
              <a:rPr lang="ru-RU" sz="2800" dirty="0"/>
              <a:t>Преподавание физики и математики необходимо строить на взаимном использовании элементов математики в курсе физики и физических представлений при изучении алгебры и начала анализа. 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556792"/>
            <a:ext cx="4032448" cy="3824393"/>
          </a:xfrm>
        </p:spPr>
        <p:txBody>
          <a:bodyPr/>
          <a:lstStyle/>
          <a:p>
            <a:pPr marL="68580" indent="0">
              <a:buNone/>
            </a:pPr>
            <a:r>
              <a:rPr lang="ru-RU" sz="2800" i="1" u="sng" dirty="0" smtClean="0"/>
              <a:t>Цель: </a:t>
            </a:r>
            <a:r>
              <a:rPr lang="ru-RU" sz="2800" dirty="0"/>
              <a:t>изучить связь курсов физики и математики на примере решения текстовых задач. </a:t>
            </a:r>
            <a:endParaRPr lang="ru-RU" sz="2800" dirty="0" smtClean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16673"/>
            <a:ext cx="3312368" cy="550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7416824" cy="511256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sz="3200" i="1" u="sng" dirty="0" smtClean="0"/>
              <a:t>Задачи:</a:t>
            </a:r>
            <a:endParaRPr lang="ru-RU" sz="3200" i="1" u="sng" dirty="0"/>
          </a:p>
          <a:p>
            <a:pPr lvl="0"/>
            <a:endParaRPr lang="ru-RU" dirty="0" smtClean="0"/>
          </a:p>
          <a:p>
            <a:pPr lvl="0"/>
            <a:r>
              <a:rPr lang="ru-RU" sz="2800" dirty="0" smtClean="0"/>
              <a:t>раскрыть </a:t>
            </a:r>
            <a:r>
              <a:rPr lang="ru-RU" sz="2800" dirty="0"/>
              <a:t>понятие и классификацию межпредметных связей;</a:t>
            </a:r>
          </a:p>
          <a:p>
            <a:pPr lvl="0"/>
            <a:r>
              <a:rPr lang="ru-RU" sz="2800" dirty="0"/>
              <a:t>изучить некоторые пути установления межпредметных связей при изучении программного материала по физике и математике;</a:t>
            </a:r>
          </a:p>
          <a:p>
            <a:pPr lvl="0"/>
            <a:r>
              <a:rPr lang="ru-RU" sz="2800" dirty="0"/>
              <a:t>рассмотреть темы математики, которые наиболее часто используются при изучении физики.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4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356561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Межпредметная связь курсов математики и физики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76049437"/>
              </p:ext>
            </p:extLst>
          </p:nvPr>
        </p:nvGraphicFramePr>
        <p:xfrm>
          <a:off x="1619672" y="2708920"/>
          <a:ext cx="6432376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12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64904"/>
            <a:ext cx="4513684" cy="333260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490" y="1210143"/>
            <a:ext cx="6408828" cy="1321372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2800" dirty="0"/>
              <a:t>Понятие о числе - одно из первых математических </a:t>
            </a:r>
            <a:r>
              <a:rPr lang="ru-RU" sz="2800" dirty="0" smtClean="0"/>
              <a:t>понятий.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9451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506268" cy="2975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9" b="55522"/>
          <a:stretch/>
        </p:blipFill>
        <p:spPr bwMode="auto">
          <a:xfrm>
            <a:off x="2725720" y="2127371"/>
            <a:ext cx="5938405" cy="1227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36" b="17007"/>
          <a:stretch/>
        </p:blipFill>
        <p:spPr bwMode="auto">
          <a:xfrm>
            <a:off x="6213474" y="3354784"/>
            <a:ext cx="2450651" cy="2290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97479"/>
            <a:ext cx="2379827" cy="2920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93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690525"/>
              </p:ext>
            </p:extLst>
          </p:nvPr>
        </p:nvGraphicFramePr>
        <p:xfrm>
          <a:off x="503102" y="188640"/>
          <a:ext cx="8064896" cy="3796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149080"/>
            <a:ext cx="3671355" cy="23017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35726"/>
            <a:ext cx="3083818" cy="246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884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223224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/>
              <a:t>	Знание </a:t>
            </a:r>
            <a:r>
              <a:rPr lang="ru-RU" dirty="0"/>
              <a:t>учащимися производной и интеграла позволяет выработать у них общий подход к определению физических величин и решению графических задач физического содержания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60"/>
            <a:ext cx="5040560" cy="3290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2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984"/>
            <a:ext cx="3456384" cy="305158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692696"/>
            <a:ext cx="6841747" cy="277812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Задачи ЕГЭ с физическим содержанием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6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391</TotalTime>
  <Words>333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РЕАЛИЗАЦИЯ МЕЖПРЕДМЕТНЫХ СВЯЗЕЙ  КУРСОВ  МАТЕМАТИКИ И ФИЗИКИ</vt:lpstr>
      <vt:lpstr>Презентация PowerPoint</vt:lpstr>
      <vt:lpstr>Презентация PowerPoint</vt:lpstr>
      <vt:lpstr>Межпредметная связь курсов математики и физики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ЕГЭ с физическим содержанием</vt:lpstr>
      <vt:lpstr>Задача 1. (ЕГЭ –  2013 г. В-12)</vt:lpstr>
      <vt:lpstr>Презентация PowerPoint</vt:lpstr>
      <vt:lpstr>Задача 2. (ЕГЭ –  2012 г. В-12)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2015-06-09T07:29:48Z</dcterms:created>
  <dcterms:modified xsi:type="dcterms:W3CDTF">2015-09-21T18:07:16Z</dcterms:modified>
</cp:coreProperties>
</file>