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0" r:id="rId3"/>
    <p:sldId id="261" r:id="rId4"/>
    <p:sldId id="258" r:id="rId5"/>
    <p:sldId id="268" r:id="rId6"/>
    <p:sldId id="270" r:id="rId7"/>
    <p:sldId id="271" r:id="rId8"/>
    <p:sldId id="272" r:id="rId9"/>
    <p:sldId id="273" r:id="rId10"/>
    <p:sldId id="263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A96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20"/>
      <c:perspective val="30"/>
    </c:view3D>
    <c:plotArea>
      <c:layout>
        <c:manualLayout>
          <c:layoutTarget val="inner"/>
          <c:xMode val="edge"/>
          <c:yMode val="edge"/>
          <c:x val="0.13585498858042391"/>
          <c:y val="1.469737423455795E-2"/>
          <c:w val="0.69997814893723376"/>
          <c:h val="0.945826749702704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Планируемое постапление</c:v>
                </c:pt>
              </c:strCache>
            </c:strRef>
          </c:tx>
          <c:explosion val="25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1A962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2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10 класс - 1895</c:v>
                </c:pt>
                <c:pt idx="1">
                  <c:v>Повторное обучение - 15</c:v>
                </c:pt>
                <c:pt idx="2">
                  <c:v>Обучение в ЦО - 13</c:v>
                </c:pt>
                <c:pt idx="3">
                  <c:v>ГБПОУ - 815</c:v>
                </c:pt>
                <c:pt idx="4">
                  <c:v>Другое (работа, армия, переезд) - 39</c:v>
                </c:pt>
                <c:pt idx="5">
                  <c:v>Информация отсутствует - 8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0.68000000000000027</c:v>
                </c:pt>
                <c:pt idx="1">
                  <c:v>5.0000000000000114E-3</c:v>
                </c:pt>
                <c:pt idx="2">
                  <c:v>5.0000000000000114E-3</c:v>
                </c:pt>
                <c:pt idx="3">
                  <c:v>0.29300000000000032</c:v>
                </c:pt>
                <c:pt idx="4">
                  <c:v>1.4000000000000002E-2</c:v>
                </c:pt>
                <c:pt idx="5">
                  <c:v>3.0000000000000066E-3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1078169288958111E-2"/>
          <c:y val="0.81273818852863378"/>
          <c:w val="0.9762828712247309"/>
          <c:h val="0.17118388797949471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10"/>
      <c:depthPercent val="14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Ориентир</c:v>
                </c:pt>
              </c:strCache>
            </c:strRef>
          </c:tx>
          <c:dLbls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 10 класс</c:v>
                </c:pt>
                <c:pt idx="1">
                  <c:v>в ГБПОУ</c:v>
                </c:pt>
                <c:pt idx="2">
                  <c:v>Инф. неизвестна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64.2</c:v>
                </c:pt>
                <c:pt idx="1">
                  <c:v>32.200000000000003</c:v>
                </c:pt>
                <c:pt idx="2">
                  <c:v>0.8</c:v>
                </c:pt>
                <c:pt idx="3">
                  <c:v>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Поступление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 10 класс</c:v>
                </c:pt>
                <c:pt idx="1">
                  <c:v>в ГБПОУ</c:v>
                </c:pt>
                <c:pt idx="2">
                  <c:v>Инф. неизвестна</c:v>
                </c:pt>
                <c:pt idx="3">
                  <c:v>Другое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68</c:v>
                </c:pt>
                <c:pt idx="1">
                  <c:v>29.3</c:v>
                </c:pt>
                <c:pt idx="2">
                  <c:v>0.30000000000000032</c:v>
                </c:pt>
                <c:pt idx="3">
                  <c:v>2.4</c:v>
                </c:pt>
              </c:numCache>
            </c:numRef>
          </c:val>
        </c:ser>
        <c:shape val="cylinder"/>
        <c:axId val="107607168"/>
        <c:axId val="108539904"/>
        <c:axId val="136369024"/>
      </c:bar3DChart>
      <c:catAx>
        <c:axId val="107607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8539904"/>
        <c:crosses val="autoZero"/>
        <c:auto val="1"/>
        <c:lblAlgn val="ctr"/>
        <c:lblOffset val="100"/>
      </c:catAx>
      <c:valAx>
        <c:axId val="108539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7607168"/>
        <c:crosses val="autoZero"/>
        <c:crossBetween val="between"/>
      </c:valAx>
      <c:serAx>
        <c:axId val="136369024"/>
        <c:scaling>
          <c:orientation val="minMax"/>
        </c:scaling>
        <c:delete val="1"/>
        <c:axPos val="b"/>
        <c:tickLblPos val="none"/>
        <c:crossAx val="10853990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10"/>
      <c:depthPercent val="140"/>
      <c:perspective val="30"/>
    </c:view3D>
    <c:plotArea>
      <c:layout>
        <c:manualLayout>
          <c:layoutTarget val="inner"/>
          <c:xMode val="edge"/>
          <c:yMode val="edge"/>
          <c:x val="7.3428098795306859E-2"/>
          <c:y val="4.1921172287610692E-2"/>
          <c:w val="0.9095671893049192"/>
          <c:h val="0.475989051798103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ориентир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Радиополитех</c:v>
                </c:pt>
                <c:pt idx="1">
                  <c:v>Мед. кол.</c:v>
                </c:pt>
                <c:pt idx="2">
                  <c:v>Кол. тур. и гост.серв.</c:v>
                </c:pt>
                <c:pt idx="3">
                  <c:v>Высшая банк. школа </c:v>
                </c:pt>
                <c:pt idx="4">
                  <c:v>Пед. кол.</c:v>
                </c:pt>
                <c:pt idx="5">
                  <c:v>Автодорожный кол.</c:v>
                </c:pt>
                <c:pt idx="6">
                  <c:v>Кол. упр. и комм.</c:v>
                </c:pt>
                <c:pt idx="7">
                  <c:v>Политех. кол. гор. хоз.</c:v>
                </c:pt>
                <c:pt idx="8">
                  <c:v>Кол.кулинар.м-ва</c:v>
                </c:pt>
                <c:pt idx="9">
                  <c:v>Кол. Неболсина</c:v>
                </c:pt>
                <c:pt idx="10">
                  <c:v>Кол.строит.инд.и гор.хоз.</c:v>
                </c:pt>
                <c:pt idx="11">
                  <c:v>Архит-строит.кол.</c:v>
                </c:pt>
                <c:pt idx="12">
                  <c:v>Петровский кол.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5.6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4.3</c:v>
                </c:pt>
                <c:pt idx="5">
                  <c:v>2.6</c:v>
                </c:pt>
                <c:pt idx="6">
                  <c:v>2.8</c:v>
                </c:pt>
                <c:pt idx="7">
                  <c:v>1.5</c:v>
                </c:pt>
                <c:pt idx="8">
                  <c:v>1.4</c:v>
                </c:pt>
                <c:pt idx="9">
                  <c:v>2.6</c:v>
                </c:pt>
                <c:pt idx="10">
                  <c:v>2.2000000000000002</c:v>
                </c:pt>
                <c:pt idx="11">
                  <c:v>1.5</c:v>
                </c:pt>
                <c:pt idx="12">
                  <c:v>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поступление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Радиополитех</c:v>
                </c:pt>
                <c:pt idx="1">
                  <c:v>Мед. кол.</c:v>
                </c:pt>
                <c:pt idx="2">
                  <c:v>Кол. тур. и гост.серв.</c:v>
                </c:pt>
                <c:pt idx="3">
                  <c:v>Высшая банк. школа </c:v>
                </c:pt>
                <c:pt idx="4">
                  <c:v>Пед. кол.</c:v>
                </c:pt>
                <c:pt idx="5">
                  <c:v>Автодорожный кол.</c:v>
                </c:pt>
                <c:pt idx="6">
                  <c:v>Кол. упр. и комм.</c:v>
                </c:pt>
                <c:pt idx="7">
                  <c:v>Политех. кол. гор. хоз.</c:v>
                </c:pt>
                <c:pt idx="8">
                  <c:v>Кол.кулинар.м-ва</c:v>
                </c:pt>
                <c:pt idx="9">
                  <c:v>Кол. Неболсина</c:v>
                </c:pt>
                <c:pt idx="10">
                  <c:v>Кол.строит.инд.и гор.хоз.</c:v>
                </c:pt>
                <c:pt idx="11">
                  <c:v>Архит-строит.кол.</c:v>
                </c:pt>
                <c:pt idx="12">
                  <c:v>Петровский кол.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8.6</c:v>
                </c:pt>
                <c:pt idx="1">
                  <c:v>7.7</c:v>
                </c:pt>
                <c:pt idx="2">
                  <c:v>6.9</c:v>
                </c:pt>
                <c:pt idx="3">
                  <c:v>5.2</c:v>
                </c:pt>
                <c:pt idx="4">
                  <c:v>4.9000000000000004</c:v>
                </c:pt>
                <c:pt idx="5">
                  <c:v>4.4000000000000004</c:v>
                </c:pt>
                <c:pt idx="6">
                  <c:v>3.9</c:v>
                </c:pt>
                <c:pt idx="7">
                  <c:v>2.8</c:v>
                </c:pt>
                <c:pt idx="8">
                  <c:v>2.7</c:v>
                </c:pt>
                <c:pt idx="9">
                  <c:v>2.7</c:v>
                </c:pt>
                <c:pt idx="10">
                  <c:v>2.5</c:v>
                </c:pt>
                <c:pt idx="11">
                  <c:v>2.2999999999999998</c:v>
                </c:pt>
                <c:pt idx="12">
                  <c:v>1.6</c:v>
                </c:pt>
              </c:numCache>
            </c:numRef>
          </c:val>
        </c:ser>
        <c:dLbls>
          <c:showVal val="1"/>
        </c:dLbls>
        <c:shape val="cylinder"/>
        <c:axId val="108618112"/>
        <c:axId val="108621184"/>
        <c:axId val="137969664"/>
      </c:bar3DChart>
      <c:catAx>
        <c:axId val="10861811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600" baseline="0"/>
            </a:pPr>
            <a:endParaRPr lang="ru-RU"/>
          </a:p>
        </c:txPr>
        <c:crossAx val="108621184"/>
        <c:crosses val="autoZero"/>
        <c:auto val="1"/>
        <c:lblAlgn val="ctr"/>
        <c:lblOffset val="100"/>
      </c:catAx>
      <c:valAx>
        <c:axId val="108621184"/>
        <c:scaling>
          <c:orientation val="minMax"/>
          <c:max val="1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8618112"/>
        <c:crosses val="autoZero"/>
        <c:crossBetween val="between"/>
        <c:majorUnit val="2"/>
      </c:valAx>
      <c:serAx>
        <c:axId val="137969664"/>
        <c:scaling>
          <c:orientation val="minMax"/>
        </c:scaling>
        <c:delete val="1"/>
        <c:axPos val="b"/>
        <c:tickLblPos val="none"/>
        <c:crossAx val="108621184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D05BB-06E3-42E0-B94F-6452CCC941FC}" type="doc">
      <dgm:prSet loTypeId="urn:microsoft.com/office/officeart/2005/8/layout/pyramid1" loCatId="pyramid" qsTypeId="urn:microsoft.com/office/officeart/2005/8/quickstyle/simple1#1" qsCatId="simple" csTypeId="urn:microsoft.com/office/officeart/2005/8/colors/accent1_2#1" csCatId="accent1" phldr="1"/>
      <dgm:spPr/>
    </dgm:pt>
    <dgm:pt modelId="{86B129DE-6C0E-476B-91C1-2749E2C9A7C6}">
      <dgm:prSet phldrT="[Текст]" custT="1"/>
      <dgm:spPr/>
      <dgm:t>
        <a:bodyPr/>
        <a:lstStyle/>
        <a:p>
          <a:r>
            <a:rPr lang="ru-RU" sz="3200" dirty="0" smtClean="0">
              <a:latin typeface="Bookman Old Style" pitchFamily="18" charset="0"/>
            </a:rPr>
            <a:t>ВУЗ</a:t>
          </a:r>
          <a:endParaRPr lang="ru-RU" sz="3200" dirty="0">
            <a:latin typeface="Bookman Old Style" pitchFamily="18" charset="0"/>
          </a:endParaRPr>
        </a:p>
      </dgm:t>
    </dgm:pt>
    <dgm:pt modelId="{14DDFE20-B6AC-42AB-BF90-8558B37C7513}" type="parTrans" cxnId="{E5AE9AF7-DF76-4F0F-9BD6-1AF2595A772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565C497-3400-4397-AEA5-94377FD94874}" type="sibTrans" cxnId="{E5AE9AF7-DF76-4F0F-9BD6-1AF2595A772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A686C5A-00D1-4012-84F1-4500984C4232}">
      <dgm:prSet phldrT="[Текст]" custT="1"/>
      <dgm:spPr/>
      <dgm:t>
        <a:bodyPr/>
        <a:lstStyle/>
        <a:p>
          <a:r>
            <a:rPr lang="ru-RU" sz="3200" dirty="0" smtClean="0">
              <a:latin typeface="Bookman Old Style" pitchFamily="18" charset="0"/>
            </a:rPr>
            <a:t>Колледж</a:t>
          </a:r>
          <a:endParaRPr lang="ru-RU" sz="3200" dirty="0">
            <a:latin typeface="Bookman Old Style" pitchFamily="18" charset="0"/>
          </a:endParaRPr>
        </a:p>
      </dgm:t>
    </dgm:pt>
    <dgm:pt modelId="{BBFD6037-6637-4FEC-AF54-D47CF2DEFCEA}" type="parTrans" cxnId="{EE3C0F93-C2BA-407C-A7C9-25D5565180A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0208439-45C9-453E-B346-8274B6B32B2D}" type="sibTrans" cxnId="{EE3C0F93-C2BA-407C-A7C9-25D5565180A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28BC68C-F5C4-4844-8A39-D6CC7D8C7A14}">
      <dgm:prSet phldrT="[Текст]" custT="1"/>
      <dgm:spPr/>
      <dgm:t>
        <a:bodyPr/>
        <a:lstStyle/>
        <a:p>
          <a:r>
            <a:rPr lang="ru-RU" sz="3200" dirty="0" smtClean="0">
              <a:latin typeface="Bookman Old Style" pitchFamily="18" charset="0"/>
            </a:rPr>
            <a:t>школа</a:t>
          </a:r>
          <a:endParaRPr lang="ru-RU" sz="3200" dirty="0">
            <a:latin typeface="Bookman Old Style" pitchFamily="18" charset="0"/>
          </a:endParaRPr>
        </a:p>
      </dgm:t>
    </dgm:pt>
    <dgm:pt modelId="{DA4389C2-D56D-4C9D-A7B6-43519886A658}" type="parTrans" cxnId="{358A95E5-0730-4F3D-918B-2AE840C25C0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D66F4759-25DA-4F38-B281-F9410D8D5117}" type="sibTrans" cxnId="{358A95E5-0730-4F3D-918B-2AE840C25C0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87B556F-743A-4B8E-81ED-0FF7318DB2A2}" type="pres">
      <dgm:prSet presAssocID="{47AD05BB-06E3-42E0-B94F-6452CCC941FC}" presName="Name0" presStyleCnt="0">
        <dgm:presLayoutVars>
          <dgm:dir/>
          <dgm:animLvl val="lvl"/>
          <dgm:resizeHandles val="exact"/>
        </dgm:presLayoutVars>
      </dgm:prSet>
      <dgm:spPr/>
    </dgm:pt>
    <dgm:pt modelId="{8F62F6DB-700E-4BF4-8DD9-6F1E4E98841E}" type="pres">
      <dgm:prSet presAssocID="{86B129DE-6C0E-476B-91C1-2749E2C9A7C6}" presName="Name8" presStyleCnt="0"/>
      <dgm:spPr/>
    </dgm:pt>
    <dgm:pt modelId="{0F5949E9-5A4D-4ECA-AD25-6300193136A8}" type="pres">
      <dgm:prSet presAssocID="{86B129DE-6C0E-476B-91C1-2749E2C9A7C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251C5-9929-4DE5-A46B-73B409C13B3B}" type="pres">
      <dgm:prSet presAssocID="{86B129DE-6C0E-476B-91C1-2749E2C9A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E2BDF-F818-475F-AE3B-4D0866E7842A}" type="pres">
      <dgm:prSet presAssocID="{8A686C5A-00D1-4012-84F1-4500984C4232}" presName="Name8" presStyleCnt="0"/>
      <dgm:spPr/>
    </dgm:pt>
    <dgm:pt modelId="{0765F6F1-988A-4118-BDDA-FE5DD89979B8}" type="pres">
      <dgm:prSet presAssocID="{8A686C5A-00D1-4012-84F1-4500984C423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FDD31-6DFA-49B5-BE9B-F2F32D5C7A12}" type="pres">
      <dgm:prSet presAssocID="{8A686C5A-00D1-4012-84F1-4500984C42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EC5FB-5EC3-4ED3-BD7A-A5DE8A0D0DFA}" type="pres">
      <dgm:prSet presAssocID="{F28BC68C-F5C4-4844-8A39-D6CC7D8C7A14}" presName="Name8" presStyleCnt="0"/>
      <dgm:spPr/>
    </dgm:pt>
    <dgm:pt modelId="{AF0C6125-5E24-4FD8-BA24-0923C58A019C}" type="pres">
      <dgm:prSet presAssocID="{F28BC68C-F5C4-4844-8A39-D6CC7D8C7A1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1B88B-C18A-4BBE-8122-439B800023F0}" type="pres">
      <dgm:prSet presAssocID="{F28BC68C-F5C4-4844-8A39-D6CC7D8C7A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782C2-F305-4C87-A9E7-A004542B87C7}" type="presOf" srcId="{F28BC68C-F5C4-4844-8A39-D6CC7D8C7A14}" destId="{2EB1B88B-C18A-4BBE-8122-439B800023F0}" srcOrd="1" destOrd="0" presId="urn:microsoft.com/office/officeart/2005/8/layout/pyramid1"/>
    <dgm:cxn modelId="{7394FF8B-8AF0-4A11-A973-BD4C60413F47}" type="presOf" srcId="{8A686C5A-00D1-4012-84F1-4500984C4232}" destId="{0765F6F1-988A-4118-BDDA-FE5DD89979B8}" srcOrd="0" destOrd="0" presId="urn:microsoft.com/office/officeart/2005/8/layout/pyramid1"/>
    <dgm:cxn modelId="{EE3C0F93-C2BA-407C-A7C9-25D5565180A4}" srcId="{47AD05BB-06E3-42E0-B94F-6452CCC941FC}" destId="{8A686C5A-00D1-4012-84F1-4500984C4232}" srcOrd="1" destOrd="0" parTransId="{BBFD6037-6637-4FEC-AF54-D47CF2DEFCEA}" sibTransId="{80208439-45C9-453E-B346-8274B6B32B2D}"/>
    <dgm:cxn modelId="{885AEE0C-F799-4798-9D77-6237E98CEA6A}" type="presOf" srcId="{86B129DE-6C0E-476B-91C1-2749E2C9A7C6}" destId="{115251C5-9929-4DE5-A46B-73B409C13B3B}" srcOrd="1" destOrd="0" presId="urn:microsoft.com/office/officeart/2005/8/layout/pyramid1"/>
    <dgm:cxn modelId="{358A95E5-0730-4F3D-918B-2AE840C25C0C}" srcId="{47AD05BB-06E3-42E0-B94F-6452CCC941FC}" destId="{F28BC68C-F5C4-4844-8A39-D6CC7D8C7A14}" srcOrd="2" destOrd="0" parTransId="{DA4389C2-D56D-4C9D-A7B6-43519886A658}" sibTransId="{D66F4759-25DA-4F38-B281-F9410D8D5117}"/>
    <dgm:cxn modelId="{0D0EBDD7-30D3-43C8-BFB1-112847B716D9}" type="presOf" srcId="{F28BC68C-F5C4-4844-8A39-D6CC7D8C7A14}" destId="{AF0C6125-5E24-4FD8-BA24-0923C58A019C}" srcOrd="0" destOrd="0" presId="urn:microsoft.com/office/officeart/2005/8/layout/pyramid1"/>
    <dgm:cxn modelId="{E5AE9AF7-DF76-4F0F-9BD6-1AF2595A7728}" srcId="{47AD05BB-06E3-42E0-B94F-6452CCC941FC}" destId="{86B129DE-6C0E-476B-91C1-2749E2C9A7C6}" srcOrd="0" destOrd="0" parTransId="{14DDFE20-B6AC-42AB-BF90-8558B37C7513}" sibTransId="{6565C497-3400-4397-AEA5-94377FD94874}"/>
    <dgm:cxn modelId="{117FCFBB-4AD1-4F7E-A3AB-37AE6DDC7008}" type="presOf" srcId="{86B129DE-6C0E-476B-91C1-2749E2C9A7C6}" destId="{0F5949E9-5A4D-4ECA-AD25-6300193136A8}" srcOrd="0" destOrd="0" presId="urn:microsoft.com/office/officeart/2005/8/layout/pyramid1"/>
    <dgm:cxn modelId="{D1560128-1B01-4C90-9757-DC4D04C86CD0}" type="presOf" srcId="{8A686C5A-00D1-4012-84F1-4500984C4232}" destId="{A07FDD31-6DFA-49B5-BE9B-F2F32D5C7A12}" srcOrd="1" destOrd="0" presId="urn:microsoft.com/office/officeart/2005/8/layout/pyramid1"/>
    <dgm:cxn modelId="{B0BD5E31-4938-436A-846C-5077154974E9}" type="presOf" srcId="{47AD05BB-06E3-42E0-B94F-6452CCC941FC}" destId="{F87B556F-743A-4B8E-81ED-0FF7318DB2A2}" srcOrd="0" destOrd="0" presId="urn:microsoft.com/office/officeart/2005/8/layout/pyramid1"/>
    <dgm:cxn modelId="{983382AD-9836-409E-9B47-AE50492F19B4}" type="presParOf" srcId="{F87B556F-743A-4B8E-81ED-0FF7318DB2A2}" destId="{8F62F6DB-700E-4BF4-8DD9-6F1E4E98841E}" srcOrd="0" destOrd="0" presId="urn:microsoft.com/office/officeart/2005/8/layout/pyramid1"/>
    <dgm:cxn modelId="{372B6784-01C7-4FFA-B2C9-4C04E33A35DE}" type="presParOf" srcId="{8F62F6DB-700E-4BF4-8DD9-6F1E4E98841E}" destId="{0F5949E9-5A4D-4ECA-AD25-6300193136A8}" srcOrd="0" destOrd="0" presId="urn:microsoft.com/office/officeart/2005/8/layout/pyramid1"/>
    <dgm:cxn modelId="{6B893EC1-D052-4480-9581-B2D3A895B35E}" type="presParOf" srcId="{8F62F6DB-700E-4BF4-8DD9-6F1E4E98841E}" destId="{115251C5-9929-4DE5-A46B-73B409C13B3B}" srcOrd="1" destOrd="0" presId="urn:microsoft.com/office/officeart/2005/8/layout/pyramid1"/>
    <dgm:cxn modelId="{98C6140D-69EA-4459-BEA1-CCDE99E2AAC5}" type="presParOf" srcId="{F87B556F-743A-4B8E-81ED-0FF7318DB2A2}" destId="{BC6E2BDF-F818-475F-AE3B-4D0866E7842A}" srcOrd="1" destOrd="0" presId="urn:microsoft.com/office/officeart/2005/8/layout/pyramid1"/>
    <dgm:cxn modelId="{ACCA1C3C-10F5-4B43-8F61-EDECF71CA9E5}" type="presParOf" srcId="{BC6E2BDF-F818-475F-AE3B-4D0866E7842A}" destId="{0765F6F1-988A-4118-BDDA-FE5DD89979B8}" srcOrd="0" destOrd="0" presId="urn:microsoft.com/office/officeart/2005/8/layout/pyramid1"/>
    <dgm:cxn modelId="{B83DDF50-1B80-45C7-BC81-F8F1AA9F57B5}" type="presParOf" srcId="{BC6E2BDF-F818-475F-AE3B-4D0866E7842A}" destId="{A07FDD31-6DFA-49B5-BE9B-F2F32D5C7A12}" srcOrd="1" destOrd="0" presId="urn:microsoft.com/office/officeart/2005/8/layout/pyramid1"/>
    <dgm:cxn modelId="{A4477717-932E-47C2-8F58-72C4D04DBF54}" type="presParOf" srcId="{F87B556F-743A-4B8E-81ED-0FF7318DB2A2}" destId="{846EC5FB-5EC3-4ED3-BD7A-A5DE8A0D0DFA}" srcOrd="2" destOrd="0" presId="urn:microsoft.com/office/officeart/2005/8/layout/pyramid1"/>
    <dgm:cxn modelId="{B0F08CDD-491A-4DED-929D-5284C1634576}" type="presParOf" srcId="{846EC5FB-5EC3-4ED3-BD7A-A5DE8A0D0DFA}" destId="{AF0C6125-5E24-4FD8-BA24-0923C58A019C}" srcOrd="0" destOrd="0" presId="urn:microsoft.com/office/officeart/2005/8/layout/pyramid1"/>
    <dgm:cxn modelId="{74E010AA-DF3D-4784-977B-BBE8DFBA21A5}" type="presParOf" srcId="{846EC5FB-5EC3-4ED3-BD7A-A5DE8A0D0DFA}" destId="{2EB1B88B-C18A-4BBE-8122-439B800023F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D05BB-06E3-42E0-B94F-6452CCC941FC}" type="doc">
      <dgm:prSet loTypeId="urn:microsoft.com/office/officeart/2005/8/layout/pyramid3" loCatId="pyramid" qsTypeId="urn:microsoft.com/office/officeart/2005/8/quickstyle/simple1#2" qsCatId="simple" csTypeId="urn:microsoft.com/office/officeart/2005/8/colors/accent1_2#2" csCatId="accent1" phldr="1"/>
      <dgm:spPr/>
    </dgm:pt>
    <dgm:pt modelId="{86B129DE-6C0E-476B-91C1-2749E2C9A7C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200" dirty="0" smtClean="0">
              <a:latin typeface="Bookman Old Style" pitchFamily="18" charset="0"/>
            </a:rPr>
            <a:t>школа</a:t>
          </a:r>
          <a:endParaRPr lang="ru-RU" sz="3200" dirty="0">
            <a:latin typeface="Bookman Old Style" pitchFamily="18" charset="0"/>
          </a:endParaRPr>
        </a:p>
      </dgm:t>
    </dgm:pt>
    <dgm:pt modelId="{14DDFE20-B6AC-42AB-BF90-8558B37C7513}" type="parTrans" cxnId="{E5AE9AF7-DF76-4F0F-9BD6-1AF2595A7728}">
      <dgm:prSet/>
      <dgm:spPr/>
      <dgm:t>
        <a:bodyPr/>
        <a:lstStyle/>
        <a:p>
          <a:endParaRPr lang="ru-RU" sz="3200">
            <a:latin typeface="Bookman Old Style" pitchFamily="18" charset="0"/>
          </a:endParaRPr>
        </a:p>
      </dgm:t>
    </dgm:pt>
    <dgm:pt modelId="{6565C497-3400-4397-AEA5-94377FD94874}" type="sibTrans" cxnId="{E5AE9AF7-DF76-4F0F-9BD6-1AF2595A7728}">
      <dgm:prSet/>
      <dgm:spPr/>
      <dgm:t>
        <a:bodyPr/>
        <a:lstStyle/>
        <a:p>
          <a:endParaRPr lang="ru-RU" sz="3200">
            <a:latin typeface="Bookman Old Style" pitchFamily="18" charset="0"/>
          </a:endParaRPr>
        </a:p>
      </dgm:t>
    </dgm:pt>
    <dgm:pt modelId="{8A686C5A-00D1-4012-84F1-4500984C423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200" dirty="0" smtClean="0">
              <a:latin typeface="Bookman Old Style" pitchFamily="18" charset="0"/>
            </a:rPr>
            <a:t>ВУЗ</a:t>
          </a:r>
          <a:endParaRPr lang="ru-RU" sz="3200" dirty="0">
            <a:latin typeface="Bookman Old Style" pitchFamily="18" charset="0"/>
          </a:endParaRPr>
        </a:p>
      </dgm:t>
    </dgm:pt>
    <dgm:pt modelId="{BBFD6037-6637-4FEC-AF54-D47CF2DEFCEA}" type="parTrans" cxnId="{EE3C0F93-C2BA-407C-A7C9-25D5565180A4}">
      <dgm:prSet/>
      <dgm:spPr/>
      <dgm:t>
        <a:bodyPr/>
        <a:lstStyle/>
        <a:p>
          <a:endParaRPr lang="ru-RU" sz="3200">
            <a:latin typeface="Bookman Old Style" pitchFamily="18" charset="0"/>
          </a:endParaRPr>
        </a:p>
      </dgm:t>
    </dgm:pt>
    <dgm:pt modelId="{80208439-45C9-453E-B346-8274B6B32B2D}" type="sibTrans" cxnId="{EE3C0F93-C2BA-407C-A7C9-25D5565180A4}">
      <dgm:prSet/>
      <dgm:spPr/>
      <dgm:t>
        <a:bodyPr/>
        <a:lstStyle/>
        <a:p>
          <a:endParaRPr lang="ru-RU" sz="3200">
            <a:latin typeface="Bookman Old Style" pitchFamily="18" charset="0"/>
          </a:endParaRPr>
        </a:p>
      </dgm:t>
    </dgm:pt>
    <dgm:pt modelId="{F28BC68C-F5C4-4844-8A39-D6CC7D8C7A1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latin typeface="Bookman Old Style" pitchFamily="18" charset="0"/>
            </a:rPr>
            <a:t>Колледж</a:t>
          </a:r>
          <a:endParaRPr lang="ru-RU" sz="2800" dirty="0">
            <a:latin typeface="Bookman Old Style" pitchFamily="18" charset="0"/>
          </a:endParaRPr>
        </a:p>
      </dgm:t>
    </dgm:pt>
    <dgm:pt modelId="{DA4389C2-D56D-4C9D-A7B6-43519886A658}" type="parTrans" cxnId="{358A95E5-0730-4F3D-918B-2AE840C25C0C}">
      <dgm:prSet/>
      <dgm:spPr/>
      <dgm:t>
        <a:bodyPr/>
        <a:lstStyle/>
        <a:p>
          <a:endParaRPr lang="ru-RU" sz="3200">
            <a:latin typeface="Bookman Old Style" pitchFamily="18" charset="0"/>
          </a:endParaRPr>
        </a:p>
      </dgm:t>
    </dgm:pt>
    <dgm:pt modelId="{D66F4759-25DA-4F38-B281-F9410D8D5117}" type="sibTrans" cxnId="{358A95E5-0730-4F3D-918B-2AE840C25C0C}">
      <dgm:prSet/>
      <dgm:spPr/>
      <dgm:t>
        <a:bodyPr/>
        <a:lstStyle/>
        <a:p>
          <a:endParaRPr lang="ru-RU" sz="3200">
            <a:latin typeface="Bookman Old Style" pitchFamily="18" charset="0"/>
          </a:endParaRPr>
        </a:p>
      </dgm:t>
    </dgm:pt>
    <dgm:pt modelId="{E5AEA0E0-C800-42CF-A2C2-B0B93A060B2B}" type="pres">
      <dgm:prSet presAssocID="{47AD05BB-06E3-42E0-B94F-6452CCC941FC}" presName="Name0" presStyleCnt="0">
        <dgm:presLayoutVars>
          <dgm:dir/>
          <dgm:animLvl val="lvl"/>
          <dgm:resizeHandles val="exact"/>
        </dgm:presLayoutVars>
      </dgm:prSet>
      <dgm:spPr/>
    </dgm:pt>
    <dgm:pt modelId="{B75F4B2B-D5F9-4D76-8FD0-53FFF0C47DB7}" type="pres">
      <dgm:prSet presAssocID="{86B129DE-6C0E-476B-91C1-2749E2C9A7C6}" presName="Name8" presStyleCnt="0"/>
      <dgm:spPr/>
    </dgm:pt>
    <dgm:pt modelId="{0440C233-37E6-4AF2-9B6B-3C5E28C76E00}" type="pres">
      <dgm:prSet presAssocID="{86B129DE-6C0E-476B-91C1-2749E2C9A7C6}" presName="level" presStyleLbl="node1" presStyleIdx="0" presStyleCnt="3" custLinFactNeighborX="-14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06C9C-09ED-4B12-9AB5-26375C5F44B6}" type="pres">
      <dgm:prSet presAssocID="{86B129DE-6C0E-476B-91C1-2749E2C9A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E1C09-CDE9-4F4D-82EE-4CC9B374850C}" type="pres">
      <dgm:prSet presAssocID="{8A686C5A-00D1-4012-84F1-4500984C4232}" presName="Name8" presStyleCnt="0"/>
      <dgm:spPr/>
    </dgm:pt>
    <dgm:pt modelId="{D80FB835-EC76-476B-9B64-C7F101D84757}" type="pres">
      <dgm:prSet presAssocID="{8A686C5A-00D1-4012-84F1-4500984C423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649E1-02A5-4A56-B9C5-9CE8BE79F403}" type="pres">
      <dgm:prSet presAssocID="{8A686C5A-00D1-4012-84F1-4500984C42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9E4F6-FDC7-40E3-AC59-2D82FBA51E47}" type="pres">
      <dgm:prSet presAssocID="{F28BC68C-F5C4-4844-8A39-D6CC7D8C7A14}" presName="Name8" presStyleCnt="0"/>
      <dgm:spPr/>
    </dgm:pt>
    <dgm:pt modelId="{756D6AB5-E8AC-4B30-BB61-1D23058263F3}" type="pres">
      <dgm:prSet presAssocID="{F28BC68C-F5C4-4844-8A39-D6CC7D8C7A14}" presName="level" presStyleLbl="node1" presStyleIdx="2" presStyleCnt="3" custScaleX="971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11A23-981F-4462-BADE-B8057214078E}" type="pres">
      <dgm:prSet presAssocID="{F28BC68C-F5C4-4844-8A39-D6CC7D8C7A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3C0F93-C2BA-407C-A7C9-25D5565180A4}" srcId="{47AD05BB-06E3-42E0-B94F-6452CCC941FC}" destId="{8A686C5A-00D1-4012-84F1-4500984C4232}" srcOrd="1" destOrd="0" parTransId="{BBFD6037-6637-4FEC-AF54-D47CF2DEFCEA}" sibTransId="{80208439-45C9-453E-B346-8274B6B32B2D}"/>
    <dgm:cxn modelId="{66BAF935-BAB4-4887-AB8C-A97A0BCDB7F3}" type="presOf" srcId="{F28BC68C-F5C4-4844-8A39-D6CC7D8C7A14}" destId="{3DC11A23-981F-4462-BADE-B8057214078E}" srcOrd="1" destOrd="0" presId="urn:microsoft.com/office/officeart/2005/8/layout/pyramid3"/>
    <dgm:cxn modelId="{B5B6300A-393A-470A-B1E5-DFBEB675A283}" type="presOf" srcId="{F28BC68C-F5C4-4844-8A39-D6CC7D8C7A14}" destId="{756D6AB5-E8AC-4B30-BB61-1D23058263F3}" srcOrd="0" destOrd="0" presId="urn:microsoft.com/office/officeart/2005/8/layout/pyramid3"/>
    <dgm:cxn modelId="{076479C0-1A8F-4991-A0A0-5AB548CAED01}" type="presOf" srcId="{86B129DE-6C0E-476B-91C1-2749E2C9A7C6}" destId="{0440C233-37E6-4AF2-9B6B-3C5E28C76E00}" srcOrd="0" destOrd="0" presId="urn:microsoft.com/office/officeart/2005/8/layout/pyramid3"/>
    <dgm:cxn modelId="{1801DAC3-B096-46A2-BF3D-5C3C207895A2}" type="presOf" srcId="{86B129DE-6C0E-476B-91C1-2749E2C9A7C6}" destId="{4D506C9C-09ED-4B12-9AB5-26375C5F44B6}" srcOrd="1" destOrd="0" presId="urn:microsoft.com/office/officeart/2005/8/layout/pyramid3"/>
    <dgm:cxn modelId="{358A95E5-0730-4F3D-918B-2AE840C25C0C}" srcId="{47AD05BB-06E3-42E0-B94F-6452CCC941FC}" destId="{F28BC68C-F5C4-4844-8A39-D6CC7D8C7A14}" srcOrd="2" destOrd="0" parTransId="{DA4389C2-D56D-4C9D-A7B6-43519886A658}" sibTransId="{D66F4759-25DA-4F38-B281-F9410D8D5117}"/>
    <dgm:cxn modelId="{32258F87-3B13-447B-BC0F-2BD128DB53E8}" type="presOf" srcId="{8A686C5A-00D1-4012-84F1-4500984C4232}" destId="{D80FB835-EC76-476B-9B64-C7F101D84757}" srcOrd="0" destOrd="0" presId="urn:microsoft.com/office/officeart/2005/8/layout/pyramid3"/>
    <dgm:cxn modelId="{E5AE9AF7-DF76-4F0F-9BD6-1AF2595A7728}" srcId="{47AD05BB-06E3-42E0-B94F-6452CCC941FC}" destId="{86B129DE-6C0E-476B-91C1-2749E2C9A7C6}" srcOrd="0" destOrd="0" parTransId="{14DDFE20-B6AC-42AB-BF90-8558B37C7513}" sibTransId="{6565C497-3400-4397-AEA5-94377FD94874}"/>
    <dgm:cxn modelId="{89E52D3A-7DA4-43D1-80C1-E33FD837C27F}" type="presOf" srcId="{8A686C5A-00D1-4012-84F1-4500984C4232}" destId="{615649E1-02A5-4A56-B9C5-9CE8BE79F403}" srcOrd="1" destOrd="0" presId="urn:microsoft.com/office/officeart/2005/8/layout/pyramid3"/>
    <dgm:cxn modelId="{6FC316AC-360A-47D0-A106-C5BC4890A70C}" type="presOf" srcId="{47AD05BB-06E3-42E0-B94F-6452CCC941FC}" destId="{E5AEA0E0-C800-42CF-A2C2-B0B93A060B2B}" srcOrd="0" destOrd="0" presId="urn:microsoft.com/office/officeart/2005/8/layout/pyramid3"/>
    <dgm:cxn modelId="{7B997440-EC9B-4502-BBD4-36E74295DC01}" type="presParOf" srcId="{E5AEA0E0-C800-42CF-A2C2-B0B93A060B2B}" destId="{B75F4B2B-D5F9-4D76-8FD0-53FFF0C47DB7}" srcOrd="0" destOrd="0" presId="urn:microsoft.com/office/officeart/2005/8/layout/pyramid3"/>
    <dgm:cxn modelId="{8CB07DA9-EB2D-4239-93F5-EBB027D19742}" type="presParOf" srcId="{B75F4B2B-D5F9-4D76-8FD0-53FFF0C47DB7}" destId="{0440C233-37E6-4AF2-9B6B-3C5E28C76E00}" srcOrd="0" destOrd="0" presId="urn:microsoft.com/office/officeart/2005/8/layout/pyramid3"/>
    <dgm:cxn modelId="{69151E0A-09F9-4F44-828B-A47B5A041FA7}" type="presParOf" srcId="{B75F4B2B-D5F9-4D76-8FD0-53FFF0C47DB7}" destId="{4D506C9C-09ED-4B12-9AB5-26375C5F44B6}" srcOrd="1" destOrd="0" presId="urn:microsoft.com/office/officeart/2005/8/layout/pyramid3"/>
    <dgm:cxn modelId="{A8AB2BC2-795C-426A-ABE5-2B9D4A094B73}" type="presParOf" srcId="{E5AEA0E0-C800-42CF-A2C2-B0B93A060B2B}" destId="{F6FE1C09-CDE9-4F4D-82EE-4CC9B374850C}" srcOrd="1" destOrd="0" presId="urn:microsoft.com/office/officeart/2005/8/layout/pyramid3"/>
    <dgm:cxn modelId="{FF04DC31-DB25-4A80-9948-4C1DF295077B}" type="presParOf" srcId="{F6FE1C09-CDE9-4F4D-82EE-4CC9B374850C}" destId="{D80FB835-EC76-476B-9B64-C7F101D84757}" srcOrd="0" destOrd="0" presId="urn:microsoft.com/office/officeart/2005/8/layout/pyramid3"/>
    <dgm:cxn modelId="{0B2DA2BE-22EC-4FB5-84F4-F79A94B3EA8B}" type="presParOf" srcId="{F6FE1C09-CDE9-4F4D-82EE-4CC9B374850C}" destId="{615649E1-02A5-4A56-B9C5-9CE8BE79F403}" srcOrd="1" destOrd="0" presId="urn:microsoft.com/office/officeart/2005/8/layout/pyramid3"/>
    <dgm:cxn modelId="{5453A9D5-3027-414F-A77B-51F8B84074E4}" type="presParOf" srcId="{E5AEA0E0-C800-42CF-A2C2-B0B93A060B2B}" destId="{E1E9E4F6-FDC7-40E3-AC59-2D82FBA51E47}" srcOrd="2" destOrd="0" presId="urn:microsoft.com/office/officeart/2005/8/layout/pyramid3"/>
    <dgm:cxn modelId="{9B244EAC-976B-485F-92BA-D35863DE2FFB}" type="presParOf" srcId="{E1E9E4F6-FDC7-40E3-AC59-2D82FBA51E47}" destId="{756D6AB5-E8AC-4B30-BB61-1D23058263F3}" srcOrd="0" destOrd="0" presId="urn:microsoft.com/office/officeart/2005/8/layout/pyramid3"/>
    <dgm:cxn modelId="{4E98C732-F005-4C12-89D0-5E6E74C12A21}" type="presParOf" srcId="{E1E9E4F6-FDC7-40E3-AC59-2D82FBA51E47}" destId="{3DC11A23-981F-4462-BADE-B8057214078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5949E9-5A4D-4ECA-AD25-6300193136A8}">
      <dsp:nvSpPr>
        <dsp:cNvPr id="0" name=""/>
        <dsp:cNvSpPr/>
      </dsp:nvSpPr>
      <dsp:spPr>
        <a:xfrm>
          <a:off x="1666886" y="0"/>
          <a:ext cx="1666886" cy="660400"/>
        </a:xfrm>
        <a:prstGeom prst="trapezoid">
          <a:avLst>
            <a:gd name="adj" fmla="val 1262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ookman Old Style" pitchFamily="18" charset="0"/>
            </a:rPr>
            <a:t>ВУЗ</a:t>
          </a:r>
          <a:endParaRPr lang="ru-RU" sz="3200" kern="1200" dirty="0">
            <a:latin typeface="Bookman Old Style" pitchFamily="18" charset="0"/>
          </a:endParaRPr>
        </a:p>
      </dsp:txBody>
      <dsp:txXfrm>
        <a:off x="1666886" y="0"/>
        <a:ext cx="1666886" cy="660400"/>
      </dsp:txXfrm>
    </dsp:sp>
    <dsp:sp modelId="{0765F6F1-988A-4118-BDDA-FE5DD89979B8}">
      <dsp:nvSpPr>
        <dsp:cNvPr id="0" name=""/>
        <dsp:cNvSpPr/>
      </dsp:nvSpPr>
      <dsp:spPr>
        <a:xfrm>
          <a:off x="833443" y="660399"/>
          <a:ext cx="3333773" cy="660400"/>
        </a:xfrm>
        <a:prstGeom prst="trapezoid">
          <a:avLst>
            <a:gd name="adj" fmla="val 1262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ookman Old Style" pitchFamily="18" charset="0"/>
            </a:rPr>
            <a:t>Колледж</a:t>
          </a:r>
          <a:endParaRPr lang="ru-RU" sz="3200" kern="1200" dirty="0">
            <a:latin typeface="Bookman Old Style" pitchFamily="18" charset="0"/>
          </a:endParaRPr>
        </a:p>
      </dsp:txBody>
      <dsp:txXfrm>
        <a:off x="1416853" y="660399"/>
        <a:ext cx="2166952" cy="660400"/>
      </dsp:txXfrm>
    </dsp:sp>
    <dsp:sp modelId="{AF0C6125-5E24-4FD8-BA24-0923C58A019C}">
      <dsp:nvSpPr>
        <dsp:cNvPr id="0" name=""/>
        <dsp:cNvSpPr/>
      </dsp:nvSpPr>
      <dsp:spPr>
        <a:xfrm>
          <a:off x="0" y="1320799"/>
          <a:ext cx="5000660" cy="660400"/>
        </a:xfrm>
        <a:prstGeom prst="trapezoid">
          <a:avLst>
            <a:gd name="adj" fmla="val 1262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ookman Old Style" pitchFamily="18" charset="0"/>
            </a:rPr>
            <a:t>школа</a:t>
          </a:r>
          <a:endParaRPr lang="ru-RU" sz="3200" kern="1200" dirty="0">
            <a:latin typeface="Bookman Old Style" pitchFamily="18" charset="0"/>
          </a:endParaRPr>
        </a:p>
      </dsp:txBody>
      <dsp:txXfrm>
        <a:off x="875115" y="1320799"/>
        <a:ext cx="3250429" cy="66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40C233-37E6-4AF2-9B6B-3C5E28C76E00}">
      <dsp:nvSpPr>
        <dsp:cNvPr id="0" name=""/>
        <dsp:cNvSpPr/>
      </dsp:nvSpPr>
      <dsp:spPr>
        <a:xfrm rot="10800000">
          <a:off x="0" y="0"/>
          <a:ext cx="5072097" cy="642942"/>
        </a:xfrm>
        <a:prstGeom prst="trapezoid">
          <a:avLst>
            <a:gd name="adj" fmla="val 131481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ookman Old Style" pitchFamily="18" charset="0"/>
            </a:rPr>
            <a:t>школа</a:t>
          </a:r>
          <a:endParaRPr lang="ru-RU" sz="3200" kern="1200" dirty="0">
            <a:latin typeface="Bookman Old Style" pitchFamily="18" charset="0"/>
          </a:endParaRPr>
        </a:p>
      </dsp:txBody>
      <dsp:txXfrm>
        <a:off x="887617" y="0"/>
        <a:ext cx="3296863" cy="642942"/>
      </dsp:txXfrm>
    </dsp:sp>
    <dsp:sp modelId="{D80FB835-EC76-476B-9B64-C7F101D84757}">
      <dsp:nvSpPr>
        <dsp:cNvPr id="0" name=""/>
        <dsp:cNvSpPr/>
      </dsp:nvSpPr>
      <dsp:spPr>
        <a:xfrm rot="10800000">
          <a:off x="845349" y="642941"/>
          <a:ext cx="3381398" cy="642942"/>
        </a:xfrm>
        <a:prstGeom prst="trapezoid">
          <a:avLst>
            <a:gd name="adj" fmla="val 131481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ookman Old Style" pitchFamily="18" charset="0"/>
            </a:rPr>
            <a:t>ВУЗ</a:t>
          </a:r>
          <a:endParaRPr lang="ru-RU" sz="3200" kern="1200" dirty="0">
            <a:latin typeface="Bookman Old Style" pitchFamily="18" charset="0"/>
          </a:endParaRPr>
        </a:p>
      </dsp:txBody>
      <dsp:txXfrm>
        <a:off x="1437094" y="642941"/>
        <a:ext cx="2197909" cy="642942"/>
      </dsp:txXfrm>
    </dsp:sp>
    <dsp:sp modelId="{756D6AB5-E8AC-4B30-BB61-1D23058263F3}">
      <dsp:nvSpPr>
        <dsp:cNvPr id="0" name=""/>
        <dsp:cNvSpPr/>
      </dsp:nvSpPr>
      <dsp:spPr>
        <a:xfrm rot="10800000">
          <a:off x="1714512" y="1285884"/>
          <a:ext cx="1643072" cy="642942"/>
        </a:xfrm>
        <a:prstGeom prst="trapezoid">
          <a:avLst>
            <a:gd name="adj" fmla="val 131481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ookman Old Style" pitchFamily="18" charset="0"/>
            </a:rPr>
            <a:t>Колледж</a:t>
          </a:r>
          <a:endParaRPr lang="ru-RU" sz="2800" kern="1200" dirty="0">
            <a:latin typeface="Bookman Old Style" pitchFamily="18" charset="0"/>
          </a:endParaRPr>
        </a:p>
      </dsp:txBody>
      <dsp:txXfrm>
        <a:off x="1714512" y="1285884"/>
        <a:ext cx="1643072" cy="642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2A9B32-F47C-46C8-B45B-76E275DFA1B7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D1196B-48B3-4867-813C-51BD1B3DC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5C70-5C4B-469B-9858-19882E89085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480085-17FC-4F29-B7A3-EFE506EF5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2597-A22C-468F-959A-C8E21C9A43A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4FD9-5A97-40FD-AB82-BD10F022B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FE64C-8B66-4A5E-8F99-0A707EA50AB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6B63-BA8E-4A06-B4CD-EF411BE6D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FA9A3-E838-4FFC-ABAB-EEEF8EA5F23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718E-F3DD-4E91-A2F8-8CA963E98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8A6F-CCA6-4E24-B2BC-ECE57945E351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2B94-AD3E-4B0A-912C-E809660E2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9A753-BF14-4063-93D8-1DFB06B87C8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4CBF-8D21-4DB7-BEE5-0E5482894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CC49-FA8E-4839-8B6B-C46491C1638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0D7B-FAF6-4EBA-9F00-0824C53AA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2E36-F380-47E8-A302-17ADDE68A9DB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12CD-BE47-4BA7-A5CF-BF4893DEF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163A-4C58-41B4-BA4A-B0B683B4FC1B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EF91-D525-4396-88B1-7A8C5977F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D3D1-B64D-4F69-A105-DB093EC29919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D9C3-9B03-4909-B7C5-A95F6992A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B144-4483-4EFB-ADFA-4D853AD17FB3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E093F-CF3E-49C9-A487-4E2070DDE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52A43-B11D-4E2B-8817-4D5E16E9E68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9C8A1CC-648A-4EDF-A990-EC808C58E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7" r:id="rId2"/>
    <p:sldLayoutId id="2147483745" r:id="rId3"/>
    <p:sldLayoutId id="2147483738" r:id="rId4"/>
    <p:sldLayoutId id="2147483739" r:id="rId5"/>
    <p:sldLayoutId id="2147483740" r:id="rId6"/>
    <p:sldLayoutId id="2147483741" r:id="rId7"/>
    <p:sldLayoutId id="2147483746" r:id="rId8"/>
    <p:sldLayoutId id="2147483747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63" y="4572000"/>
            <a:ext cx="4714875" cy="1643063"/>
          </a:xfrm>
        </p:spPr>
        <p:txBody>
          <a:bodyPr>
            <a:normAutofit lnSpcReduction="10000"/>
          </a:bodyPr>
          <a:lstStyle/>
          <a:p>
            <a:pPr algn="l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002060"/>
                </a:solidFill>
                <a:latin typeface="+mj-lt"/>
              </a:rPr>
              <a:t>Бойцова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Тамара Евгеньевна</a:t>
            </a:r>
          </a:p>
          <a:p>
            <a:pPr algn="l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Методист Районного центра профориентации учащихся ОУ Выборгского района.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Среднее профессиональное образование как залог успешного трудоустройства.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000232" y="1447800"/>
          <a:ext cx="500066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2000232" y="3929066"/>
          <a:ext cx="507209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34" y="428604"/>
            <a:ext cx="82296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Популярная система получения образования в РФ </a:t>
            </a:r>
            <a:endParaRPr kumimoji="0" lang="ru-RU" sz="32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52" y="1214422"/>
          <a:ext cx="8786904" cy="50720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14578"/>
                <a:gridCol w="1643074"/>
                <a:gridCol w="3326455"/>
                <a:gridCol w="1602797"/>
              </a:tblGrid>
              <a:tr h="67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Колледж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СБА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Специальность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Чел/место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86487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УПК «</a:t>
                      </a:r>
                      <a:r>
                        <a:rPr kumimoji="0" lang="ru-RU" sz="18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Радиополитех-никум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max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 4,21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Программирование в компьютерных системах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4,52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86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min 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3,68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Метрология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5,00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868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Колледж туризма и гостиничного сервиса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max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3,8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Гостиничный сервис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1,3 </a:t>
                      </a:r>
                    </a:p>
                  </a:txBody>
                  <a:tcPr marL="68580" marR="68580" marT="0" marB="0" anchor="ctr" horzOverflow="overflow"/>
                </a:tc>
              </a:tr>
              <a:tr h="690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min 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3,5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Технология продукции общественного питания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369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Экономико-технологический колледж питания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max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3,875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Организация</a:t>
                      </a:r>
                      <a:r>
                        <a:rPr lang="ru-RU" sz="18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1,7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28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min </a:t>
                      </a: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3,517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Коммерция 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1,5</a:t>
                      </a:r>
                      <a:endParaRPr lang="ru-RU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285728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Данные по среднему баллу аттестатов</a:t>
            </a:r>
            <a:endParaRPr kumimoji="0" lang="ru-RU" sz="32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8582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14400" y="28573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Итоги поступления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учащихся 9-х классов в</a:t>
            </a:r>
            <a:r>
              <a:rPr kumimoji="0" lang="ru-RU" sz="32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2014 г.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aseline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(подали данные 2785 учащихся 9-х классов из 52 ОУ)</a:t>
            </a:r>
            <a:endParaRPr kumimoji="0" lang="ru-RU" sz="200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214422"/>
          <a:ext cx="77724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2844" y="357166"/>
            <a:ext cx="88583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Сравнительный</a:t>
            </a:r>
            <a:r>
              <a:rPr kumimoji="0" lang="ru-RU" sz="29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анализ по прогнозу и </a:t>
            </a:r>
            <a:r>
              <a:rPr lang="ru-RU" sz="29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итогам поступления </a:t>
            </a:r>
            <a:r>
              <a:rPr lang="ru-RU" sz="20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(в процентах) </a:t>
            </a:r>
            <a:r>
              <a:rPr lang="ru-RU" sz="29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среди 9-х </a:t>
            </a:r>
            <a:r>
              <a:rPr lang="ru-RU" sz="29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классов</a:t>
            </a:r>
            <a:endParaRPr kumimoji="0" lang="ru-RU" sz="29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4282" y="346076"/>
            <a:ext cx="8715436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Рейтинг ГБПОУ по прогнозу и </a:t>
            </a:r>
            <a:r>
              <a:rPr lang="ru-RU" sz="29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поступлению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(в процентах) </a:t>
            </a:r>
            <a:r>
              <a:rPr lang="ru-RU" sz="29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среди 9-х классов </a:t>
            </a:r>
            <a:endParaRPr kumimoji="0" lang="ru-RU" sz="29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429684" cy="5572164"/>
          </a:xfrm>
        </p:spPr>
        <p:txBody>
          <a:bodyPr>
            <a:no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СПб ГБПОУ «Невский колледж им. А.Г. </a:t>
            </a:r>
            <a:r>
              <a:rPr lang="ru-RU" sz="1700" dirty="0" err="1" smtClean="0"/>
              <a:t>Неболсина</a:t>
            </a:r>
            <a:r>
              <a:rPr lang="ru-RU" sz="1700" dirty="0" smtClean="0"/>
              <a:t>»  (бывший профессиональный лицей им. А.Г. </a:t>
            </a:r>
            <a:r>
              <a:rPr lang="ru-RU" sz="1700" dirty="0" err="1" smtClean="0"/>
              <a:t>Неболсина</a:t>
            </a:r>
            <a:r>
              <a:rPr lang="ru-RU" sz="1700" dirty="0" smtClean="0"/>
              <a:t>) 2-й </a:t>
            </a:r>
            <a:r>
              <a:rPr lang="ru-RU" sz="1700" dirty="0" err="1" smtClean="0"/>
              <a:t>Муринский</a:t>
            </a:r>
            <a:r>
              <a:rPr lang="ru-RU" sz="1700" dirty="0" smtClean="0"/>
              <a:t> пр., д. 43, 2-й </a:t>
            </a:r>
            <a:r>
              <a:rPr lang="ru-RU" sz="1700" dirty="0" err="1" smtClean="0"/>
              <a:t>Муринский</a:t>
            </a:r>
            <a:r>
              <a:rPr lang="ru-RU" sz="1700" dirty="0" smtClean="0"/>
              <a:t> пр., д. 12, к. 1, литер А, тел ПК: 552-11-88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СПб ГБПОУ «Колледж пищевых технологий» (бывший ПЛ кондитерского мастерства и хлебопечения № 57), ул. Литовская, д. </a:t>
            </a:r>
            <a:r>
              <a:rPr lang="ru-RU" sz="1700" dirty="0" smtClean="0"/>
              <a:t>17А</a:t>
            </a:r>
            <a:r>
              <a:rPr lang="ru-RU" sz="1700" dirty="0" smtClean="0"/>
              <a:t>, тел ПК: 295-70-61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Автодорожный колледж (бывший ПЛ № 80), Придорожная аллея, д.7 тел: 517-94-41, ПК: 517-26-97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err="1" smtClean="0"/>
              <a:t>СПбГБПОУ</a:t>
            </a:r>
            <a:r>
              <a:rPr lang="ru-RU" sz="1700" dirty="0" smtClean="0"/>
              <a:t> «</a:t>
            </a:r>
            <a:r>
              <a:rPr lang="ru-RU" sz="1700" dirty="0" err="1" smtClean="0"/>
              <a:t>Малоохтинский</a:t>
            </a:r>
            <a:r>
              <a:rPr lang="ru-RU" sz="1700" dirty="0" smtClean="0"/>
              <a:t> колледж» (бывший </a:t>
            </a:r>
            <a:r>
              <a:rPr lang="ru-RU" sz="1700" dirty="0" err="1" smtClean="0"/>
              <a:t>Малоохтинский</a:t>
            </a:r>
            <a:r>
              <a:rPr lang="ru-RU" sz="1700" dirty="0" smtClean="0"/>
              <a:t> профессиональный лицей), Манчестерская ул., д. 8, корп.2, тел ПК: 293-92-43, 553-27-27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Колледж туризма и гостиничного сервиса, пр. Луначарского, д.66, пр. Энгельса, д.20, тел: 554-19-04, 559-97-66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Университетский политехнический колледж "</a:t>
            </a:r>
            <a:r>
              <a:rPr lang="ru-RU" sz="1700" dirty="0" err="1" smtClean="0"/>
              <a:t>Радиополитехникум</a:t>
            </a:r>
            <a:r>
              <a:rPr lang="ru-RU" sz="1700" dirty="0" smtClean="0"/>
              <a:t>", </a:t>
            </a:r>
            <a:r>
              <a:rPr lang="ru-RU" sz="1700" dirty="0" err="1" smtClean="0"/>
              <a:t>Светлановский</a:t>
            </a:r>
            <a:r>
              <a:rPr lang="ru-RU" sz="1700" dirty="0" smtClean="0"/>
              <a:t> пр., д.2, тел: 294-06-98, 294-03-04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Медицинский колледж № 3, Учебный пер., д. 2, тел: 510-67-44, 510-42-89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ru-RU" sz="1700" dirty="0" smtClean="0"/>
              <a:t>Педагогический колледж № 4, Костромской пр., д. 46, тел: 554-31-29, </a:t>
            </a:r>
            <a:r>
              <a:rPr lang="ru-RU" sz="1700" dirty="0" smtClean="0"/>
              <a:t>293-45-64</a:t>
            </a:r>
          </a:p>
          <a:p>
            <a:pPr marL="514350" lvl="0" indent="-514350" fontAlgn="auto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ru-RU" sz="1700" dirty="0" smtClean="0"/>
              <a:t>Технический колледж управления и коммерции, </a:t>
            </a:r>
            <a:r>
              <a:rPr lang="ru-RU" sz="1700" dirty="0" err="1" smtClean="0"/>
              <a:t>Тобольская</a:t>
            </a:r>
            <a:r>
              <a:rPr lang="ru-RU" sz="1700" dirty="0" smtClean="0"/>
              <a:t> ул., д. 12а, тел: 542-24-05</a:t>
            </a:r>
          </a:p>
          <a:p>
            <a:pPr marL="514350" indent="-51435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34" y="274638"/>
            <a:ext cx="8186766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Устранение системы начального профессионального образования</a:t>
            </a:r>
            <a:endParaRPr kumimoji="0" lang="ru-RU" sz="32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42928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Высшая </a:t>
            </a:r>
            <a:r>
              <a:rPr lang="ru-RU" sz="1800" dirty="0" smtClean="0"/>
              <a:t>банковская школа, Учительская ул., д.1, тел: 558-27-72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Экономико-технологический колледж питания, Приморский пр., д. 63, тел: 430-45-23 (является факультетом СПО Торгово-экономического ун-та)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Политехнический колледж городского хозяйства, пр. Авиаконструкторов, д. 28, тел: 576-06-71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Художественное училище им. Рериха, Гражданский пр., 88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Архитектурно-строительный колледж, м. Балтийская, Рижский просп., 3, корп.2, тел: 495-50-85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Колледж строительной индустрии и городского хозяйства, ул. Руставели, д.33, </a:t>
            </a:r>
            <a:r>
              <a:rPr lang="ru-RU" sz="1800" b="1" dirty="0" smtClean="0"/>
              <a:t>тел. </a:t>
            </a:r>
            <a:r>
              <a:rPr lang="ru-RU" sz="1800" dirty="0" smtClean="0"/>
              <a:t> 298-65-09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Пожарно-спасательный колледж, пр.Большевиков, д.52, к.1, 446-22-48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Колледж "Академия индустрии красоты "ЛОКОН», ул. </a:t>
            </a:r>
            <a:r>
              <a:rPr lang="ru-RU" sz="1800" dirty="0" err="1" smtClean="0"/>
              <a:t>Пионерстроя</a:t>
            </a:r>
            <a:r>
              <a:rPr lang="ru-RU" sz="1800" dirty="0" smtClean="0"/>
              <a:t>, д.25 (м «пр.Ветеранов»), тел: 744-93-80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44" y="571480"/>
            <a:ext cx="900115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ГБПОУ,</a:t>
            </a:r>
            <a:r>
              <a:rPr kumimoji="0" lang="ru-RU" sz="32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осуществляющие обучение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только после 9-го </a:t>
            </a:r>
            <a:r>
              <a:rPr kumimoji="0" lang="ru-RU" sz="3200" b="0" i="0" u="none" strike="noStrike" kern="1200" cap="none" spc="0" normalizeH="0" noProof="0" dirty="0" err="1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кл</a:t>
            </a:r>
            <a:r>
              <a:rPr lang="ru-RU" sz="32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асса</a:t>
            </a:r>
            <a:endParaRPr kumimoji="0" lang="ru-RU" sz="32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083468"/>
          <a:ext cx="8715432" cy="5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2"/>
                <a:gridCol w="1143008"/>
                <a:gridCol w="857256"/>
                <a:gridCol w="2357454"/>
                <a:gridCol w="1071570"/>
                <a:gridCol w="928692"/>
              </a:tblGrid>
              <a:tr h="474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Служащие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всего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вакансий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ср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</a:rPr>
                        <a:t>з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</a:rPr>
                        <a:t>пл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Рабочие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всего вакансий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ср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</a:rPr>
                        <a:t>з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</a:rPr>
                        <a:t>пл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461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Агент рекламный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40000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Водитель троллейбуса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139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44000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Программист,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инженер-программист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77420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Электросварщик ручной сварки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59444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1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Врач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57000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Электромонтажник по силовым сетям и э/обор.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44571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Врач-терапевт участковый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45526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Бетонщик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Эксперт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59500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Арматурщик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50000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Врач-специалист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85000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Слесарь-монтажник судовой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50000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 Инженер-конструктор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52222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Электрогазосварщик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Медицинская сестра операционная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40000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Фрезеровщик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47222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 Инженер по проектно-сметной работе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54050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Водитель автомобиля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54375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Аудитор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45 000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Монтажник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70000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142852"/>
            <a:ext cx="822960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Наиболее дефицитные</a:t>
            </a:r>
            <a:r>
              <a:rPr kumimoji="0" lang="ru-RU" sz="24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специалисты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(на конец октября 2014 г.) по данным Агентства занятости</a:t>
            </a:r>
            <a:r>
              <a:rPr kumimoji="0" lang="ru-RU" sz="20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142852"/>
            <a:ext cx="822960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Служащие. «Горячая десятка вакансий»</a:t>
            </a:r>
            <a:endParaRPr kumimoji="0" lang="ru-RU" sz="2400" b="0" i="0" u="none" strike="noStrike" kern="1200" cap="none" spc="0" normalizeH="0" noProof="0" dirty="0" smtClean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(на конец октября 2014 г.) по данным Агентства занятости</a:t>
            </a:r>
            <a:r>
              <a:rPr kumimoji="0" lang="ru-RU" sz="20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14280" y="1071546"/>
          <a:ext cx="8786876" cy="450059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85820"/>
                <a:gridCol w="3786214"/>
                <a:gridCol w="2018123"/>
                <a:gridCol w="2196719"/>
              </a:tblGrid>
              <a:tr h="563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Должность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Всего вакантных РМ*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Ср. </a:t>
                      </a:r>
                      <a:r>
                        <a:rPr lang="ru-RU" sz="1600" u="none" strike="noStrike" dirty="0" err="1">
                          <a:effectLst/>
                        </a:rPr>
                        <a:t>з</a:t>
                      </a:r>
                      <a:r>
                        <a:rPr lang="ru-RU" sz="1600" u="none" strike="noStrike" dirty="0">
                          <a:effectLst/>
                        </a:rPr>
                        <a:t>/пл. (руб.)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Врач </a:t>
                      </a:r>
                      <a:r>
                        <a:rPr lang="ru-RU" sz="1600" u="none" strike="noStrike" dirty="0">
                          <a:effectLst/>
                        </a:rPr>
                        <a:t>(разных специализаций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1887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23 865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Менеджер </a:t>
                      </a:r>
                      <a:r>
                        <a:rPr lang="ru-RU" sz="1600" u="none" strike="noStrike" dirty="0">
                          <a:effectLst/>
                        </a:rPr>
                        <a:t>(разных направлений деятельности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21 417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Специалист </a:t>
                      </a:r>
                      <a:r>
                        <a:rPr lang="ru-RU" sz="1600" u="none" strike="noStrike" dirty="0">
                          <a:effectLst/>
                        </a:rPr>
                        <a:t>(разных направлений деятельности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1636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18 610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Инженер </a:t>
                      </a:r>
                      <a:r>
                        <a:rPr lang="ru-RU" sz="1600" u="none" strike="noStrike" dirty="0">
                          <a:effectLst/>
                        </a:rPr>
                        <a:t>(разных направлений деятельности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1627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25 730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Техник-технолог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1181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17 157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Мастер </a:t>
                      </a:r>
                      <a:r>
                        <a:rPr lang="ru-RU" sz="1600" u="none" strike="noStrike" dirty="0">
                          <a:effectLst/>
                        </a:rPr>
                        <a:t>(разных направлений деятельности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1081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22 900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Генеральный </a:t>
                      </a:r>
                      <a:r>
                        <a:rPr lang="ru-RU" sz="1600" u="none" strike="noStrike" dirty="0">
                          <a:effectLst/>
                        </a:rPr>
                        <a:t>директор, </a:t>
                      </a:r>
                      <a:r>
                        <a:rPr lang="ru-RU" sz="1600" u="none" strike="noStrike" dirty="0" smtClean="0">
                          <a:effectLst/>
                        </a:rPr>
                        <a:t>директор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33 880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 Шеф-повар</a:t>
                      </a:r>
                      <a:endParaRPr lang="ru-RU" sz="1600" u="none" strike="noStrike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566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18 353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5566492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Bookman Old Style" pitchFamily="18" charset="0"/>
              </a:rPr>
              <a:t>Средняя номинальная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Bookman Old Style" pitchFamily="18" charset="0"/>
              </a:rPr>
              <a:t>з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Bookman Old Style" pitchFamily="18" charset="0"/>
              </a:rPr>
              <a:t>/плата по региону за август 2014 года 37705 руб.</a:t>
            </a:r>
          </a:p>
          <a:p>
            <a:pPr font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Bookman Old Style" pitchFamily="18" charset="0"/>
              </a:rPr>
              <a:t>80 % вакансий – рабочие профессии. 18 % безработных – молодежь. 55% безработных – женщины. Самые востребованные</a:t>
            </a:r>
            <a:r>
              <a:rPr lang="ru-RU" sz="1600" b="1" baseline="0" dirty="0" smtClean="0">
                <a:solidFill>
                  <a:schemeClr val="accent5">
                    <a:lumMod val="50000"/>
                  </a:schemeClr>
                </a:solidFill>
                <a:effectLst/>
                <a:latin typeface="Bookman Old Style" pitchFamily="18" charset="0"/>
              </a:rPr>
              <a:t> сферы: строительство, недвижимость, торговля, производство, здравоохранение.</a:t>
            </a:r>
            <a:endParaRPr lang="ru-RU" sz="1600" b="1" u="none" strike="noStrike" dirty="0">
              <a:solidFill>
                <a:schemeClr val="accent5">
                  <a:lumMod val="50000"/>
                </a:schemeClr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142852"/>
            <a:ext cx="822960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Основные специальности выпускников</a:t>
            </a:r>
            <a:r>
              <a:rPr kumimoji="0" lang="ru-RU" sz="24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ГБПОУ, обратившихся в </a:t>
            </a:r>
            <a:r>
              <a:rPr lang="ru-RU" sz="240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Агентство занятости</a:t>
            </a:r>
            <a:r>
              <a:rPr kumimoji="0" lang="ru-RU" sz="2400" b="0" i="0" u="none" strike="noStrike" kern="1200" cap="none" spc="0" normalizeH="0" noProof="0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2400" b="0" i="0" u="none" strike="noStrike" kern="1200" cap="none" spc="0" normalizeH="0" baseline="0" noProof="0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14280" y="1014346"/>
          <a:ext cx="8786876" cy="555792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940894"/>
                <a:gridCol w="1845982"/>
              </a:tblGrid>
              <a:tr h="584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Специальности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Число обратившихся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Сервис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Экономика и бухгалтерский учет (по отраслям)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Реставрация, консервация и хранение произведений</a:t>
                      </a:r>
                      <a:r>
                        <a:rPr lang="ru-RU" baseline="0" dirty="0" smtClean="0"/>
                        <a:t> искусства</a:t>
                      </a:r>
                      <a:endParaRPr lang="ru-RU" dirty="0" smtClean="0"/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Документационное обеспечение</a:t>
                      </a:r>
                      <a:r>
                        <a:rPr lang="ru-RU" baseline="0" dirty="0" smtClean="0"/>
                        <a:t> управления</a:t>
                      </a:r>
                      <a:endParaRPr lang="ru-RU" dirty="0" smtClean="0"/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r>
                        <a:rPr lang="ru-RU" dirty="0" smtClean="0"/>
                        <a:t>  Техническое обслуживание и ремонт автомобилей</a:t>
                      </a:r>
                      <a:endParaRPr lang="ru-RU" dirty="0"/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r>
                        <a:rPr lang="ru-RU" dirty="0" smtClean="0"/>
                        <a:t>  Архитектура</a:t>
                      </a:r>
                      <a:endParaRPr lang="ru-RU" dirty="0"/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Право и организация социального обеспечения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Парикмахерское искусство и декоративная</a:t>
                      </a:r>
                      <a:r>
                        <a:rPr lang="ru-RU" baseline="0" dirty="0" smtClean="0"/>
                        <a:t> косметика </a:t>
                      </a:r>
                      <a:endParaRPr lang="ru-RU" dirty="0" smtClean="0"/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Программное обеспечение вычислительной техники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Сестринское дело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Дизайн (по отраслям) 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r>
                        <a:rPr lang="ru-RU" dirty="0" smtClean="0"/>
                        <a:t>  Преподавание</a:t>
                      </a:r>
                      <a:r>
                        <a:rPr lang="ru-RU" baseline="0" dirty="0" smtClean="0"/>
                        <a:t> в начальных классах</a:t>
                      </a:r>
                      <a:endParaRPr lang="ru-RU" dirty="0"/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Дошкольное образование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Педагогика дополнительного образования</a:t>
                      </a:r>
                    </a:p>
                  </a:txBody>
                  <a:tcPr marL="8523" marR="8523" marT="8523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523" marR="8523" marT="852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1108</TotalTime>
  <Words>801</Words>
  <Application>Microsoft Office PowerPoint</Application>
  <PresentationFormat>Экран (4:3)</PresentationFormat>
  <Paragraphs>203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Среднее профессиональное образование как залог успешного трудоустройства.</vt:lpstr>
      <vt:lpstr>Итоги поступления  учащихся 9-х классов в 2014 г. (подали данные 2785 учащихся 9-х классов из 52 ОУ)</vt:lpstr>
      <vt:lpstr>Сравнительный анализ по прогнозу и итогам поступления (в процентах) среди 9-х классов</vt:lpstr>
      <vt:lpstr>Рейтинг ГБПОУ по прогнозу и поступлению  (в процентах) среди 9-х классов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 102</dc:creator>
  <cp:lastModifiedBy>Максим</cp:lastModifiedBy>
  <cp:revision>105</cp:revision>
  <dcterms:created xsi:type="dcterms:W3CDTF">2013-11-08T06:57:49Z</dcterms:created>
  <dcterms:modified xsi:type="dcterms:W3CDTF">2015-01-22T13:15:11Z</dcterms:modified>
</cp:coreProperties>
</file>