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2ABD"/>
    <a:srgbClr val="C9C400"/>
    <a:srgbClr val="FFFF25"/>
    <a:srgbClr val="6060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Ряд 1</c:v>
                </c:pt>
              </c:strCache>
            </c:strRef>
          </c:tx>
          <c:invertIfNegative val="0"/>
          <c:cat>
            <c:strRef>
              <c:f>Лист1!$A$2:$A$6</c:f>
              <c:strCache>
                <c:ptCount val="5"/>
                <c:pt idx="0">
                  <c:v>Обследовано 100%</c:v>
                </c:pt>
                <c:pt idx="1">
                  <c:v>Г - 100%</c:v>
                </c:pt>
                <c:pt idx="2">
                  <c:v>УГ - 0%</c:v>
                </c:pt>
                <c:pt idx="3">
                  <c:v>УНГ - 0%</c:v>
                </c:pt>
                <c:pt idx="4">
                  <c:v>НГ - 0%</c:v>
                </c:pt>
              </c:strCache>
            </c:strRef>
          </c:cat>
          <c:val>
            <c:numRef>
              <c:f>Лист1!$B$2:$B$6</c:f>
              <c:numCache>
                <c:formatCode>0%</c:formatCode>
                <c:ptCount val="5"/>
                <c:pt idx="0">
                  <c:v>1</c:v>
                </c:pt>
                <c:pt idx="1">
                  <c:v>1</c:v>
                </c:pt>
                <c:pt idx="2">
                  <c:v>0</c:v>
                </c:pt>
                <c:pt idx="3">
                  <c:v>0</c:v>
                </c:pt>
                <c:pt idx="4">
                  <c:v>0</c:v>
                </c:pt>
              </c:numCache>
            </c:numRef>
          </c:val>
        </c:ser>
        <c:ser>
          <c:idx val="1"/>
          <c:order val="1"/>
          <c:tx>
            <c:strRef>
              <c:f>Лист1!$C$1</c:f>
              <c:strCache>
                <c:ptCount val="1"/>
                <c:pt idx="0">
                  <c:v>Ряд 2</c:v>
                </c:pt>
              </c:strCache>
            </c:strRef>
          </c:tx>
          <c:invertIfNegative val="0"/>
          <c:cat>
            <c:strRef>
              <c:f>Лист1!$A$2:$A$6</c:f>
              <c:strCache>
                <c:ptCount val="5"/>
                <c:pt idx="0">
                  <c:v>Обследовано 100%</c:v>
                </c:pt>
                <c:pt idx="1">
                  <c:v>Г - 100%</c:v>
                </c:pt>
                <c:pt idx="2">
                  <c:v>УГ - 0%</c:v>
                </c:pt>
                <c:pt idx="3">
                  <c:v>УНГ - 0%</c:v>
                </c:pt>
                <c:pt idx="4">
                  <c:v>НГ - 0%</c:v>
                </c:pt>
              </c:strCache>
            </c:strRef>
          </c:cat>
          <c:val>
            <c:numRef>
              <c:f>Лист1!$C$2:$C$6</c:f>
              <c:numCache>
                <c:formatCode>General</c:formatCode>
                <c:ptCount val="5"/>
              </c:numCache>
            </c:numRef>
          </c:val>
        </c:ser>
        <c:ser>
          <c:idx val="2"/>
          <c:order val="2"/>
          <c:tx>
            <c:strRef>
              <c:f>Лист1!$D$1</c:f>
              <c:strCache>
                <c:ptCount val="1"/>
                <c:pt idx="0">
                  <c:v>Ряд 3</c:v>
                </c:pt>
              </c:strCache>
            </c:strRef>
          </c:tx>
          <c:invertIfNegative val="0"/>
          <c:cat>
            <c:strRef>
              <c:f>Лист1!$A$2:$A$6</c:f>
              <c:strCache>
                <c:ptCount val="5"/>
                <c:pt idx="0">
                  <c:v>Обследовано 100%</c:v>
                </c:pt>
                <c:pt idx="1">
                  <c:v>Г - 100%</c:v>
                </c:pt>
                <c:pt idx="2">
                  <c:v>УГ - 0%</c:v>
                </c:pt>
                <c:pt idx="3">
                  <c:v>УНГ - 0%</c:v>
                </c:pt>
                <c:pt idx="4">
                  <c:v>НГ - 0%</c:v>
                </c:pt>
              </c:strCache>
            </c:strRef>
          </c:cat>
          <c:val>
            <c:numRef>
              <c:f>Лист1!$D$2:$D$6</c:f>
              <c:numCache>
                <c:formatCode>General</c:formatCode>
                <c:ptCount val="5"/>
              </c:numCache>
            </c:numRef>
          </c:val>
        </c:ser>
        <c:dLbls>
          <c:showLegendKey val="0"/>
          <c:showVal val="0"/>
          <c:showCatName val="0"/>
          <c:showSerName val="0"/>
          <c:showPercent val="0"/>
          <c:showBubbleSize val="0"/>
        </c:dLbls>
        <c:gapWidth val="150"/>
        <c:axId val="87081728"/>
        <c:axId val="87081344"/>
      </c:barChart>
      <c:catAx>
        <c:axId val="87081728"/>
        <c:scaling>
          <c:orientation val="minMax"/>
        </c:scaling>
        <c:delete val="0"/>
        <c:axPos val="b"/>
        <c:majorTickMark val="out"/>
        <c:minorTickMark val="none"/>
        <c:tickLblPos val="nextTo"/>
        <c:crossAx val="87081344"/>
        <c:crosses val="autoZero"/>
        <c:auto val="1"/>
        <c:lblAlgn val="ctr"/>
        <c:lblOffset val="100"/>
        <c:noMultiLvlLbl val="0"/>
      </c:catAx>
      <c:valAx>
        <c:axId val="87081344"/>
        <c:scaling>
          <c:orientation val="minMax"/>
        </c:scaling>
        <c:delete val="0"/>
        <c:axPos val="l"/>
        <c:majorGridlines/>
        <c:numFmt formatCode="0%" sourceLinked="1"/>
        <c:majorTickMark val="out"/>
        <c:minorTickMark val="none"/>
        <c:tickLblPos val="nextTo"/>
        <c:crossAx val="87081728"/>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Ряд 1</c:v>
                </c:pt>
              </c:strCache>
            </c:strRef>
          </c:tx>
          <c:invertIfNegative val="0"/>
          <c:cat>
            <c:strRef>
              <c:f>Лист1!$A$2:$A$3</c:f>
              <c:strCache>
                <c:ptCount val="2"/>
                <c:pt idx="0">
                  <c:v>Обследованы 100%</c:v>
                </c:pt>
                <c:pt idx="1">
                  <c:v>Готовность к школе выше средней 100%</c:v>
                </c:pt>
              </c:strCache>
            </c:strRef>
          </c:cat>
          <c:val>
            <c:numRef>
              <c:f>Лист1!$B$2:$B$3</c:f>
              <c:numCache>
                <c:formatCode>0%</c:formatCode>
                <c:ptCount val="2"/>
                <c:pt idx="0">
                  <c:v>1</c:v>
                </c:pt>
                <c:pt idx="1">
                  <c:v>1</c:v>
                </c:pt>
              </c:numCache>
            </c:numRef>
          </c:val>
        </c:ser>
        <c:ser>
          <c:idx val="1"/>
          <c:order val="1"/>
          <c:tx>
            <c:strRef>
              <c:f>Лист1!$C$1</c:f>
              <c:strCache>
                <c:ptCount val="1"/>
                <c:pt idx="0">
                  <c:v>Ряд 2</c:v>
                </c:pt>
              </c:strCache>
            </c:strRef>
          </c:tx>
          <c:invertIfNegative val="0"/>
          <c:cat>
            <c:strRef>
              <c:f>Лист1!$A$2:$A$3</c:f>
              <c:strCache>
                <c:ptCount val="2"/>
                <c:pt idx="0">
                  <c:v>Обследованы 100%</c:v>
                </c:pt>
                <c:pt idx="1">
                  <c:v>Готовность к школе выше средней 100%</c:v>
                </c:pt>
              </c:strCache>
            </c:strRef>
          </c:cat>
          <c:val>
            <c:numRef>
              <c:f>Лист1!$C$2:$C$3</c:f>
              <c:numCache>
                <c:formatCode>General</c:formatCode>
                <c:ptCount val="2"/>
              </c:numCache>
            </c:numRef>
          </c:val>
        </c:ser>
        <c:ser>
          <c:idx val="2"/>
          <c:order val="2"/>
          <c:tx>
            <c:strRef>
              <c:f>Лист1!$D$1</c:f>
              <c:strCache>
                <c:ptCount val="1"/>
                <c:pt idx="0">
                  <c:v>Ряд 3</c:v>
                </c:pt>
              </c:strCache>
            </c:strRef>
          </c:tx>
          <c:invertIfNegative val="0"/>
          <c:cat>
            <c:strRef>
              <c:f>Лист1!$A$2:$A$3</c:f>
              <c:strCache>
                <c:ptCount val="2"/>
                <c:pt idx="0">
                  <c:v>Обследованы 100%</c:v>
                </c:pt>
                <c:pt idx="1">
                  <c:v>Готовность к школе выше средней 100%</c:v>
                </c:pt>
              </c:strCache>
            </c:strRef>
          </c:cat>
          <c:val>
            <c:numRef>
              <c:f>Лист1!$D$2:$D$3</c:f>
              <c:numCache>
                <c:formatCode>General</c:formatCode>
                <c:ptCount val="2"/>
              </c:numCache>
            </c:numRef>
          </c:val>
        </c:ser>
        <c:dLbls>
          <c:showLegendKey val="0"/>
          <c:showVal val="0"/>
          <c:showCatName val="0"/>
          <c:showSerName val="0"/>
          <c:showPercent val="0"/>
          <c:showBubbleSize val="0"/>
        </c:dLbls>
        <c:gapWidth val="150"/>
        <c:axId val="87094016"/>
        <c:axId val="87095552"/>
      </c:barChart>
      <c:catAx>
        <c:axId val="87094016"/>
        <c:scaling>
          <c:orientation val="minMax"/>
        </c:scaling>
        <c:delete val="0"/>
        <c:axPos val="b"/>
        <c:majorTickMark val="out"/>
        <c:minorTickMark val="none"/>
        <c:tickLblPos val="nextTo"/>
        <c:crossAx val="87095552"/>
        <c:crosses val="autoZero"/>
        <c:auto val="1"/>
        <c:lblAlgn val="ctr"/>
        <c:lblOffset val="100"/>
        <c:noMultiLvlLbl val="0"/>
      </c:catAx>
      <c:valAx>
        <c:axId val="87095552"/>
        <c:scaling>
          <c:orientation val="minMax"/>
        </c:scaling>
        <c:delete val="0"/>
        <c:axPos val="l"/>
        <c:majorGridlines/>
        <c:numFmt formatCode="0%" sourceLinked="1"/>
        <c:majorTickMark val="out"/>
        <c:minorTickMark val="none"/>
        <c:tickLblPos val="nextTo"/>
        <c:crossAx val="87094016"/>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Ряд 1</c:v>
                </c:pt>
              </c:strCache>
            </c:strRef>
          </c:tx>
          <c:invertIfNegative val="0"/>
          <c:cat>
            <c:strRef>
              <c:f>Лист1!$A$2:$A$3</c:f>
              <c:strCache>
                <c:ptCount val="2"/>
                <c:pt idx="0">
                  <c:v>Обследованы 100%</c:v>
                </c:pt>
                <c:pt idx="1">
                  <c:v>Школьная мотивация 100%</c:v>
                </c:pt>
              </c:strCache>
            </c:strRef>
          </c:cat>
          <c:val>
            <c:numRef>
              <c:f>Лист1!$B$2:$B$3</c:f>
              <c:numCache>
                <c:formatCode>0%</c:formatCode>
                <c:ptCount val="2"/>
                <c:pt idx="0">
                  <c:v>1</c:v>
                </c:pt>
                <c:pt idx="1">
                  <c:v>1</c:v>
                </c:pt>
              </c:numCache>
            </c:numRef>
          </c:val>
        </c:ser>
        <c:ser>
          <c:idx val="1"/>
          <c:order val="1"/>
          <c:tx>
            <c:strRef>
              <c:f>Лист1!$C$1</c:f>
              <c:strCache>
                <c:ptCount val="1"/>
                <c:pt idx="0">
                  <c:v>Ряд 2</c:v>
                </c:pt>
              </c:strCache>
            </c:strRef>
          </c:tx>
          <c:invertIfNegative val="0"/>
          <c:cat>
            <c:strRef>
              <c:f>Лист1!$A$2:$A$3</c:f>
              <c:strCache>
                <c:ptCount val="2"/>
                <c:pt idx="0">
                  <c:v>Обследованы 100%</c:v>
                </c:pt>
                <c:pt idx="1">
                  <c:v>Школьная мотивация 100%</c:v>
                </c:pt>
              </c:strCache>
            </c:strRef>
          </c:cat>
          <c:val>
            <c:numRef>
              <c:f>Лист1!$C$2:$C$3</c:f>
              <c:numCache>
                <c:formatCode>General</c:formatCode>
                <c:ptCount val="2"/>
              </c:numCache>
            </c:numRef>
          </c:val>
        </c:ser>
        <c:ser>
          <c:idx val="2"/>
          <c:order val="2"/>
          <c:tx>
            <c:strRef>
              <c:f>Лист1!$D$1</c:f>
              <c:strCache>
                <c:ptCount val="1"/>
                <c:pt idx="0">
                  <c:v>Ряд 3</c:v>
                </c:pt>
              </c:strCache>
            </c:strRef>
          </c:tx>
          <c:invertIfNegative val="0"/>
          <c:cat>
            <c:strRef>
              <c:f>Лист1!$A$2:$A$3</c:f>
              <c:strCache>
                <c:ptCount val="2"/>
                <c:pt idx="0">
                  <c:v>Обследованы 100%</c:v>
                </c:pt>
                <c:pt idx="1">
                  <c:v>Школьная мотивация 100%</c:v>
                </c:pt>
              </c:strCache>
            </c:strRef>
          </c:cat>
          <c:val>
            <c:numRef>
              <c:f>Лист1!$D$2:$D$3</c:f>
              <c:numCache>
                <c:formatCode>General</c:formatCode>
                <c:ptCount val="2"/>
              </c:numCache>
            </c:numRef>
          </c:val>
        </c:ser>
        <c:dLbls>
          <c:showLegendKey val="0"/>
          <c:showVal val="0"/>
          <c:showCatName val="0"/>
          <c:showSerName val="0"/>
          <c:showPercent val="0"/>
          <c:showBubbleSize val="0"/>
        </c:dLbls>
        <c:gapWidth val="150"/>
        <c:axId val="41461248"/>
        <c:axId val="42021632"/>
      </c:barChart>
      <c:catAx>
        <c:axId val="41461248"/>
        <c:scaling>
          <c:orientation val="minMax"/>
        </c:scaling>
        <c:delete val="0"/>
        <c:axPos val="b"/>
        <c:majorTickMark val="out"/>
        <c:minorTickMark val="none"/>
        <c:tickLblPos val="nextTo"/>
        <c:crossAx val="42021632"/>
        <c:crosses val="autoZero"/>
        <c:auto val="1"/>
        <c:lblAlgn val="ctr"/>
        <c:lblOffset val="100"/>
        <c:noMultiLvlLbl val="0"/>
      </c:catAx>
      <c:valAx>
        <c:axId val="42021632"/>
        <c:scaling>
          <c:orientation val="minMax"/>
        </c:scaling>
        <c:delete val="0"/>
        <c:axPos val="l"/>
        <c:majorGridlines/>
        <c:numFmt formatCode="0%" sourceLinked="1"/>
        <c:majorTickMark val="out"/>
        <c:minorTickMark val="none"/>
        <c:tickLblPos val="nextTo"/>
        <c:crossAx val="41461248"/>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Ряд 1</c:v>
                </c:pt>
              </c:strCache>
            </c:strRef>
          </c:tx>
          <c:invertIfNegative val="0"/>
          <c:cat>
            <c:strRef>
              <c:f>Лист1!$A$2:$A$4</c:f>
              <c:strCache>
                <c:ptCount val="3"/>
                <c:pt idx="0">
                  <c:v>Обследовано  100%</c:v>
                </c:pt>
                <c:pt idx="1">
                  <c:v>Высокий вербальный интеллект 60%</c:v>
                </c:pt>
                <c:pt idx="2">
                  <c:v>Вербальный интеллект выше среднего 40%</c:v>
                </c:pt>
              </c:strCache>
            </c:strRef>
          </c:cat>
          <c:val>
            <c:numRef>
              <c:f>Лист1!$B$2:$B$4</c:f>
              <c:numCache>
                <c:formatCode>0%</c:formatCode>
                <c:ptCount val="3"/>
                <c:pt idx="0">
                  <c:v>1</c:v>
                </c:pt>
                <c:pt idx="1">
                  <c:v>0.6</c:v>
                </c:pt>
                <c:pt idx="2">
                  <c:v>0.4</c:v>
                </c:pt>
              </c:numCache>
            </c:numRef>
          </c:val>
        </c:ser>
        <c:ser>
          <c:idx val="1"/>
          <c:order val="1"/>
          <c:tx>
            <c:strRef>
              <c:f>Лист1!$C$1</c:f>
              <c:strCache>
                <c:ptCount val="1"/>
                <c:pt idx="0">
                  <c:v>Ряд 2</c:v>
                </c:pt>
              </c:strCache>
            </c:strRef>
          </c:tx>
          <c:invertIfNegative val="0"/>
          <c:cat>
            <c:strRef>
              <c:f>Лист1!$A$2:$A$4</c:f>
              <c:strCache>
                <c:ptCount val="3"/>
                <c:pt idx="0">
                  <c:v>Обследовано  100%</c:v>
                </c:pt>
                <c:pt idx="1">
                  <c:v>Высокий вербальный интеллект 60%</c:v>
                </c:pt>
                <c:pt idx="2">
                  <c:v>Вербальный интеллект выше среднего 40%</c:v>
                </c:pt>
              </c:strCache>
            </c:strRef>
          </c:cat>
          <c:val>
            <c:numRef>
              <c:f>Лист1!$C$2:$C$4</c:f>
              <c:numCache>
                <c:formatCode>General</c:formatCode>
                <c:ptCount val="3"/>
              </c:numCache>
            </c:numRef>
          </c:val>
        </c:ser>
        <c:ser>
          <c:idx val="2"/>
          <c:order val="2"/>
          <c:tx>
            <c:strRef>
              <c:f>Лист1!$D$1</c:f>
              <c:strCache>
                <c:ptCount val="1"/>
                <c:pt idx="0">
                  <c:v>Ряд 3</c:v>
                </c:pt>
              </c:strCache>
            </c:strRef>
          </c:tx>
          <c:invertIfNegative val="0"/>
          <c:cat>
            <c:strRef>
              <c:f>Лист1!$A$2:$A$4</c:f>
              <c:strCache>
                <c:ptCount val="3"/>
                <c:pt idx="0">
                  <c:v>Обследовано  100%</c:v>
                </c:pt>
                <c:pt idx="1">
                  <c:v>Высокий вербальный интеллект 60%</c:v>
                </c:pt>
                <c:pt idx="2">
                  <c:v>Вербальный интеллект выше среднего 40%</c:v>
                </c:pt>
              </c:strCache>
            </c:strRef>
          </c:cat>
          <c:val>
            <c:numRef>
              <c:f>Лист1!$D$2:$D$4</c:f>
              <c:numCache>
                <c:formatCode>General</c:formatCode>
                <c:ptCount val="3"/>
              </c:numCache>
            </c:numRef>
          </c:val>
        </c:ser>
        <c:dLbls>
          <c:showLegendKey val="0"/>
          <c:showVal val="0"/>
          <c:showCatName val="0"/>
          <c:showSerName val="0"/>
          <c:showPercent val="0"/>
          <c:showBubbleSize val="0"/>
        </c:dLbls>
        <c:gapWidth val="150"/>
        <c:axId val="94934528"/>
        <c:axId val="94936064"/>
      </c:barChart>
      <c:catAx>
        <c:axId val="94934528"/>
        <c:scaling>
          <c:orientation val="minMax"/>
        </c:scaling>
        <c:delete val="0"/>
        <c:axPos val="b"/>
        <c:majorTickMark val="out"/>
        <c:minorTickMark val="none"/>
        <c:tickLblPos val="nextTo"/>
        <c:crossAx val="94936064"/>
        <c:crosses val="autoZero"/>
        <c:auto val="1"/>
        <c:lblAlgn val="ctr"/>
        <c:lblOffset val="100"/>
        <c:noMultiLvlLbl val="0"/>
      </c:catAx>
      <c:valAx>
        <c:axId val="94936064"/>
        <c:scaling>
          <c:orientation val="minMax"/>
        </c:scaling>
        <c:delete val="0"/>
        <c:axPos val="l"/>
        <c:majorGridlines/>
        <c:numFmt formatCode="0%" sourceLinked="1"/>
        <c:majorTickMark val="out"/>
        <c:minorTickMark val="none"/>
        <c:tickLblPos val="nextTo"/>
        <c:crossAx val="94934528"/>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Ряд 1</c:v>
                </c:pt>
              </c:strCache>
            </c:strRef>
          </c:tx>
          <c:invertIfNegative val="0"/>
          <c:cat>
            <c:strRef>
              <c:f>Лист1!$A$2:$A$4</c:f>
              <c:strCache>
                <c:ptCount val="3"/>
                <c:pt idx="0">
                  <c:v>Обследовано 100%</c:v>
                </c:pt>
                <c:pt idx="1">
                  <c:v>Высокий уровень готовности 95%</c:v>
                </c:pt>
                <c:pt idx="2">
                  <c:v>Средний уровень готовности 5%</c:v>
                </c:pt>
              </c:strCache>
            </c:strRef>
          </c:cat>
          <c:val>
            <c:numRef>
              <c:f>Лист1!$B$2:$B$4</c:f>
              <c:numCache>
                <c:formatCode>0%</c:formatCode>
                <c:ptCount val="3"/>
                <c:pt idx="0">
                  <c:v>1</c:v>
                </c:pt>
                <c:pt idx="1">
                  <c:v>0.95</c:v>
                </c:pt>
                <c:pt idx="2">
                  <c:v>0.05</c:v>
                </c:pt>
              </c:numCache>
            </c:numRef>
          </c:val>
        </c:ser>
        <c:ser>
          <c:idx val="1"/>
          <c:order val="1"/>
          <c:tx>
            <c:strRef>
              <c:f>Лист1!$C$1</c:f>
              <c:strCache>
                <c:ptCount val="1"/>
                <c:pt idx="0">
                  <c:v>Ряд 2</c:v>
                </c:pt>
              </c:strCache>
            </c:strRef>
          </c:tx>
          <c:invertIfNegative val="0"/>
          <c:cat>
            <c:strRef>
              <c:f>Лист1!$A$2:$A$4</c:f>
              <c:strCache>
                <c:ptCount val="3"/>
                <c:pt idx="0">
                  <c:v>Обследовано 100%</c:v>
                </c:pt>
                <c:pt idx="1">
                  <c:v>Высокий уровень готовности 95%</c:v>
                </c:pt>
                <c:pt idx="2">
                  <c:v>Средний уровень готовности 5%</c:v>
                </c:pt>
              </c:strCache>
            </c:strRef>
          </c:cat>
          <c:val>
            <c:numRef>
              <c:f>Лист1!$C$2:$C$4</c:f>
              <c:numCache>
                <c:formatCode>General</c:formatCode>
                <c:ptCount val="3"/>
              </c:numCache>
            </c:numRef>
          </c:val>
        </c:ser>
        <c:ser>
          <c:idx val="2"/>
          <c:order val="2"/>
          <c:tx>
            <c:strRef>
              <c:f>Лист1!$D$1</c:f>
              <c:strCache>
                <c:ptCount val="1"/>
                <c:pt idx="0">
                  <c:v>Ряд 3</c:v>
                </c:pt>
              </c:strCache>
            </c:strRef>
          </c:tx>
          <c:invertIfNegative val="0"/>
          <c:cat>
            <c:strRef>
              <c:f>Лист1!$A$2:$A$4</c:f>
              <c:strCache>
                <c:ptCount val="3"/>
                <c:pt idx="0">
                  <c:v>Обследовано 100%</c:v>
                </c:pt>
                <c:pt idx="1">
                  <c:v>Высокий уровень готовности 95%</c:v>
                </c:pt>
                <c:pt idx="2">
                  <c:v>Средний уровень готовности 5%</c:v>
                </c:pt>
              </c:strCache>
            </c:strRef>
          </c:cat>
          <c:val>
            <c:numRef>
              <c:f>Лист1!$D$2:$D$4</c:f>
              <c:numCache>
                <c:formatCode>General</c:formatCode>
                <c:ptCount val="3"/>
              </c:numCache>
            </c:numRef>
          </c:val>
        </c:ser>
        <c:dLbls>
          <c:showLegendKey val="0"/>
          <c:showVal val="0"/>
          <c:showCatName val="0"/>
          <c:showSerName val="0"/>
          <c:showPercent val="0"/>
          <c:showBubbleSize val="0"/>
        </c:dLbls>
        <c:gapWidth val="150"/>
        <c:axId val="94954624"/>
        <c:axId val="94956544"/>
      </c:barChart>
      <c:catAx>
        <c:axId val="94954624"/>
        <c:scaling>
          <c:orientation val="minMax"/>
        </c:scaling>
        <c:delete val="0"/>
        <c:axPos val="b"/>
        <c:majorTickMark val="out"/>
        <c:minorTickMark val="none"/>
        <c:tickLblPos val="nextTo"/>
        <c:crossAx val="94956544"/>
        <c:crosses val="autoZero"/>
        <c:auto val="1"/>
        <c:lblAlgn val="ctr"/>
        <c:lblOffset val="100"/>
        <c:noMultiLvlLbl val="0"/>
      </c:catAx>
      <c:valAx>
        <c:axId val="94956544"/>
        <c:scaling>
          <c:orientation val="minMax"/>
        </c:scaling>
        <c:delete val="0"/>
        <c:axPos val="l"/>
        <c:majorGridlines/>
        <c:numFmt formatCode="0%" sourceLinked="1"/>
        <c:majorTickMark val="out"/>
        <c:minorTickMark val="none"/>
        <c:tickLblPos val="nextTo"/>
        <c:crossAx val="94954624"/>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Ряд 1</c:v>
                </c:pt>
              </c:strCache>
            </c:strRef>
          </c:tx>
          <c:invertIfNegative val="0"/>
          <c:cat>
            <c:strRef>
              <c:f>Лист1!$A$2:$A$4</c:f>
              <c:strCache>
                <c:ptCount val="3"/>
                <c:pt idx="0">
                  <c:v>Готовы к обучению 75%</c:v>
                </c:pt>
                <c:pt idx="1">
                  <c:v>Условно готовы 25% </c:v>
                </c:pt>
                <c:pt idx="2">
                  <c:v>Готовы к обучению 100%</c:v>
                </c:pt>
              </c:strCache>
            </c:strRef>
          </c:cat>
          <c:val>
            <c:numRef>
              <c:f>Лист1!$B$2:$B$4</c:f>
              <c:numCache>
                <c:formatCode>0%</c:formatCode>
                <c:ptCount val="3"/>
                <c:pt idx="0">
                  <c:v>0.75</c:v>
                </c:pt>
                <c:pt idx="1">
                  <c:v>0.25</c:v>
                </c:pt>
                <c:pt idx="2">
                  <c:v>1</c:v>
                </c:pt>
              </c:numCache>
            </c:numRef>
          </c:val>
        </c:ser>
        <c:ser>
          <c:idx val="1"/>
          <c:order val="1"/>
          <c:tx>
            <c:strRef>
              <c:f>Лист1!$C$1</c:f>
              <c:strCache>
                <c:ptCount val="1"/>
                <c:pt idx="0">
                  <c:v>Ряд 2</c:v>
                </c:pt>
              </c:strCache>
            </c:strRef>
          </c:tx>
          <c:invertIfNegative val="0"/>
          <c:cat>
            <c:strRef>
              <c:f>Лист1!$A$2:$A$4</c:f>
              <c:strCache>
                <c:ptCount val="3"/>
                <c:pt idx="0">
                  <c:v>Готовы к обучению 75%</c:v>
                </c:pt>
                <c:pt idx="1">
                  <c:v>Условно готовы 25% </c:v>
                </c:pt>
                <c:pt idx="2">
                  <c:v>Готовы к обучению 100%</c:v>
                </c:pt>
              </c:strCache>
            </c:strRef>
          </c:cat>
          <c:val>
            <c:numRef>
              <c:f>Лист1!$C$2:$C$4</c:f>
              <c:numCache>
                <c:formatCode>General</c:formatCode>
                <c:ptCount val="3"/>
              </c:numCache>
            </c:numRef>
          </c:val>
        </c:ser>
        <c:ser>
          <c:idx val="2"/>
          <c:order val="2"/>
          <c:tx>
            <c:strRef>
              <c:f>Лист1!$D$1</c:f>
              <c:strCache>
                <c:ptCount val="1"/>
                <c:pt idx="0">
                  <c:v>Ряд 3</c:v>
                </c:pt>
              </c:strCache>
            </c:strRef>
          </c:tx>
          <c:invertIfNegative val="0"/>
          <c:cat>
            <c:strRef>
              <c:f>Лист1!$A$2:$A$4</c:f>
              <c:strCache>
                <c:ptCount val="3"/>
                <c:pt idx="0">
                  <c:v>Готовы к обучению 75%</c:v>
                </c:pt>
                <c:pt idx="1">
                  <c:v>Условно готовы 25% </c:v>
                </c:pt>
                <c:pt idx="2">
                  <c:v>Готовы к обучению 100%</c:v>
                </c:pt>
              </c:strCache>
            </c:strRef>
          </c:cat>
          <c:val>
            <c:numRef>
              <c:f>Лист1!$D$2:$D$4</c:f>
              <c:numCache>
                <c:formatCode>General</c:formatCode>
                <c:ptCount val="3"/>
              </c:numCache>
            </c:numRef>
          </c:val>
        </c:ser>
        <c:dLbls>
          <c:showLegendKey val="0"/>
          <c:showVal val="0"/>
          <c:showCatName val="0"/>
          <c:showSerName val="0"/>
          <c:showPercent val="0"/>
          <c:showBubbleSize val="0"/>
        </c:dLbls>
        <c:gapWidth val="150"/>
        <c:axId val="42094592"/>
        <c:axId val="42097664"/>
      </c:barChart>
      <c:catAx>
        <c:axId val="42094592"/>
        <c:scaling>
          <c:orientation val="minMax"/>
        </c:scaling>
        <c:delete val="0"/>
        <c:axPos val="b"/>
        <c:majorTickMark val="out"/>
        <c:minorTickMark val="none"/>
        <c:tickLblPos val="nextTo"/>
        <c:crossAx val="42097664"/>
        <c:crosses val="autoZero"/>
        <c:auto val="1"/>
        <c:lblAlgn val="ctr"/>
        <c:lblOffset val="100"/>
        <c:noMultiLvlLbl val="0"/>
      </c:catAx>
      <c:valAx>
        <c:axId val="42097664"/>
        <c:scaling>
          <c:orientation val="minMax"/>
        </c:scaling>
        <c:delete val="0"/>
        <c:axPos val="l"/>
        <c:majorGridlines/>
        <c:numFmt formatCode="0%" sourceLinked="1"/>
        <c:majorTickMark val="out"/>
        <c:minorTickMark val="none"/>
        <c:tickLblPos val="nextTo"/>
        <c:crossAx val="42094592"/>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1A16C92-18EB-4A0B-940B-EBB208478199}" type="datetimeFigureOut">
              <a:rPr lang="ru-RU" smtClean="0"/>
              <a:pPr/>
              <a:t>22.09.2015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7D0F15D-77DC-43A3-A548-F68447A444E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1A16C92-18EB-4A0B-940B-EBB208478199}" type="datetimeFigureOut">
              <a:rPr lang="ru-RU" smtClean="0"/>
              <a:pPr/>
              <a:t>22.09.2015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7D0F15D-77DC-43A3-A548-F68447A444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1A16C92-18EB-4A0B-940B-EBB208478199}" type="datetimeFigureOut">
              <a:rPr lang="ru-RU" smtClean="0"/>
              <a:pPr/>
              <a:t>22.09.2015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1A16C92-18EB-4A0B-940B-EBB208478199}" type="datetimeFigureOut">
              <a:rPr lang="ru-RU" smtClean="0"/>
              <a:pPr/>
              <a:t>22.09.2015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D0F15D-77DC-43A3-A548-F68447A444E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1A16C92-18EB-4A0B-940B-EBB208478199}" type="datetimeFigureOut">
              <a:rPr lang="ru-RU" smtClean="0"/>
              <a:pPr/>
              <a:t>22.09.2015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7D0F15D-77DC-43A3-A548-F68447A444E2}"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1A16C92-18EB-4A0B-940B-EBB208478199}" type="datetimeFigureOut">
              <a:rPr lang="ru-RU" smtClean="0"/>
              <a:pPr/>
              <a:t>22.09.2015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7D0F15D-77DC-43A3-A548-F68447A444E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23" y="-99392"/>
            <a:ext cx="9276523" cy="695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ctrTitle"/>
          </p:nvPr>
        </p:nvSpPr>
        <p:spPr>
          <a:xfrm>
            <a:off x="685800" y="1052736"/>
            <a:ext cx="7772400" cy="1728192"/>
          </a:xfrm>
          <a:ln>
            <a:noFill/>
          </a:ln>
        </p:spPr>
        <p:txBody>
          <a:bodyPr>
            <a:noAutofit/>
          </a:bodyPr>
          <a:lstStyle/>
          <a:p>
            <a:pPr algn="ctr"/>
            <a:r>
              <a:rPr lang="ru-RU" sz="2400" i="1" cap="none" dirty="0" smtClean="0">
                <a:solidFill>
                  <a:srgbClr val="FF0000"/>
                </a:solidFill>
                <a:latin typeface="Times New Roman" pitchFamily="18" charset="0"/>
                <a:cs typeface="Times New Roman" pitchFamily="18" charset="0"/>
              </a:rPr>
              <a:t>Заключение по результатам проведенного психодиагностического исследования готовности к обучению в школе дошкольников подготовительных групп 2013-2014 учебного года.</a:t>
            </a:r>
            <a:endParaRPr lang="ru-RU" sz="2400" i="1" cap="none"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5229200"/>
            <a:ext cx="3672408" cy="1080120"/>
          </a:xfrm>
          <a:ln>
            <a:noFill/>
          </a:ln>
        </p:spPr>
        <p:txBody>
          <a:bodyPr>
            <a:normAutofit/>
          </a:bodyPr>
          <a:lstStyle/>
          <a:p>
            <a:pPr algn="r"/>
            <a:r>
              <a:rPr lang="ru-RU" sz="2000" i="1" dirty="0" smtClean="0">
                <a:solidFill>
                  <a:srgbClr val="002060"/>
                </a:solidFill>
                <a:latin typeface="Times New Roman" pitchFamily="18" charset="0"/>
                <a:cs typeface="Times New Roman" pitchFamily="18" charset="0"/>
              </a:rPr>
              <a:t>Подготовила: Педагог-психолог</a:t>
            </a:r>
          </a:p>
          <a:p>
            <a:pPr algn="r"/>
            <a:r>
              <a:rPr lang="ru-RU" sz="2000" i="1" dirty="0" smtClean="0">
                <a:solidFill>
                  <a:srgbClr val="002060"/>
                </a:solidFill>
                <a:latin typeface="Times New Roman" pitchFamily="18" charset="0"/>
                <a:cs typeface="Times New Roman" pitchFamily="18" charset="0"/>
              </a:rPr>
              <a:t>Хабибуллина Л.Р.</a:t>
            </a:r>
            <a:endParaRPr lang="ru-RU" sz="2000"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67544" y="476672"/>
            <a:ext cx="8280920" cy="1368152"/>
          </a:xfrm>
        </p:spPr>
        <p:txBody>
          <a:bodyPr>
            <a:normAutofit fontScale="90000"/>
          </a:bodyPr>
          <a:lstStyle/>
          <a:p>
            <a:pPr algn="ctr"/>
            <a:r>
              <a:rPr lang="ru-RU" sz="2800" dirty="0" smtClean="0">
                <a:solidFill>
                  <a:srgbClr val="FF0000"/>
                </a:solidFill>
                <a:latin typeface="Times New Roman" pitchFamily="18" charset="0"/>
                <a:cs typeface="Times New Roman" pitchFamily="18" charset="0"/>
              </a:rPr>
              <a:t/>
            </a:r>
            <a:br>
              <a:rPr lang="ru-RU" sz="2800" dirty="0" smtClean="0">
                <a:solidFill>
                  <a:srgbClr val="FF0000"/>
                </a:solidFill>
                <a:latin typeface="Times New Roman" pitchFamily="18" charset="0"/>
                <a:cs typeface="Times New Roman" pitchFamily="18" charset="0"/>
              </a:rPr>
            </a:br>
            <a:r>
              <a:rPr lang="ru-RU" sz="2800" dirty="0">
                <a:solidFill>
                  <a:srgbClr val="FF0000"/>
                </a:solidFill>
                <a:latin typeface="Times New Roman" pitchFamily="18" charset="0"/>
                <a:cs typeface="Times New Roman" pitchFamily="18" charset="0"/>
              </a:rPr>
              <a:t/>
            </a:r>
            <a:br>
              <a:rPr lang="ru-RU" sz="2800" dirty="0">
                <a:solidFill>
                  <a:srgbClr val="FF0000"/>
                </a:solidFill>
                <a:latin typeface="Times New Roman" pitchFamily="18" charset="0"/>
                <a:cs typeface="Times New Roman" pitchFamily="18" charset="0"/>
              </a:rPr>
            </a:br>
            <a:r>
              <a:rPr lang="ru-RU" sz="2800" dirty="0" smtClean="0">
                <a:solidFill>
                  <a:srgbClr val="FF0000"/>
                </a:solidFill>
                <a:latin typeface="Times New Roman" pitchFamily="18" charset="0"/>
                <a:cs typeface="Times New Roman" pitchFamily="18" charset="0"/>
              </a:rPr>
              <a:t/>
            </a:r>
            <a:br>
              <a:rPr lang="ru-RU" sz="2800" dirty="0" smtClean="0">
                <a:solidFill>
                  <a:srgbClr val="FF0000"/>
                </a:solidFill>
                <a:latin typeface="Times New Roman" pitchFamily="18" charset="0"/>
                <a:cs typeface="Times New Roman" pitchFamily="18" charset="0"/>
              </a:rPr>
            </a:br>
            <a:r>
              <a:rPr lang="ru-RU" sz="2800" dirty="0">
                <a:solidFill>
                  <a:srgbClr val="FF0000"/>
                </a:solidFill>
                <a:latin typeface="Times New Roman" pitchFamily="18" charset="0"/>
                <a:cs typeface="Times New Roman" pitchFamily="18" charset="0"/>
              </a:rPr>
              <a:t/>
            </a:r>
            <a:br>
              <a:rPr lang="ru-RU" sz="2800" dirty="0">
                <a:solidFill>
                  <a:srgbClr val="FF0000"/>
                </a:solidFill>
                <a:latin typeface="Times New Roman" pitchFamily="18" charset="0"/>
                <a:cs typeface="Times New Roman" pitchFamily="18" charset="0"/>
              </a:rPr>
            </a:br>
            <a:r>
              <a:rPr lang="ru-RU" sz="2800" cap="none" dirty="0" smtClean="0">
                <a:solidFill>
                  <a:srgbClr val="FF0000"/>
                </a:solidFill>
                <a:latin typeface="Times New Roman" pitchFamily="18" charset="0"/>
                <a:cs typeface="Times New Roman" pitchFamily="18" charset="0"/>
              </a:rPr>
              <a:t>«Внутренняя позиция дошкольника»</a:t>
            </a:r>
            <a:r>
              <a:rPr lang="ru-RU" sz="2800" dirty="0" smtClean="0"/>
              <a:t/>
            </a:r>
            <a:br>
              <a:rPr lang="ru-RU" sz="2800" dirty="0" smtClean="0"/>
            </a:br>
            <a:r>
              <a:rPr lang="ru-RU" sz="2800" dirty="0" smtClean="0"/>
              <a:t/>
            </a:r>
            <a:br>
              <a:rPr lang="ru-RU" sz="2800" dirty="0" smtClean="0"/>
            </a:br>
            <a:endParaRPr lang="ru-RU" sz="2800" dirty="0"/>
          </a:p>
        </p:txBody>
      </p:sp>
      <p:graphicFrame>
        <p:nvGraphicFramePr>
          <p:cNvPr id="4" name="Содержимое 3"/>
          <p:cNvGraphicFramePr>
            <a:graphicFrameLocks noGrp="1"/>
          </p:cNvGraphicFramePr>
          <p:nvPr>
            <p:ph idx="1"/>
          </p:nvPr>
        </p:nvGraphicFramePr>
        <p:xfrm>
          <a:off x="251520" y="1124744"/>
          <a:ext cx="7560840" cy="53316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320040"/>
            <a:ext cx="8291264" cy="4405104"/>
          </a:xfrm>
        </p:spPr>
        <p:txBody>
          <a:bodyPr>
            <a:noAutofit/>
          </a:bodyPr>
          <a:lstStyle/>
          <a:p>
            <a:pPr algn="ctr"/>
            <a:r>
              <a:rPr lang="ru-RU" sz="2400" cap="none" dirty="0" smtClean="0">
                <a:solidFill>
                  <a:srgbClr val="FF0000"/>
                </a:solidFill>
                <a:latin typeface="Times New Roman" pitchFamily="18" charset="0"/>
                <a:cs typeface="Times New Roman" pitchFamily="18" charset="0"/>
              </a:rPr>
              <a:t>На конец учебного года, «школьный» мотив сформирован, что составляет 100%. Это свидетельствует о: положительном отношении к поступлению в школу и пребыванию в ней, как к совершенно естественному и необходимому событию в жизни; особом интересом к новому, собственно школьному содержанию занятий; отказе от характерных для дошкольного детства ориентаций в плане организации деятельности и поведения; признании авторитета учителя. </a:t>
            </a:r>
            <a:endParaRPr lang="ru-RU" sz="2400" cap="none" dirty="0">
              <a:solidFill>
                <a:srgbClr val="FF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320040"/>
            <a:ext cx="8363272" cy="732696"/>
          </a:xfrm>
        </p:spPr>
        <p:txBody>
          <a:bodyPr>
            <a:normAutofit/>
          </a:bodyPr>
          <a:lstStyle/>
          <a:p>
            <a:pPr algn="ctr"/>
            <a:r>
              <a:rPr lang="ru-RU" sz="2800" cap="none" dirty="0" smtClean="0">
                <a:solidFill>
                  <a:srgbClr val="FF0000"/>
                </a:solidFill>
                <a:latin typeface="Times New Roman" pitchFamily="18" charset="0"/>
                <a:cs typeface="Times New Roman" pitchFamily="18" charset="0"/>
              </a:rPr>
              <a:t>Результаты «вербального мышления»</a:t>
            </a:r>
            <a:endParaRPr lang="ru-RU" sz="2800" cap="none" dirty="0">
              <a:solidFill>
                <a:srgbClr val="FF0000"/>
              </a:solidFill>
            </a:endParaRPr>
          </a:p>
        </p:txBody>
      </p:sp>
      <p:graphicFrame>
        <p:nvGraphicFramePr>
          <p:cNvPr id="4" name="Содержимое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611560" y="908720"/>
            <a:ext cx="8136904" cy="2808312"/>
          </a:xfrm>
        </p:spPr>
        <p:txBody>
          <a:bodyPr>
            <a:normAutofit/>
          </a:bodyPr>
          <a:lstStyle/>
          <a:p>
            <a:pPr algn="ctr"/>
            <a:r>
              <a:rPr lang="ru-RU" sz="3200" b="0" cap="none" dirty="0" smtClean="0">
                <a:solidFill>
                  <a:srgbClr val="FF0000"/>
                </a:solidFill>
                <a:latin typeface="Times New Roman" pitchFamily="18" charset="0"/>
                <a:cs typeface="Times New Roman" pitchFamily="18" charset="0"/>
              </a:rPr>
              <a:t>Итак, 60% детей имеют высокий уровень вербального интеллекта,  у 40% - вербальный интеллект выше среднего. Дети умеют логически мыслить.</a:t>
            </a:r>
            <a:endParaRPr lang="ru-RU" sz="3200" cap="none" dirty="0">
              <a:solidFill>
                <a:srgbClr val="FF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9144001"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395536" y="320040"/>
            <a:ext cx="8352928" cy="876712"/>
          </a:xfrm>
        </p:spPr>
        <p:txBody>
          <a:bodyPr>
            <a:normAutofit/>
          </a:bodyPr>
          <a:lstStyle/>
          <a:p>
            <a:pPr algn="ctr"/>
            <a:r>
              <a:rPr lang="ru-RU" sz="2400" cap="none" dirty="0" smtClean="0">
                <a:solidFill>
                  <a:srgbClr val="FF0000"/>
                </a:solidFill>
                <a:latin typeface="Times New Roman" pitchFamily="18" charset="0"/>
                <a:cs typeface="Times New Roman" pitchFamily="18" charset="0"/>
              </a:rPr>
              <a:t>Результаты «рисование бус» </a:t>
            </a:r>
            <a:br>
              <a:rPr lang="ru-RU" sz="2400" cap="none" dirty="0" smtClean="0">
                <a:solidFill>
                  <a:srgbClr val="FF0000"/>
                </a:solidFill>
                <a:latin typeface="Times New Roman" pitchFamily="18" charset="0"/>
                <a:cs typeface="Times New Roman" pitchFamily="18" charset="0"/>
              </a:rPr>
            </a:br>
            <a:r>
              <a:rPr lang="ru-RU" sz="2400" cap="none" dirty="0" smtClean="0">
                <a:solidFill>
                  <a:srgbClr val="FF0000"/>
                </a:solidFill>
                <a:latin typeface="Times New Roman" pitchFamily="18" charset="0"/>
                <a:cs typeface="Times New Roman" pitchFamily="18" charset="0"/>
              </a:rPr>
              <a:t>(коррекционная группа)</a:t>
            </a:r>
            <a:endParaRPr lang="ru-RU" sz="2400" cap="none" dirty="0">
              <a:solidFill>
                <a:srgbClr val="FF0000"/>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57200" y="1609725"/>
          <a:ext cx="7239000" cy="48466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556792"/>
            <a:ext cx="8363272" cy="2088232"/>
          </a:xfrm>
        </p:spPr>
        <p:txBody>
          <a:bodyPr>
            <a:noAutofit/>
          </a:bodyPr>
          <a:lstStyle/>
          <a:p>
            <a:pPr algn="ctr"/>
            <a:r>
              <a:rPr lang="ru-RU" sz="3600" b="0" cap="none" dirty="0" smtClean="0">
                <a:solidFill>
                  <a:srgbClr val="FF0000"/>
                </a:solidFill>
                <a:latin typeface="Times New Roman" pitchFamily="18" charset="0"/>
                <a:cs typeface="Times New Roman" pitchFamily="18" charset="0"/>
              </a:rPr>
              <a:t>Таким образом, 95% детей имеют высокий уровень готовности и 5% - детей средний уровень готовности. </a:t>
            </a:r>
            <a:endParaRPr lang="ru-RU" sz="3600" cap="none"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043608" y="320040"/>
            <a:ext cx="7704856" cy="1164744"/>
          </a:xfrm>
        </p:spPr>
        <p:txBody>
          <a:bodyPr>
            <a:noAutofit/>
          </a:bodyPr>
          <a:lstStyle/>
          <a:p>
            <a:pPr algn="ctr"/>
            <a:r>
              <a:rPr lang="ru-RU" sz="2000" dirty="0" smtClean="0">
                <a:solidFill>
                  <a:srgbClr val="FF0000"/>
                </a:solidFill>
                <a:latin typeface="Times New Roman" pitchFamily="18" charset="0"/>
                <a:cs typeface="Times New Roman" pitchFamily="18" charset="0"/>
              </a:rPr>
              <a:t>Сравнение  результатов исследования готовности к обучению на начало и на конец учебного года.</a:t>
            </a:r>
            <a:endParaRPr lang="ru-RU" sz="2000" dirty="0">
              <a:solidFill>
                <a:srgbClr val="FF0000"/>
              </a:solidFill>
            </a:endParaRPr>
          </a:p>
        </p:txBody>
      </p:sp>
      <p:graphicFrame>
        <p:nvGraphicFramePr>
          <p:cNvPr id="4" name="Содержимое 3"/>
          <p:cNvGraphicFramePr>
            <a:graphicFrameLocks noGrp="1"/>
          </p:cNvGraphicFramePr>
          <p:nvPr>
            <p:ph idx="1"/>
          </p:nvPr>
        </p:nvGraphicFramePr>
        <p:xfrm>
          <a:off x="457200" y="2276475"/>
          <a:ext cx="7239000" cy="41798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42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67544" y="908720"/>
            <a:ext cx="8280920" cy="2952328"/>
          </a:xfrm>
          <a:ln>
            <a:noFill/>
          </a:ln>
        </p:spPr>
        <p:txBody>
          <a:bodyPr>
            <a:normAutofit/>
          </a:bodyPr>
          <a:lstStyle/>
          <a:p>
            <a:pPr algn="ctr"/>
            <a:r>
              <a:rPr lang="ru-RU" sz="3200" i="1" cap="none" dirty="0" smtClean="0">
                <a:solidFill>
                  <a:srgbClr val="FF0000"/>
                </a:solidFill>
                <a:latin typeface="Times New Roman" pitchFamily="18" charset="0"/>
                <a:cs typeface="Times New Roman" pitchFamily="18" charset="0"/>
              </a:rPr>
              <a:t>ЦЕЛЬ: </a:t>
            </a:r>
            <a:r>
              <a:rPr lang="ru-RU" sz="2800" i="1" cap="none" dirty="0" smtClean="0">
                <a:solidFill>
                  <a:srgbClr val="FF0000"/>
                </a:solidFill>
                <a:latin typeface="Times New Roman" pitchFamily="18" charset="0"/>
                <a:cs typeface="Times New Roman" pitchFamily="18" charset="0"/>
              </a:rPr>
              <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
            </a:r>
            <a:br>
              <a:rPr lang="ru-RU" sz="2800" i="1" cap="none" dirty="0" smtClean="0">
                <a:solidFill>
                  <a:srgbClr val="FF0000"/>
                </a:solidFill>
                <a:latin typeface="Times New Roman" pitchFamily="18" charset="0"/>
                <a:cs typeface="Times New Roman" pitchFamily="18" charset="0"/>
              </a:rPr>
            </a:br>
            <a:r>
              <a:rPr lang="ru-RU" sz="3200" i="1" cap="none" dirty="0" smtClean="0">
                <a:solidFill>
                  <a:srgbClr val="FF0000"/>
                </a:solidFill>
                <a:latin typeface="Times New Roman" pitchFamily="18" charset="0"/>
                <a:cs typeface="Times New Roman" pitchFamily="18" charset="0"/>
              </a:rPr>
              <a:t>обследование уровня сформированности предпосылок учебной деятельности.</a:t>
            </a:r>
            <a:r>
              <a:rPr lang="ru-RU" dirty="0" smtClean="0">
                <a:solidFill>
                  <a:srgbClr val="FF0000"/>
                </a:solidFill>
              </a:rPr>
              <a:t/>
            </a:r>
            <a:br>
              <a:rPr lang="ru-RU" dirty="0" smtClean="0">
                <a:solidFill>
                  <a:srgbClr val="FF0000"/>
                </a:solidFill>
              </a:rPr>
            </a:br>
            <a:endParaRPr lang="ru-RU"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1" y="0"/>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395536" y="620688"/>
            <a:ext cx="8424936" cy="5328592"/>
          </a:xfrm>
          <a:noFill/>
          <a:ln>
            <a:noFill/>
          </a:ln>
        </p:spPr>
        <p:txBody>
          <a:bodyPr>
            <a:noAutofit/>
          </a:bodyPr>
          <a:lstStyle/>
          <a:p>
            <a:pPr algn="ctr"/>
            <a:r>
              <a:rPr lang="ru-RU" sz="2800" i="1" cap="none" dirty="0" smtClean="0">
                <a:solidFill>
                  <a:srgbClr val="FF0000"/>
                </a:solidFill>
                <a:latin typeface="Times New Roman" pitchFamily="18" charset="0"/>
                <a:cs typeface="Times New Roman" pitchFamily="18" charset="0"/>
              </a:rPr>
              <a:t>Задачи:</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1.Выявить уровень интеллектуальной деятельности дошкольника.</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2.Определить развитие мелкой моторики пальцев рук.</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3.Выявить умение ребенка подрожать образцу.</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4.Определить состояние эмоциональной сферы через поведенческие особенности детей.</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5. Определить социальную готовность детей.</a:t>
            </a:r>
            <a:br>
              <a:rPr lang="ru-RU" sz="2800" i="1" cap="none" dirty="0" smtClean="0">
                <a:solidFill>
                  <a:srgbClr val="FF0000"/>
                </a:solidFill>
                <a:latin typeface="Times New Roman" pitchFamily="18" charset="0"/>
                <a:cs typeface="Times New Roman" pitchFamily="18" charset="0"/>
              </a:rPr>
            </a:br>
            <a:r>
              <a:rPr lang="ru-RU" sz="2800" i="1" cap="none" dirty="0" smtClean="0">
                <a:solidFill>
                  <a:srgbClr val="FF0000"/>
                </a:solidFill>
                <a:latin typeface="Times New Roman" pitchFamily="18" charset="0"/>
                <a:cs typeface="Times New Roman" pitchFamily="18" charset="0"/>
              </a:rPr>
              <a:t>6. Определить уровень готовности детей к обучению в общеобразовательной школе.</a:t>
            </a:r>
            <a:endParaRPr lang="ru-RU" sz="2800" i="1" cap="none"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67544" y="1412776"/>
            <a:ext cx="8280920" cy="4752527"/>
          </a:xfrm>
        </p:spPr>
        <p:txBody>
          <a:bodyPr>
            <a:normAutofit fontScale="90000"/>
          </a:bodyPr>
          <a:lstStyle/>
          <a:p>
            <a:pPr algn="l"/>
            <a:r>
              <a:rPr lang="ru-RU" sz="2700" b="0" i="1" cap="none" dirty="0" smtClean="0">
                <a:solidFill>
                  <a:srgbClr val="FF0000"/>
                </a:solidFill>
                <a:latin typeface="Times New Roman" pitchFamily="18" charset="0"/>
                <a:cs typeface="Times New Roman" pitchFamily="18" charset="0"/>
              </a:rPr>
              <a:t>1.Протокол психолого-педагогической оценки готовности начало учебного года </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Н.Я. Семаго, М.М </a:t>
            </a:r>
            <a:r>
              <a:rPr lang="ru-RU" sz="2700" b="0" i="1" cap="none" dirty="0" err="1" smtClean="0">
                <a:solidFill>
                  <a:srgbClr val="FF0000"/>
                </a:solidFill>
                <a:latin typeface="Times New Roman" pitchFamily="18" charset="0"/>
                <a:cs typeface="Times New Roman" pitchFamily="18" charset="0"/>
              </a:rPr>
              <a:t>семаго</a:t>
            </a:r>
            <a:r>
              <a:rPr lang="ru-RU" sz="2700" b="0" i="1" cap="none" dirty="0" smtClean="0">
                <a:solidFill>
                  <a:srgbClr val="FF0000"/>
                </a:solidFill>
                <a:latin typeface="Times New Roman" pitchFamily="18" charset="0"/>
                <a:cs typeface="Times New Roman" pitchFamily="18" charset="0"/>
              </a:rPr>
              <a:t>.</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2.Лист наблюдений за поведением детей в процессе группового обследования Н.Я. Семаго, М.М. Семаго.</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3.Методика «ориентационный тест школьной зрелости керна – </a:t>
            </a:r>
            <a:r>
              <a:rPr lang="ru-RU" sz="2700" b="0" i="1" cap="none" dirty="0" err="1" smtClean="0">
                <a:solidFill>
                  <a:srgbClr val="FF0000"/>
                </a:solidFill>
                <a:latin typeface="Times New Roman" pitchFamily="18" charset="0"/>
                <a:cs typeface="Times New Roman" pitchFamily="18" charset="0"/>
              </a:rPr>
              <a:t>йерасека</a:t>
            </a:r>
            <a:r>
              <a:rPr lang="ru-RU" sz="2700" b="0" i="1" cap="none" dirty="0" smtClean="0">
                <a:solidFill>
                  <a:srgbClr val="FF0000"/>
                </a:solidFill>
                <a:latin typeface="Times New Roman" pitchFamily="18" charset="0"/>
                <a:cs typeface="Times New Roman" pitchFamily="18" charset="0"/>
              </a:rPr>
              <a:t>».</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4.«Вербальное мышление» по методике </a:t>
            </a:r>
            <a:br>
              <a:rPr lang="ru-RU" sz="2700" b="0" i="1" cap="none" dirty="0" smtClean="0">
                <a:solidFill>
                  <a:srgbClr val="FF0000"/>
                </a:solidFill>
                <a:latin typeface="Times New Roman" pitchFamily="18" charset="0"/>
                <a:cs typeface="Times New Roman" pitchFamily="18" charset="0"/>
              </a:rPr>
            </a:br>
            <a:r>
              <a:rPr lang="ru-RU" sz="2700" b="0" i="1" cap="none" dirty="0" smtClean="0">
                <a:solidFill>
                  <a:srgbClr val="FF0000"/>
                </a:solidFill>
                <a:latin typeface="Times New Roman" pitchFamily="18" charset="0"/>
                <a:cs typeface="Times New Roman" pitchFamily="18" charset="0"/>
              </a:rPr>
              <a:t>керна-</a:t>
            </a:r>
            <a:r>
              <a:rPr lang="ru-RU" sz="2700" b="0" i="1" cap="none" dirty="0" err="1" smtClean="0">
                <a:solidFill>
                  <a:srgbClr val="FF0000"/>
                </a:solidFill>
                <a:latin typeface="Times New Roman" pitchFamily="18" charset="0"/>
                <a:cs typeface="Times New Roman" pitchFamily="18" charset="0"/>
              </a:rPr>
              <a:t>йерасека</a:t>
            </a:r>
            <a:r>
              <a:rPr lang="ru-RU" sz="2700" b="0" i="1" cap="none" dirty="0" smtClean="0">
                <a:solidFill>
                  <a:srgbClr val="FF0000"/>
                </a:solidFill>
                <a:latin typeface="Times New Roman" pitchFamily="18" charset="0"/>
                <a:cs typeface="Times New Roman" pitchFamily="18" charset="0"/>
              </a:rPr>
              <a:t>.</a:t>
            </a:r>
            <a:r>
              <a:rPr lang="ru-RU" sz="2200" i="1" dirty="0" smtClean="0">
                <a:solidFill>
                  <a:srgbClr val="FF0000"/>
                </a:solidFill>
                <a:latin typeface="Times New Roman" pitchFamily="18" charset="0"/>
                <a:cs typeface="Times New Roman" pitchFamily="18" charset="0"/>
              </a:rPr>
              <a:t/>
            </a:r>
            <a:br>
              <a:rPr lang="ru-RU" sz="2200" i="1" dirty="0" smtClean="0">
                <a:solidFill>
                  <a:srgbClr val="FF0000"/>
                </a:solidFill>
                <a:latin typeface="Times New Roman" pitchFamily="18" charset="0"/>
                <a:cs typeface="Times New Roman" pitchFamily="18" charset="0"/>
              </a:rPr>
            </a:br>
            <a:r>
              <a:rPr lang="ru-RU" sz="2200" i="1" dirty="0" smtClean="0">
                <a:solidFill>
                  <a:srgbClr val="FF0000"/>
                </a:solidFill>
                <a:latin typeface="Times New Roman" pitchFamily="18" charset="0"/>
                <a:cs typeface="Times New Roman" pitchFamily="18" charset="0"/>
              </a:rPr>
              <a:t> </a:t>
            </a:r>
            <a:r>
              <a:rPr lang="ru-RU" sz="2000" dirty="0" smtClean="0"/>
              <a:t/>
            </a:r>
            <a:br>
              <a:rPr lang="ru-RU" sz="2000" dirty="0" smtClean="0"/>
            </a:br>
            <a:r>
              <a:rPr lang="ru-RU" sz="2400" dirty="0" smtClean="0"/>
              <a:t/>
            </a:r>
            <a:br>
              <a:rPr lang="ru-RU" sz="2400" dirty="0" smtClean="0"/>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Текст 2"/>
          <p:cNvSpPr>
            <a:spLocks noGrp="1"/>
          </p:cNvSpPr>
          <p:nvPr>
            <p:ph type="body" idx="1"/>
          </p:nvPr>
        </p:nvSpPr>
        <p:spPr>
          <a:xfrm>
            <a:off x="971600" y="476672"/>
            <a:ext cx="7632848" cy="720081"/>
          </a:xfrm>
        </p:spPr>
        <p:txBody>
          <a:bodyPr>
            <a:noAutofit/>
          </a:bodyPr>
          <a:lstStyle/>
          <a:p>
            <a:pPr algn="ctr"/>
            <a:r>
              <a:rPr lang="ru-RU" sz="2400" b="1" i="1" dirty="0" smtClean="0">
                <a:solidFill>
                  <a:srgbClr val="FF0000"/>
                </a:solidFill>
                <a:latin typeface="Times New Roman" pitchFamily="18" charset="0"/>
                <a:cs typeface="Times New Roman" pitchFamily="18" charset="0"/>
              </a:rPr>
              <a:t>Психолого-педагогический инструментарий:</a:t>
            </a:r>
            <a:endParaRPr lang="ru-RU" sz="24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395536" y="1844824"/>
            <a:ext cx="8352928" cy="3672408"/>
          </a:xfrm>
        </p:spPr>
        <p:txBody>
          <a:bodyPr>
            <a:normAutofit fontScale="90000"/>
          </a:bodyPr>
          <a:lstStyle/>
          <a:p>
            <a:pPr algn="l"/>
            <a:r>
              <a:rPr lang="ru-RU" sz="2400" i="1" cap="none" dirty="0" smtClean="0">
                <a:solidFill>
                  <a:srgbClr val="FF0000"/>
                </a:solidFill>
                <a:latin typeface="Times New Roman" pitchFamily="18" charset="0"/>
                <a:cs typeface="Times New Roman" pitchFamily="18" charset="0"/>
              </a:rPr>
              <a:t/>
            </a:r>
            <a:br>
              <a:rPr lang="ru-RU" sz="24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5.Экспериментальная беседа по определению «внутренней позиции школьника» автор </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н. Гуткина.</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6.«Рисование бус» для группы компенсирующего вида.</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7.Индивидуальные карты с психологическими заданиями</a:t>
            </a:r>
            <a:r>
              <a:rPr lang="ru-RU" sz="2700" cap="none" dirty="0" smtClean="0">
                <a:solidFill>
                  <a:srgbClr val="FF0000"/>
                </a:solidFill>
                <a:latin typeface="Times New Roman" pitchFamily="18" charset="0"/>
                <a:cs typeface="Times New Roman" pitchFamily="18" charset="0"/>
              </a:rPr>
              <a:t>.</a:t>
            </a:r>
            <a:r>
              <a:rPr lang="ru-RU" sz="2700" cap="none" dirty="0" smtClean="0">
                <a:latin typeface="Times New Roman" pitchFamily="18" charset="0"/>
                <a:cs typeface="Times New Roman" pitchFamily="18" charset="0"/>
              </a:rPr>
              <a:t/>
            </a:r>
            <a:br>
              <a:rPr lang="ru-RU" sz="2700" cap="none"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dirty="0" smtClean="0"/>
              <a:t/>
            </a:r>
            <a:br>
              <a:rPr lang="ru-RU" dirty="0" smtClean="0"/>
            </a:br>
            <a:endParaRPr lang="ru-RU" dirty="0"/>
          </a:p>
        </p:txBody>
      </p:sp>
      <p:sp>
        <p:nvSpPr>
          <p:cNvPr id="3" name="Текст 2"/>
          <p:cNvSpPr>
            <a:spLocks noGrp="1"/>
          </p:cNvSpPr>
          <p:nvPr>
            <p:ph type="body" idx="1"/>
          </p:nvPr>
        </p:nvSpPr>
        <p:spPr>
          <a:xfrm>
            <a:off x="467544" y="476672"/>
            <a:ext cx="8208912" cy="864096"/>
          </a:xfrm>
        </p:spPr>
        <p:txBody>
          <a:bodyPr>
            <a:noAutofit/>
          </a:bodyPr>
          <a:lstStyle/>
          <a:p>
            <a:pPr algn="ctr"/>
            <a:r>
              <a:rPr lang="ru-RU" sz="2400" b="1" i="1" dirty="0" smtClean="0">
                <a:solidFill>
                  <a:srgbClr val="FF0000"/>
                </a:solidFill>
                <a:latin typeface="Times New Roman" pitchFamily="18" charset="0"/>
                <a:cs typeface="Times New Roman" pitchFamily="18" charset="0"/>
              </a:rPr>
              <a:t>Психолого-педагогический инструментарий:</a:t>
            </a:r>
            <a:endParaRPr lang="ru-RU" sz="2400"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539552" y="620688"/>
            <a:ext cx="8136904" cy="1080120"/>
          </a:xfrm>
        </p:spPr>
        <p:txBody>
          <a:bodyPr>
            <a:normAutofit fontScale="90000"/>
          </a:bodyPr>
          <a:lstStyle/>
          <a:p>
            <a:pPr algn="ctr"/>
            <a:r>
              <a:rPr lang="ru-RU" sz="2700" i="1" cap="none" dirty="0" smtClean="0">
                <a:solidFill>
                  <a:srgbClr val="FF0000"/>
                </a:solidFill>
                <a:latin typeface="Times New Roman" pitchFamily="18" charset="0"/>
                <a:cs typeface="Times New Roman" pitchFamily="18" charset="0"/>
              </a:rPr>
              <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«Интеллектуальная готовность </a:t>
            </a:r>
            <a:br>
              <a:rPr lang="ru-RU" sz="2700" i="1" cap="none" dirty="0" smtClean="0">
                <a:solidFill>
                  <a:srgbClr val="FF0000"/>
                </a:solidFill>
                <a:latin typeface="Times New Roman" pitchFamily="18" charset="0"/>
                <a:cs typeface="Times New Roman" pitchFamily="18" charset="0"/>
              </a:rPr>
            </a:br>
            <a:r>
              <a:rPr lang="ru-RU" sz="2700" i="1" cap="none" dirty="0" smtClean="0">
                <a:solidFill>
                  <a:srgbClr val="FF0000"/>
                </a:solidFill>
                <a:latin typeface="Times New Roman" pitchFamily="18" charset="0"/>
                <a:cs typeface="Times New Roman" pitchFamily="18" charset="0"/>
              </a:rPr>
              <a:t>к обучению в школе»</a:t>
            </a:r>
            <a:r>
              <a:rPr lang="ru-RU" cap="none" dirty="0" smtClean="0"/>
              <a:t/>
            </a:r>
            <a:br>
              <a:rPr lang="ru-RU" cap="none" dirty="0" smtClean="0"/>
            </a:br>
            <a:endParaRPr lang="ru-RU" cap="none" dirty="0"/>
          </a:p>
        </p:txBody>
      </p:sp>
      <p:graphicFrame>
        <p:nvGraphicFramePr>
          <p:cNvPr id="4" name="Содержимое 3"/>
          <p:cNvGraphicFramePr>
            <a:graphicFrameLocks noGrp="1"/>
          </p:cNvGraphicFramePr>
          <p:nvPr>
            <p:ph idx="1"/>
          </p:nvPr>
        </p:nvGraphicFramePr>
        <p:xfrm>
          <a:off x="457200" y="1628775"/>
          <a:ext cx="7239000" cy="48275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827584" y="1196752"/>
            <a:ext cx="7848872" cy="2664296"/>
          </a:xfrm>
        </p:spPr>
        <p:txBody>
          <a:bodyPr>
            <a:normAutofit fontScale="90000"/>
          </a:bodyPr>
          <a:lstStyle/>
          <a:p>
            <a:pPr lvl="0" algn="just"/>
            <a:r>
              <a:rPr lang="ru-RU" sz="3100" b="0" dirty="0" smtClean="0">
                <a:latin typeface="Times New Roman" pitchFamily="18" charset="0"/>
                <a:cs typeface="Times New Roman" pitchFamily="18" charset="0"/>
              </a:rPr>
              <a:t>	</a:t>
            </a:r>
            <a:r>
              <a:rPr lang="ru-RU" sz="2800" i="1" cap="none" dirty="0" smtClean="0">
                <a:solidFill>
                  <a:srgbClr val="FF0000"/>
                </a:solidFill>
                <a:latin typeface="Times New Roman" pitchFamily="18" charset="0"/>
                <a:cs typeface="Times New Roman" pitchFamily="18" charset="0"/>
              </a:rPr>
              <a:t>Таким образом, В конце учебного года высокий (первый) уровень готовности имеют 79 детей, что составляет 100%. Их суммарный балл с учетом поведенческого оценивания равен от 17 до 25 баллов. Условно готовых/условно не готовых/не готовых к школьному обучению дошкольников не выявлено.</a:t>
            </a:r>
            <a:br>
              <a:rPr lang="ru-RU" sz="2800" i="1" cap="none" dirty="0" smtClean="0">
                <a:solidFill>
                  <a:srgbClr val="FF0000"/>
                </a:solidFill>
                <a:latin typeface="Times New Roman" pitchFamily="18" charset="0"/>
                <a:cs typeface="Times New Roman" pitchFamily="18" charset="0"/>
              </a:rPr>
            </a:br>
            <a:endParaRPr lang="ru-RU" sz="2800"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67544" y="476672"/>
            <a:ext cx="8280920" cy="1224136"/>
          </a:xfrm>
        </p:spPr>
        <p:txBody>
          <a:bodyPr>
            <a:normAutofit fontScale="90000"/>
          </a:bodyPr>
          <a:lstStyle/>
          <a:p>
            <a:pPr algn="ctr"/>
            <a:r>
              <a:rPr lang="ru-RU" sz="2800" dirty="0" smtClean="0"/>
              <a:t> </a:t>
            </a:r>
            <a:r>
              <a:rPr lang="ru-RU" sz="2700" cap="none" dirty="0" smtClean="0">
                <a:solidFill>
                  <a:srgbClr val="FF0000"/>
                </a:solidFill>
                <a:latin typeface="Times New Roman" pitchFamily="18" charset="0"/>
                <a:cs typeface="Times New Roman" pitchFamily="18" charset="0"/>
              </a:rPr>
              <a:t>«Данные обследования школьной зрелости дошкольников»</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1556792"/>
          <a:ext cx="7355160" cy="48995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908720"/>
            <a:ext cx="8003232" cy="3096344"/>
          </a:xfrm>
        </p:spPr>
        <p:txBody>
          <a:bodyPr>
            <a:normAutofit/>
          </a:bodyPr>
          <a:lstStyle/>
          <a:p>
            <a:pPr algn="ctr"/>
            <a:r>
              <a:rPr lang="ru-RU" sz="3600" cap="none" dirty="0" smtClean="0">
                <a:solidFill>
                  <a:srgbClr val="FF0000"/>
                </a:solidFill>
                <a:latin typeface="Times New Roman" pitchFamily="18" charset="0"/>
                <a:cs typeface="Times New Roman" pitchFamily="18" charset="0"/>
              </a:rPr>
              <a:t>Таким образом, 79 детей (100%) имеют уровень готовности  к обучению в школе выше среднего.    </a:t>
            </a:r>
            <a:r>
              <a:rPr lang="ru-RU" dirty="0" smtClean="0">
                <a:solidFill>
                  <a:srgbClr val="FF0000"/>
                </a:solidFill>
              </a:rPr>
              <a:t/>
            </a:r>
            <a:br>
              <a:rPr lang="ru-RU" dirty="0" smtClean="0">
                <a:solidFill>
                  <a:srgbClr val="FF0000"/>
                </a:solidFill>
              </a:rPr>
            </a:br>
            <a:endParaRPr lang="ru-RU"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TotalTime>
  <Words>203</Words>
  <Application>Microsoft Office PowerPoint</Application>
  <PresentationFormat>Экран (4:3)</PresentationFormat>
  <Paragraphs>20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Изящная</vt:lpstr>
      <vt:lpstr>Заключение по результатам проведенного психодиагностического исследования готовности к обучению в школе дошкольников подготовительных групп 2013-2014 учебного года.</vt:lpstr>
      <vt:lpstr>ЦЕЛЬ:   обследование уровня сформированности предпосылок учебной деятельности. </vt:lpstr>
      <vt:lpstr>Задачи:  1.Выявить уровень интеллектуальной деятельности дошкольника. 2.Определить развитие мелкой моторики пальцев рук. 3.Выявить умение ребенка подрожать образцу. 4.Определить состояние эмоциональной сферы через поведенческие особенности детей. 5. Определить социальную готовность детей. 6. Определить уровень готовности детей к обучению в общеобразовательной школе.</vt:lpstr>
      <vt:lpstr>1.Протокол психолого-педагогической оценки готовности начало учебного года  Н.Я. Семаго, М.М семаго.  2.Лист наблюдений за поведением детей в процессе группового обследования Н.Я. Семаго, М.М. Семаго.  3.Методика «ориентационный тест школьной зрелости керна – йерасека».  4.«Вербальное мышление» по методике  керна-йерасека.       </vt:lpstr>
      <vt:lpstr> 5.Экспериментальная беседа по определению «внутренней позиции школьника» автор  н. Гуткина.  6.«Рисование бус» для группы компенсирующего вида.  7.Индивидуальные карты с психологическими заданиями.   </vt:lpstr>
      <vt:lpstr>  «Интеллектуальная готовность  к обучению в школе» </vt:lpstr>
      <vt:lpstr> Таким образом, В конце учебного года высокий (первый) уровень готовности имеют 79 детей, что составляет 100%. Их суммарный балл с учетом поведенческого оценивания равен от 17 до 25 баллов. Условно готовых/условно не готовых/не готовых к школьному обучению дошкольников не выявлено. </vt:lpstr>
      <vt:lpstr> «Данные обследования школьной зрелости дошкольников» </vt:lpstr>
      <vt:lpstr>Таким образом, 79 детей (100%) имеют уровень готовности  к обучению в школе выше среднего.     </vt:lpstr>
      <vt:lpstr>    «Внутренняя позиция дошкольника»  </vt:lpstr>
      <vt:lpstr>На конец учебного года, «школьный» мотив сформирован, что составляет 100%. Это свидетельствует о: положительном отношении к поступлению в школу и пребыванию в ней, как к совершенно естественному и необходимому событию в жизни; особом интересом к новому, собственно школьному содержанию занятий; отказе от характерных для дошкольного детства ориентаций в плане организации деятельности и поведения; признании авторитета учителя. </vt:lpstr>
      <vt:lpstr>Результаты «вербального мышления»</vt:lpstr>
      <vt:lpstr>Итак, 60% детей имеют высокий уровень вербального интеллекта,  у 40% - вербальный интеллект выше среднего. Дети умеют логически мыслить.</vt:lpstr>
      <vt:lpstr>Результаты «рисование бус»  (коррекционная группа)</vt:lpstr>
      <vt:lpstr>Таким образом, 95% детей имеют высокий уровень готовности и 5% - детей средний уровень готовности. </vt:lpstr>
      <vt:lpstr>Сравнение  результатов исследования готовности к обучению на начало и на конец учебного года.</vt:lpstr>
      <vt:lpstr>Презентация PowerPoint</vt:lpstr>
    </vt:vector>
  </TitlesOfParts>
  <Company>DG Win&amp;Soft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Заключение по результатам проведенного психодиагностического исследования готовности к обучению в школе дошкольников подготовительных групп 2013-2014 учебного года.</dc:title>
  <dc:creator>Boss</dc:creator>
  <cp:lastModifiedBy>Windows User</cp:lastModifiedBy>
  <cp:revision>81</cp:revision>
  <dcterms:created xsi:type="dcterms:W3CDTF">2014-05-27T13:36:40Z</dcterms:created>
  <dcterms:modified xsi:type="dcterms:W3CDTF">2015-09-22T16:48:42Z</dcterms:modified>
</cp:coreProperties>
</file>