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7" r:id="rId8"/>
    <p:sldId id="263" r:id="rId9"/>
    <p:sldId id="269" r:id="rId10"/>
    <p:sldId id="261" r:id="rId11"/>
    <p:sldId id="268" r:id="rId12"/>
    <p:sldId id="270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>
        <p:scale>
          <a:sx n="70" d="100"/>
          <a:sy n="70" d="100"/>
        </p:scale>
        <p:origin x="-138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anya\Desktop\525e7860e33e6.jpeg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980727"/>
            <a:ext cx="8496944" cy="4968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1520" y="260648"/>
            <a:ext cx="8640960" cy="6192688"/>
          </a:xfrm>
          <a:prstGeom prst="rect">
            <a:avLst/>
          </a:prstGeom>
          <a:noFill/>
          <a:ln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45715"/>
            <a:ext cx="8712968" cy="109505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Arial Black" pitchFamily="34" charset="0"/>
              </a:rPr>
              <a:t>ПОР</a:t>
            </a:r>
            <a:r>
              <a:rPr lang="ru-RU" sz="2000" b="1" dirty="0">
                <a:latin typeface="Arial Black" pitchFamily="34" charset="0"/>
              </a:rPr>
              <a:t>Т</a:t>
            </a:r>
            <a:r>
              <a:rPr lang="ru-RU" sz="2000" b="1" dirty="0" smtClean="0">
                <a:latin typeface="Arial Black" pitchFamily="34" charset="0"/>
              </a:rPr>
              <a:t>ФОЛИО УЧИТЕЛЯ ГЕОГРАФИИ</a:t>
            </a:r>
            <a:br>
              <a:rPr lang="ru-RU" sz="2000" b="1" dirty="0" smtClean="0">
                <a:latin typeface="Arial Black" pitchFamily="34" charset="0"/>
              </a:rPr>
            </a:br>
            <a:r>
              <a:rPr lang="ru-RU" sz="2800" b="1" dirty="0" smtClean="0">
                <a:latin typeface="Arial Black" pitchFamily="34" charset="0"/>
              </a:rPr>
              <a:t>СОКОЛЕНКО ТАТЬЯНЫ ДМИТРИЕВНЫ</a:t>
            </a:r>
            <a:endParaRPr lang="ru-RU" sz="2800" b="1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1620" y="5805264"/>
            <a:ext cx="6584776" cy="76964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Г. СЕВАСТОПОЛЬ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09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251520" y="260648"/>
            <a:ext cx="8640960" cy="634093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5" descr="E:\Мои фотографии\MP Navigator EX\2014_12_05\IMG_001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600000">
            <a:off x="753843" y="2897873"/>
            <a:ext cx="2483768" cy="351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E:\Мои фотографии\MP Navigator EX\2014_12_05\IMG_001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600000">
            <a:off x="6114465" y="2941699"/>
            <a:ext cx="2483768" cy="351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Arial Black" pitchFamily="34" charset="0"/>
              </a:rPr>
              <a:t>НАШИ ПОБЕДЫ В КОНКУРСАХ </a:t>
            </a:r>
            <a:br>
              <a:rPr lang="ru-RU" sz="3600" dirty="0" smtClean="0">
                <a:latin typeface="Arial Black" pitchFamily="34" charset="0"/>
              </a:rPr>
            </a:br>
            <a:endParaRPr lang="ru-RU" sz="3600" dirty="0">
              <a:latin typeface="Arial Black" pitchFamily="34" charset="0"/>
            </a:endParaRPr>
          </a:p>
        </p:txBody>
      </p:sp>
      <p:pic>
        <p:nvPicPr>
          <p:cNvPr id="6148" name="Picture 4" descr="E:\Мои фотографии\MP Navigator EX\2014_12_05\IMG_000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600000">
            <a:off x="753843" y="1381475"/>
            <a:ext cx="2483768" cy="351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E:\Мои фотографии\MP Navigator EX\2014_12_05\IMG_001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600000">
            <a:off x="3202115" y="1381475"/>
            <a:ext cx="2483768" cy="351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E:\Мои фотографии\MP Navigator EX\2014_12_05\IMG_000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600000">
            <a:off x="5618357" y="1453483"/>
            <a:ext cx="2483768" cy="351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E:\Мои фотографии\MP Navigator EX\2014_12_05\IMG_0007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600000">
            <a:off x="2161973" y="2969879"/>
            <a:ext cx="2483768" cy="351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E:\Мои фотографии\MP Navigator EX\2014_12_05\IMG_0008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600000">
            <a:off x="4178197" y="2969879"/>
            <a:ext cx="2483768" cy="351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05323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51520" y="188640"/>
            <a:ext cx="8640960" cy="64807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849271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КЛАССНЫЙ РУКОВОДИТЕЛЬ</a:t>
            </a:r>
            <a:br>
              <a:rPr lang="ru-RU" sz="2400" dirty="0" smtClean="0">
                <a:latin typeface="Arial Black" pitchFamily="34" charset="0"/>
              </a:rPr>
            </a:br>
            <a:r>
              <a:rPr lang="ru-RU" sz="2400" dirty="0" smtClean="0">
                <a:latin typeface="Arial Black" pitchFamily="34" charset="0"/>
              </a:rPr>
              <a:t>10-Б КЛАССА</a:t>
            </a:r>
            <a:endParaRPr lang="ru-RU" sz="2400" dirty="0">
              <a:latin typeface="Arial Black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5976" y="1035320"/>
            <a:ext cx="4389952" cy="32412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5536" y="1037911"/>
            <a:ext cx="3960440" cy="26791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27984" y="3717033"/>
            <a:ext cx="4321712" cy="28083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4656" y="3717317"/>
            <a:ext cx="3961320" cy="28080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15660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51520" y="260648"/>
            <a:ext cx="8640960" cy="633670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125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Arial Black" pitchFamily="34" charset="0"/>
              </a:rPr>
              <a:t>ПРИРОДА – ЛУЧШИЙ УЧИТЕЛЬ</a:t>
            </a:r>
            <a:endParaRPr lang="ru-RU" sz="3600" dirty="0">
              <a:latin typeface="Arial Black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88224" y="836712"/>
            <a:ext cx="2160240" cy="31683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3025" y="3495057"/>
            <a:ext cx="4023912" cy="29582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27784" y="836712"/>
            <a:ext cx="3929916" cy="26583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66937" y="3519961"/>
            <a:ext cx="4381527" cy="29333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7083" y="836712"/>
            <a:ext cx="2233405" cy="26583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15084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1521" y="188640"/>
            <a:ext cx="8712968" cy="6408712"/>
          </a:xfrm>
          <a:prstGeom prst="rect">
            <a:avLst/>
          </a:prstGeom>
        </p:spPr>
      </p:pic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6480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b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0070C0"/>
                </a:solidFill>
              </a:uFill>
            </a:endParaRPr>
          </a:p>
          <a:p>
            <a:pPr marL="0" indent="0" algn="ctr">
              <a:buNone/>
            </a:pPr>
            <a:r>
              <a:rPr lang="ru-RU" sz="4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70C0"/>
                  </a:solidFill>
                </a:uFill>
              </a:rPr>
              <a:t>МОИ ЖИЗНЕННЫЕ ПРИНЦИПЫ</a:t>
            </a:r>
          </a:p>
          <a:p>
            <a:pPr marL="0" indent="0">
              <a:buNone/>
            </a:pPr>
            <a:endParaRPr lang="ru-RU" b="1" dirty="0">
              <a:solidFill>
                <a:srgbClr val="FFFF00"/>
              </a:solidFill>
            </a:endParaRPr>
          </a:p>
          <a:p>
            <a:pPr marL="400050" lvl="1" indent="0">
              <a:buNone/>
            </a:pP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Самое 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большое препятствие — Страх… </a:t>
            </a:r>
            <a:b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Самая большая ошибка — Пасть духом… </a:t>
            </a:r>
            <a:b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Самый опасный человек — Лжец… </a:t>
            </a:r>
            <a:b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Самое коварное чувство — Зависть… </a:t>
            </a:r>
            <a:b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Самый красивый поступок — Простить… </a:t>
            </a:r>
            <a:b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Самая лучшая защита — Улыбка… </a:t>
            </a:r>
            <a:b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Самая мощная сила — ВЕРА… </a:t>
            </a:r>
            <a:b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Самая лучшая поддержка — Надежда… </a:t>
            </a:r>
            <a:b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Самый лучший подарок — Любовь ! ! !</a:t>
            </a: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369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251520" y="260648"/>
            <a:ext cx="8640960" cy="619268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Users\Tanya\Desktop\Соколенко Татьяна Дмитриевна 13021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612815" y="1152759"/>
            <a:ext cx="3207657" cy="522856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92665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Соколенко Татьяна Дмитриевна</a:t>
            </a:r>
          </a:p>
          <a:p>
            <a:pPr marL="0" indent="0" algn="ctr">
              <a:buNone/>
            </a:pPr>
            <a:r>
              <a:rPr lang="ru-RU" sz="2400" dirty="0" smtClean="0"/>
              <a:t>17/02/1970</a:t>
            </a:r>
          </a:p>
          <a:p>
            <a:pPr marL="0" indent="0">
              <a:buNone/>
            </a:pPr>
            <a:r>
              <a:rPr lang="ru-RU" sz="2000" dirty="0" smtClean="0"/>
              <a:t>Образование:</a:t>
            </a:r>
          </a:p>
          <a:p>
            <a:pPr marL="0" indent="0">
              <a:buNone/>
            </a:pPr>
            <a:r>
              <a:rPr lang="ru-RU" sz="2000" b="1" dirty="0" smtClean="0"/>
              <a:t>«Симферопольский Государственный </a:t>
            </a:r>
          </a:p>
          <a:p>
            <a:pPr marL="0" indent="0">
              <a:buNone/>
            </a:pPr>
            <a:r>
              <a:rPr lang="ru-RU" sz="2000" b="1" dirty="0" smtClean="0"/>
              <a:t>Университет им. М. Фрунзе»</a:t>
            </a:r>
          </a:p>
          <a:p>
            <a:pPr marL="0" indent="0">
              <a:buNone/>
            </a:pPr>
            <a:r>
              <a:rPr lang="ru-RU" sz="2000" dirty="0" smtClean="0"/>
              <a:t>По специальности – географ, </a:t>
            </a:r>
          </a:p>
          <a:p>
            <a:pPr marL="0" indent="0">
              <a:buNone/>
            </a:pPr>
            <a:r>
              <a:rPr lang="ru-RU" sz="2000" dirty="0" smtClean="0"/>
              <a:t>учитель географии</a:t>
            </a:r>
          </a:p>
          <a:p>
            <a:pPr marL="0" indent="0">
              <a:buNone/>
            </a:pPr>
            <a:r>
              <a:rPr lang="ru-RU" sz="2000" b="1" dirty="0" smtClean="0"/>
              <a:t>Педагогическую деятельность </a:t>
            </a:r>
          </a:p>
          <a:p>
            <a:pPr marL="0" indent="0">
              <a:buNone/>
            </a:pPr>
            <a:r>
              <a:rPr lang="ru-RU" sz="2000" b="1" dirty="0" smtClean="0"/>
              <a:t>начала в 1992г.</a:t>
            </a:r>
          </a:p>
          <a:p>
            <a:pPr marL="0" indent="0">
              <a:buNone/>
            </a:pPr>
            <a:r>
              <a:rPr lang="ru-RU" sz="2000" dirty="0" smtClean="0"/>
              <a:t>Работала в ОШ №9 г. Измаил</a:t>
            </a:r>
          </a:p>
          <a:p>
            <a:pPr marL="0" indent="0">
              <a:buNone/>
            </a:pPr>
            <a:r>
              <a:rPr lang="ru-RU" sz="2000" dirty="0" smtClean="0"/>
              <a:t>Работает в ОШ №29 г. Севастополя</a:t>
            </a:r>
          </a:p>
          <a:p>
            <a:pPr marL="0" indent="0">
              <a:buNone/>
            </a:pPr>
            <a:r>
              <a:rPr lang="ru-RU" sz="2000" dirty="0" smtClean="0"/>
              <a:t>учителем географии </a:t>
            </a:r>
          </a:p>
          <a:p>
            <a:pPr marL="0" indent="0">
              <a:buNone/>
            </a:pPr>
            <a:r>
              <a:rPr lang="ru-RU" sz="2000" dirty="0" smtClean="0"/>
              <a:t>и экономики с 1997 г.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06175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5922" y="260648"/>
            <a:ext cx="8640960" cy="619268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570186"/>
          </a:xfrm>
        </p:spPr>
        <p:txBody>
          <a:bodyPr>
            <a:normAutofit/>
          </a:bodyPr>
          <a:lstStyle/>
          <a:p>
            <a:r>
              <a:rPr lang="ru-RU" dirty="0">
                <a:latin typeface="Arial Black" pitchFamily="34" charset="0"/>
              </a:rPr>
              <a:t>Педагогические успехи: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5200" dirty="0" smtClean="0"/>
              <a:t>В </a:t>
            </a:r>
            <a:r>
              <a:rPr lang="ru-RU" sz="5200" b="1" dirty="0" smtClean="0"/>
              <a:t>1995</a:t>
            </a:r>
            <a:r>
              <a:rPr lang="ru-RU" sz="5200" dirty="0" smtClean="0"/>
              <a:t> году присвоена 2-я квалификационная категор</a:t>
            </a:r>
            <a:r>
              <a:rPr lang="ru-RU" sz="5200" dirty="0"/>
              <a:t>ия</a:t>
            </a:r>
          </a:p>
          <a:p>
            <a:pPr marL="0" indent="0" algn="ctr">
              <a:buNone/>
            </a:pPr>
            <a:r>
              <a:rPr lang="ru-RU" sz="5200" dirty="0" smtClean="0"/>
              <a:t>В </a:t>
            </a:r>
            <a:r>
              <a:rPr lang="ru-RU" sz="5200" b="1" dirty="0" smtClean="0"/>
              <a:t>1997</a:t>
            </a:r>
            <a:r>
              <a:rPr lang="ru-RU" sz="5200" dirty="0" smtClean="0"/>
              <a:t> </a:t>
            </a:r>
            <a:r>
              <a:rPr lang="ru-RU" sz="5200" dirty="0"/>
              <a:t>году присвоена </a:t>
            </a:r>
            <a:r>
              <a:rPr lang="ru-RU" sz="5200" dirty="0" smtClean="0"/>
              <a:t>1-я </a:t>
            </a:r>
            <a:r>
              <a:rPr lang="ru-RU" sz="5200" dirty="0"/>
              <a:t>квалификационная </a:t>
            </a:r>
            <a:r>
              <a:rPr lang="ru-RU" sz="5200" dirty="0" smtClean="0"/>
              <a:t>категория</a:t>
            </a:r>
          </a:p>
          <a:p>
            <a:pPr marL="0" indent="0" algn="ctr">
              <a:buNone/>
            </a:pPr>
            <a:r>
              <a:rPr lang="ru-RU" sz="5200" dirty="0"/>
              <a:t>В </a:t>
            </a:r>
            <a:r>
              <a:rPr lang="ru-RU" sz="5200" b="1" dirty="0" smtClean="0"/>
              <a:t>2006</a:t>
            </a:r>
            <a:r>
              <a:rPr lang="ru-RU" sz="5200" dirty="0" smtClean="0"/>
              <a:t> году </a:t>
            </a:r>
            <a:r>
              <a:rPr lang="ru-RU" sz="5200" dirty="0"/>
              <a:t>присвоена </a:t>
            </a:r>
            <a:r>
              <a:rPr lang="ru-RU" sz="5200" dirty="0" smtClean="0"/>
              <a:t>высшая </a:t>
            </a:r>
            <a:r>
              <a:rPr lang="ru-RU" sz="5200" dirty="0"/>
              <a:t>квалификационная категория</a:t>
            </a:r>
          </a:p>
          <a:p>
            <a:pPr marL="0" indent="0">
              <a:buNone/>
            </a:pP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402110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23528" y="260648"/>
            <a:ext cx="8640960" cy="619268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5" descr="E:\Мои фотографии\MP Navigator EX\2014_12_05\IMG_000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925966" y="2879310"/>
            <a:ext cx="2901794" cy="4102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E:\Мои фотографии\MP Navigator EX\2014_12_05\IMG_000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1211784" y="884560"/>
            <a:ext cx="2901794" cy="4102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E:\Мои фотографии\MP Navigator EX\2014_12_05\IMG_000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5462470" y="740544"/>
            <a:ext cx="2901794" cy="4102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E:\Мои фотографии\MP Navigator EX\2014_12_05\IMG_000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5316240" y="2879310"/>
            <a:ext cx="2901794" cy="4102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latin typeface="Arial Black" pitchFamily="34" charset="0"/>
              </a:rPr>
              <a:t>ЗА ДОБРОСОВЕСНЫЙ </a:t>
            </a:r>
            <a:br>
              <a:rPr lang="ru-RU" sz="3600" dirty="0">
                <a:latin typeface="Arial Black" pitchFamily="34" charset="0"/>
              </a:rPr>
            </a:br>
            <a:r>
              <a:rPr lang="ru-RU" sz="3600" dirty="0">
                <a:latin typeface="Arial Black" pitchFamily="34" charset="0"/>
              </a:rPr>
              <a:t>ТВОРЧЕСКИЙ ТРУД</a:t>
            </a:r>
          </a:p>
        </p:txBody>
      </p:sp>
      <p:pic>
        <p:nvPicPr>
          <p:cNvPr id="5122" name="Picture 2" descr="E:\Мои фотографии\MP Navigator EX\2014_12_05\IMG_000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600000">
            <a:off x="5585493" y="2395980"/>
            <a:ext cx="2771800" cy="391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E:\Мои фотографии\MP Navigator EX\2014_12_05\IMG_000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600000">
            <a:off x="3608852" y="2448860"/>
            <a:ext cx="2736304" cy="3868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E:\Мои фотографии\MP Navigator EX\2014_12_05\IMG_0005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600000">
            <a:off x="1013905" y="2351134"/>
            <a:ext cx="2868842" cy="4055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4880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404664"/>
            <a:ext cx="8640960" cy="619268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Arial Black" pitchFamily="34" charset="0"/>
              </a:rPr>
              <a:t>ПО СТУПЕНЯМ ТВОРЧЕСТВА – К ВЕРШИНАМ МАСТЕРСТВА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44824"/>
            <a:ext cx="8507288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Arial Narrow" pitchFamily="34" charset="0"/>
                <a:cs typeface="Times New Roman" pitchFamily="18" charset="0"/>
              </a:rPr>
              <a:t>ЛАУРЕАТ </a:t>
            </a:r>
            <a:r>
              <a:rPr lang="ru-RU" sz="2400" b="1" dirty="0">
                <a:latin typeface="Arial Narrow" pitchFamily="34" charset="0"/>
                <a:cs typeface="Times New Roman" pitchFamily="18" charset="0"/>
              </a:rPr>
              <a:t>ГОРОДСКОГО </a:t>
            </a:r>
            <a:endParaRPr lang="ru-RU" sz="2400" b="1" dirty="0" smtClean="0">
              <a:latin typeface="Arial Narrow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Arial Narrow" pitchFamily="34" charset="0"/>
                <a:cs typeface="Times New Roman" pitchFamily="18" charset="0"/>
              </a:rPr>
              <a:t> ВСЕУКРАИНСКОГО </a:t>
            </a:r>
          </a:p>
          <a:p>
            <a:pPr marL="0" indent="0">
              <a:buNone/>
            </a:pPr>
            <a:r>
              <a:rPr lang="ru-RU" sz="2400" b="1" dirty="0" smtClean="0">
                <a:latin typeface="Arial Narrow" pitchFamily="34" charset="0"/>
                <a:cs typeface="Times New Roman" pitchFamily="18" charset="0"/>
              </a:rPr>
              <a:t> КОНКУРСА </a:t>
            </a:r>
          </a:p>
          <a:p>
            <a:pPr marL="0" indent="0">
              <a:buNone/>
            </a:pPr>
            <a:r>
              <a:rPr lang="ru-RU" sz="2400" b="1" dirty="0" smtClean="0">
                <a:latin typeface="Arial Narrow" pitchFamily="34" charset="0"/>
                <a:cs typeface="Times New Roman" pitchFamily="18" charset="0"/>
              </a:rPr>
              <a:t> УЧИТЕЛЬ </a:t>
            </a:r>
            <a:r>
              <a:rPr lang="ru-RU" sz="2400" b="1" dirty="0">
                <a:latin typeface="Arial Narrow" pitchFamily="34" charset="0"/>
                <a:cs typeface="Times New Roman" pitchFamily="18" charset="0"/>
              </a:rPr>
              <a:t>ГОДА – 2006 </a:t>
            </a:r>
            <a:endParaRPr lang="ru-RU" sz="2400" b="1" dirty="0" smtClean="0">
              <a:latin typeface="Arial Narrow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Arial Narrow" pitchFamily="34" charset="0"/>
                <a:cs typeface="Times New Roman" pitchFamily="18" charset="0"/>
              </a:rPr>
              <a:t> В </a:t>
            </a:r>
            <a:r>
              <a:rPr lang="ru-RU" sz="2400" b="1" dirty="0">
                <a:latin typeface="Arial Narrow" pitchFamily="34" charset="0"/>
                <a:cs typeface="Times New Roman" pitchFamily="18" charset="0"/>
              </a:rPr>
              <a:t>НОМИНАЦИИ </a:t>
            </a:r>
            <a:endParaRPr lang="ru-RU" sz="2400" b="1" dirty="0" smtClean="0">
              <a:latin typeface="Arial Narrow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Arial Narrow" pitchFamily="34" charset="0"/>
                <a:cs typeface="Times New Roman" pitchFamily="18" charset="0"/>
              </a:rPr>
              <a:t> ГЕОГРАФИЯ</a:t>
            </a:r>
            <a:endParaRPr lang="ru-RU" sz="2400" b="1" dirty="0"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4098" name="Picture 2" descr="E:\Мои фотографии\MP Navigator EX\2014_12_05\IMG_000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">
            <a:off x="3431252" y="1756119"/>
            <a:ext cx="2867395" cy="405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E:\Мои фотографии\MP Navigator EX\2014_12_05\IMG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">
            <a:off x="5661029" y="2330538"/>
            <a:ext cx="2843733" cy="4020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3262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251520" y="404664"/>
            <a:ext cx="8640960" cy="619268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latin typeface="Arial Black" pitchFamily="34" charset="0"/>
              </a:rPr>
              <a:t>МОЙ НАДЁЖНЫЙ КОМПАС В ПЕДАГОГИЧЕСКОЙ ДЕЯТЕЛЬНОСТИ</a:t>
            </a:r>
          </a:p>
        </p:txBody>
      </p:sp>
      <p:sp>
        <p:nvSpPr>
          <p:cNvPr id="4" name="Овал 3"/>
          <p:cNvSpPr/>
          <p:nvPr/>
        </p:nvSpPr>
        <p:spPr>
          <a:xfrm>
            <a:off x="1979712" y="1484784"/>
            <a:ext cx="2088232" cy="12744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ИПО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08673" y="4428468"/>
            <a:ext cx="1901554" cy="7287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ОЛИМПИАДЫ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19108" y="3636380"/>
            <a:ext cx="1891119" cy="7287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КУРСЫ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19108" y="2852936"/>
            <a:ext cx="2672772" cy="7287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КРУГЛЫЕ СТОЛЫ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08673" y="5220556"/>
            <a:ext cx="1891119" cy="7287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СЕМИНАРЫ</a:t>
            </a: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7170" name="Picture 2" descr="E:\Мои фотографии\SAM_1416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423142" y="1340768"/>
            <a:ext cx="4341638" cy="30877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7" name="Picture 3" descr="E:\Мои фотографии\SAM_1418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843807" y="3636380"/>
            <a:ext cx="4478907" cy="28549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82709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51520" y="260648"/>
            <a:ext cx="8640960" cy="633670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92080" y="5036892"/>
            <a:ext cx="3384376" cy="13290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 smtClean="0"/>
              <a:t>Возглавляет работу МО учителей естественного цикла</a:t>
            </a:r>
            <a:endParaRPr lang="ru-RU" sz="28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>
                <a:latin typeface="Arial Black" pitchFamily="34" charset="0"/>
              </a:rPr>
              <a:t>Методическая работа в школе - условие профессионального роста учителя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5936" y="1484784"/>
            <a:ext cx="4768111" cy="31683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3528" y="3645024"/>
            <a:ext cx="4485248" cy="28557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1581" y="1369530"/>
            <a:ext cx="2160240" cy="212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15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260648"/>
            <a:ext cx="8640960" cy="633670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066130"/>
          </a:xfrm>
        </p:spPr>
        <p:txBody>
          <a:bodyPr>
            <a:noAutofit/>
          </a:bodyPr>
          <a:lstStyle/>
          <a:p>
            <a:pPr marL="0" indent="0"/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>
                <a:latin typeface="Arial Black" pitchFamily="34" charset="0"/>
              </a:rPr>
              <a:t>Педагогическая деятельность отличается тем, что она творчески многогранна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56125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ПРИМЕНЯЕМЫЕ ТЕХНОЛОГИИ:</a:t>
            </a:r>
          </a:p>
          <a:p>
            <a:r>
              <a:rPr lang="ru-RU" sz="2400" dirty="0" smtClean="0"/>
              <a:t>Личностно-ориентированные </a:t>
            </a:r>
          </a:p>
          <a:p>
            <a:r>
              <a:rPr lang="ru-RU" sz="2400" dirty="0"/>
              <a:t>Коллективного </a:t>
            </a:r>
            <a:r>
              <a:rPr lang="ru-RU" sz="2400" dirty="0" smtClean="0"/>
              <a:t>взаимодействия</a:t>
            </a:r>
          </a:p>
          <a:p>
            <a:r>
              <a:rPr lang="ru-RU" sz="2400" dirty="0" smtClean="0"/>
              <a:t>Проблемного </a:t>
            </a:r>
            <a:r>
              <a:rPr lang="ru-RU" sz="2400" dirty="0"/>
              <a:t>обучения</a:t>
            </a:r>
          </a:p>
          <a:p>
            <a:r>
              <a:rPr lang="ru-RU" sz="2400" dirty="0"/>
              <a:t>Разноуровневого обучения</a:t>
            </a:r>
          </a:p>
          <a:p>
            <a:r>
              <a:rPr lang="ru-RU" sz="2400" dirty="0" smtClean="0"/>
              <a:t>Модульного обучения</a:t>
            </a:r>
          </a:p>
          <a:p>
            <a:r>
              <a:rPr lang="ru-RU" sz="2400" dirty="0" smtClean="0"/>
              <a:t>Перспективно-опережающая</a:t>
            </a:r>
          </a:p>
          <a:p>
            <a:r>
              <a:rPr lang="ru-RU" sz="2400" dirty="0" smtClean="0"/>
              <a:t>Проектно-исследовательские</a:t>
            </a:r>
          </a:p>
          <a:p>
            <a:r>
              <a:rPr lang="ru-RU" sz="2400" dirty="0" smtClean="0"/>
              <a:t>Игровые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0192" y="3861047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96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251520" y="260648"/>
            <a:ext cx="8640960" cy="633670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Arial Black" pitchFamily="34" charset="0"/>
              </a:rPr>
              <a:t>ПОБЕДИТЕЛИ </a:t>
            </a:r>
            <a:r>
              <a:rPr lang="ru-RU" sz="3600" dirty="0">
                <a:latin typeface="Arial Black" pitchFamily="34" charset="0"/>
              </a:rPr>
              <a:t>ОЛИМПИАД ПО ГЕОГРАФИИ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2109911"/>
          </a:xfrm>
        </p:spPr>
        <p:txBody>
          <a:bodyPr/>
          <a:lstStyle/>
          <a:p>
            <a:r>
              <a:rPr lang="ru-RU" dirty="0" smtClean="0"/>
              <a:t>2011 год – 5 победителей</a:t>
            </a:r>
          </a:p>
          <a:p>
            <a:r>
              <a:rPr lang="ru-RU" dirty="0"/>
              <a:t>2012 год – 5 победителей</a:t>
            </a:r>
          </a:p>
          <a:p>
            <a:r>
              <a:rPr lang="ru-RU" dirty="0" smtClean="0"/>
              <a:t>2013 </a:t>
            </a:r>
            <a:r>
              <a:rPr lang="ru-RU" dirty="0"/>
              <a:t>год – </a:t>
            </a:r>
            <a:r>
              <a:rPr lang="ru-RU" dirty="0" smtClean="0"/>
              <a:t>6 </a:t>
            </a:r>
            <a:r>
              <a:rPr lang="ru-RU" dirty="0"/>
              <a:t>победителей</a:t>
            </a:r>
          </a:p>
          <a:p>
            <a:r>
              <a:rPr lang="ru-RU" dirty="0" smtClean="0"/>
              <a:t>2014 </a:t>
            </a:r>
            <a:r>
              <a:rPr lang="ru-RU" dirty="0"/>
              <a:t>год – </a:t>
            </a:r>
            <a:r>
              <a:rPr lang="ru-RU" dirty="0" smtClean="0"/>
              <a:t>3 победител</a:t>
            </a:r>
            <a:r>
              <a:rPr lang="ru-RU" dirty="0"/>
              <a:t>я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3430264"/>
            <a:ext cx="5256584" cy="29510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Объект 3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5976" y="1486842"/>
            <a:ext cx="4359565" cy="24462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20271" y="4221088"/>
            <a:ext cx="1697893" cy="2263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47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</TotalTime>
  <Words>191</Words>
  <Application>Microsoft Office PowerPoint</Application>
  <PresentationFormat>Экран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ПОРТФОЛИО УЧИТЕЛЯ ГЕОГРАФИИ СОКОЛЕНКО ТАТЬЯНЫ ДМИТРИЕВНЫ</vt:lpstr>
      <vt:lpstr>Презентация PowerPoint</vt:lpstr>
      <vt:lpstr>Педагогические успехи:</vt:lpstr>
      <vt:lpstr>ЗА ДОБРОСОВЕСНЫЙ  ТВОРЧЕСКИЙ ТРУД</vt:lpstr>
      <vt:lpstr>ПО СТУПЕНЯМ ТВОРЧЕСТВА – К ВЕРШИНАМ МАСТЕРСТВА</vt:lpstr>
      <vt:lpstr>МОЙ НАДЁЖНЫЙ КОМПАС В ПЕДАГОГИЧЕСКОЙ ДЕЯТЕЛЬНОСТИ</vt:lpstr>
      <vt:lpstr>Методическая работа в школе - условие профессионального роста учителя</vt:lpstr>
      <vt:lpstr> Педагогическая деятельность отличается тем, что она творчески многогранна.</vt:lpstr>
      <vt:lpstr>ПОБЕДИТЕЛИ ОЛИМПИАД ПО ГЕОГРАФИИ</vt:lpstr>
      <vt:lpstr>НАШИ ПОБЕДЫ В КОНКУРСАХ  </vt:lpstr>
      <vt:lpstr>КЛАССНЫЙ РУКОВОДИТЕЛЬ 10-Б КЛАССА</vt:lpstr>
      <vt:lpstr>ПРИРОДА – ЛУЧШИЙ УЧИТЕЛЬ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ВСЕРОССИЙСКИЙ КОНКУРС  «УЧИТЕЛЬ ГОДА РОССИИ 2015»</dc:title>
  <dc:creator>Tanya</dc:creator>
  <cp:lastModifiedBy>Tanya</cp:lastModifiedBy>
  <cp:revision>44</cp:revision>
  <dcterms:created xsi:type="dcterms:W3CDTF">2014-12-05T16:20:03Z</dcterms:created>
  <dcterms:modified xsi:type="dcterms:W3CDTF">2015-08-01T12:16:08Z</dcterms:modified>
</cp:coreProperties>
</file>