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5" r:id="rId2"/>
    <p:sldId id="284" r:id="rId3"/>
    <p:sldId id="282" r:id="rId4"/>
    <p:sldId id="283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9" r:id="rId15"/>
    <p:sldId id="295" r:id="rId16"/>
    <p:sldId id="298" r:id="rId17"/>
    <p:sldId id="297" r:id="rId18"/>
    <p:sldId id="296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D19B15"/>
    <a:srgbClr val="F4C188"/>
    <a:srgbClr val="94540E"/>
    <a:srgbClr val="AEEF6D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6B3215-6955-4BA9-8410-460F69A334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F835-D04D-4288-AAC1-F907FC865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A8666-100D-4CF8-9A2B-53C8935DB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AE812-3E11-4A74-8386-F278A61EE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CF60B-37FA-44FC-AF52-D404B10AD3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4DA3-1D48-4959-BB04-0614B46BD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6EE3-706A-4BDB-8D58-586C31943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5F70-B313-4C05-99AF-C8EB5D046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619F-43A8-448E-BDDF-B1249A4A7D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548A-0736-4551-A2FF-8E95EE7BD0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A2E28-31FA-4E31-AE98-2F599E4FB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FB67FE7-3BC0-44BF-A627-D5146EEB979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0%D0%B3%D0%B5%D1%81%D1%82%D0%B0%D0%BD" TargetMode="External"/><Relationship Id="rId2" Type="http://schemas.openxmlformats.org/officeDocument/2006/relationships/hyperlink" Target="http://ru.wikipedia.org/wiki/%D0%98%D0%BD%D0%B3%D1%83%D1%88%D0%B5%D1%82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ru.wikipedia.org/wiki/%D0%9A%D0%B0%D1%80%D0%B0%D1%87%D0%B0%D0%B5%D0%B2%D0%BE-%D0%A7%D0%B5%D1%80%D0%BA%D0%B5%D1%81%D1%81%D0%B8%D1%8F" TargetMode="External"/><Relationship Id="rId4" Type="http://schemas.openxmlformats.org/officeDocument/2006/relationships/hyperlink" Target="http://ru.wikipedia.org/wiki/%D0%9A%D0%B0%D0%B1%D0%B0%D1%80%D0%B4%D0%B8%D0%BD%D0%BE-%D0%91%D0%B0%D0%BB%D0%BA%D0%B0%D1%80%D0%B8%D1%8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>
                <a:solidFill>
                  <a:srgbClr val="D19B15"/>
                </a:solidFill>
              </a:rPr>
              <a:t>Войны </a:t>
            </a:r>
            <a:r>
              <a:rPr lang="en-US" sz="6600" b="1">
                <a:solidFill>
                  <a:srgbClr val="D19B15"/>
                </a:solidFill>
              </a:rPr>
              <a:t>XX</a:t>
            </a:r>
            <a:r>
              <a:rPr lang="ru-RU" sz="6600" b="1">
                <a:solidFill>
                  <a:srgbClr val="D19B15"/>
                </a:solidFill>
              </a:rPr>
              <a:t> века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926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800" dirty="0">
                <a:solidFill>
                  <a:schemeClr val="hlink"/>
                </a:solidFill>
              </a:rPr>
              <a:t>Чеченская война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dirty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u="sng" dirty="0">
                <a:solidFill>
                  <a:srgbClr val="00FFFF"/>
                </a:solidFill>
              </a:rPr>
              <a:t>Проект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u="sng" dirty="0">
              <a:solidFill>
                <a:srgbClr val="00FF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Подготовили обучающиеся 7Б класса</a:t>
            </a:r>
            <a:endParaRPr lang="ru-RU" dirty="0">
              <a:solidFill>
                <a:srgbClr val="00FF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</a:rPr>
              <a:t>Классный </a:t>
            </a:r>
            <a:r>
              <a:rPr lang="ru-RU" sz="2800" dirty="0" smtClean="0">
                <a:solidFill>
                  <a:schemeClr val="hlink"/>
                </a:solidFill>
              </a:rPr>
              <a:t>руководитель </a:t>
            </a:r>
            <a:r>
              <a:rPr lang="ru-RU" sz="2800" dirty="0" err="1" smtClean="0">
                <a:solidFill>
                  <a:schemeClr val="hlink"/>
                </a:solidFill>
              </a:rPr>
              <a:t>Спажакина</a:t>
            </a:r>
            <a:r>
              <a:rPr lang="ru-RU" sz="2800" dirty="0" smtClean="0">
                <a:solidFill>
                  <a:schemeClr val="hlink"/>
                </a:solidFill>
              </a:rPr>
              <a:t> Е.Н.</a:t>
            </a:r>
            <a:endParaRPr lang="ru-RU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Потери в первой  Чеченской  войне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Чечня потеряла: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17 391 человек убитыми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 30-40 тыся</a:t>
            </a:r>
            <a:r>
              <a:rPr lang="ru-RU" sz="2800" dirty="0" smtClean="0">
                <a:latin typeface="Arial" charset="0"/>
              </a:rPr>
              <a:t>ч</a:t>
            </a:r>
            <a:r>
              <a:rPr lang="ru-RU" sz="2800" dirty="0" smtClean="0"/>
              <a:t> убитыми мирного населения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Практически все </a:t>
            </a:r>
            <a:r>
              <a:rPr lang="ru-RU" sz="2800" dirty="0" err="1" smtClean="0"/>
              <a:t>нечеченское</a:t>
            </a:r>
            <a:r>
              <a:rPr lang="ru-RU" sz="2800" dirty="0" smtClean="0"/>
              <a:t> население покинуло пределы Чеченской республики.</a:t>
            </a:r>
          </a:p>
        </p:txBody>
      </p:sp>
      <p:pic>
        <p:nvPicPr>
          <p:cNvPr id="9220" name="Picture 5" descr="чечня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52425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Вторая чеченская война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5"/>
            <a:ext cx="3757613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Официально называлась </a:t>
            </a:r>
            <a:r>
              <a:rPr lang="ru-RU" sz="2000" dirty="0" err="1" smtClean="0"/>
              <a:t>контртеррористическая</a:t>
            </a:r>
            <a:r>
              <a:rPr lang="ru-RU" sz="2000" dirty="0" smtClean="0"/>
              <a:t> операция</a:t>
            </a:r>
            <a:r>
              <a:rPr lang="ru-RU" sz="2000" dirty="0" smtClean="0">
                <a:latin typeface="Arial" charset="0"/>
              </a:rPr>
              <a:t> (КТО)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Началась 30 сентября 1999 года.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Активная фаза продолжалась до 2000 года</a:t>
            </a:r>
          </a:p>
        </p:txBody>
      </p:sp>
      <p:pic>
        <p:nvPicPr>
          <p:cNvPr id="10244" name="Picture 5" descr="Чечня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44675"/>
            <a:ext cx="4343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Ход второй Чеченской войны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6148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1999 года 15 боевых операций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2000 год 4 крупные боевые операци</a:t>
            </a:r>
            <a:r>
              <a:rPr lang="ru-RU" sz="2000" dirty="0" smtClean="0">
                <a:latin typeface="Arial" charset="0"/>
              </a:rPr>
              <a:t>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2001 год 2 крупные боевые операции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2002 год 1 боевая операция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2003 год не было крупных боевых операций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2004 год 2 боевы</a:t>
            </a:r>
            <a:r>
              <a:rPr lang="ru-RU" sz="2000" dirty="0" smtClean="0">
                <a:latin typeface="Arial" charset="0"/>
              </a:rPr>
              <a:t>е</a:t>
            </a:r>
            <a:r>
              <a:rPr lang="ru-RU" sz="2000" dirty="0" smtClean="0"/>
              <a:t> операции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2005 год 4 боевые операции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2006 год 7 боевых операций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2007 год 3 боевы</a:t>
            </a:r>
            <a:r>
              <a:rPr lang="ru-RU" sz="2000" dirty="0" smtClean="0">
                <a:latin typeface="Arial" charset="0"/>
              </a:rPr>
              <a:t>е</a:t>
            </a:r>
            <a:r>
              <a:rPr lang="ru-RU" sz="2000" dirty="0" smtClean="0"/>
              <a:t> операции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2008 год 2 боевы</a:t>
            </a:r>
            <a:r>
              <a:rPr lang="ru-RU" sz="2000" dirty="0" smtClean="0">
                <a:latin typeface="Arial" charset="0"/>
              </a:rPr>
              <a:t>е</a:t>
            </a:r>
            <a:r>
              <a:rPr lang="ru-RU" sz="2000" dirty="0" smtClean="0"/>
              <a:t> операции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14938" y="1643063"/>
            <a:ext cx="32416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1999 год 7 терактов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2000 год – 4 теракта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2001 год- 1 теракт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2002 год – 6 терактов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2003 год – 6 терактов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2004 год– 9 терактов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2005 год– 1 теракт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2006 год-  2 теракта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2007 год – 1 теракт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2008 год – 2 теракта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928813" y="1285875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Россия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072188" y="1285875"/>
            <a:ext cx="833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Чечня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Arial" charset="0"/>
              </a:rPr>
              <a:t>Потери с 1999 года по 2002 год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684213" y="1844675"/>
            <a:ext cx="7775575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charset="0"/>
              </a:rPr>
              <a:t>4 572 убиты                         3 600 убиты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" charset="0"/>
              </a:rPr>
              <a:t>15 549 ранены                    1 500 ранены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42988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900113" y="1196975"/>
            <a:ext cx="208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Arial" charset="0"/>
              </a:rPr>
              <a:t>Россия: 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795963" y="1196975"/>
            <a:ext cx="196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" charset="0"/>
              </a:rPr>
              <a:t>Чечня:</a:t>
            </a:r>
          </a:p>
        </p:txBody>
      </p:sp>
      <p:pic>
        <p:nvPicPr>
          <p:cNvPr id="12295" name="Picture 8" descr="чечня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141663"/>
            <a:ext cx="53292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16 апреля 2009 года Москва завершила "</a:t>
            </a:r>
            <a:r>
              <a:rPr lang="ru-RU" sz="2400" dirty="0" err="1" smtClean="0"/>
              <a:t>контртеррористическую</a:t>
            </a:r>
            <a:r>
              <a:rPr lang="ru-RU" sz="2400" dirty="0" smtClean="0"/>
              <a:t> операцию" (КТО), начатую в Чечне в 1999 году. По заявлениям чеченских властей, в ходе обоих конфликтов погибло 300 000 человек (население Чечни в настоящее время составляет примерно 1,3 миллиона человек). В Грозном этот "день победы" был отмечен музыкальными концертами и гудками клаксонов на улицах. В городе исчезли блокпосты, хотя работники автоинспекции пока еще ходят с "Калашниковыми".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9939" name="Picture 2" descr="C:\Users\Олеся\Pictures\mAblIM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29132"/>
            <a:ext cx="6858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600" dirty="0" smtClean="0"/>
              <a:t>Война на Северном Кавказе в Чеченской республике еще не закончена ….????</a:t>
            </a:r>
            <a:endParaRPr lang="ru-RU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-main-pic" descr="Картинка 18 из 7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278606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  <a:latin typeface="Arial" charset="0"/>
              </a:rPr>
              <a:t>Несмотря на официальную отмену </a:t>
            </a:r>
            <a:r>
              <a:rPr lang="ru-RU" sz="2400" dirty="0" err="1" smtClean="0">
                <a:effectLst/>
                <a:latin typeface="Arial" charset="0"/>
              </a:rPr>
              <a:t>контртеррористической</a:t>
            </a:r>
            <a:r>
              <a:rPr lang="ru-RU" sz="2400" dirty="0" smtClean="0">
                <a:effectLst/>
                <a:latin typeface="Arial" charset="0"/>
              </a:rPr>
              <a:t> операции, обстановка в регионе спокойнее не стала, скорее наоборот. Боевики, ведущие партизанскую войну, активизировались, участились случаи террористических актов. Начиная с осени 2009 был проведён ряд крупных спецопераций по ликвидации </a:t>
            </a:r>
            <a:r>
              <a:rPr lang="ru-RU" sz="2400" dirty="0" err="1" smtClean="0">
                <a:effectLst/>
                <a:latin typeface="Arial" charset="0"/>
              </a:rPr>
              <a:t>бандформирований</a:t>
            </a:r>
            <a:r>
              <a:rPr lang="ru-RU" sz="2400" dirty="0" smtClean="0">
                <a:effectLst/>
                <a:latin typeface="Arial" charset="0"/>
              </a:rPr>
              <a:t> и лидеров боевиков. </a:t>
            </a:r>
            <a:br>
              <a:rPr lang="ru-RU" sz="2400" dirty="0" smtClean="0">
                <a:effectLst/>
                <a:latin typeface="Arial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3"/>
            <a:ext cx="9144000" cy="2143125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effectLst/>
                <a:latin typeface="Arial" charset="0"/>
              </a:rPr>
              <a:t>Боевые столкновения, теракты и полицейские операции активно происходят не только на территории Чечни, но и на территории </a:t>
            </a:r>
            <a:r>
              <a:rPr lang="ru-RU" sz="2400" dirty="0" smtClean="0">
                <a:effectLst/>
                <a:latin typeface="Arial" charset="0"/>
                <a:hlinkClick r:id="rId2" tooltip="Ингушетия"/>
              </a:rPr>
              <a:t>Ингушетии</a:t>
            </a:r>
            <a:r>
              <a:rPr lang="ru-RU" sz="2400" dirty="0" smtClean="0">
                <a:effectLst/>
                <a:latin typeface="Arial" charset="0"/>
              </a:rPr>
              <a:t>, </a:t>
            </a:r>
            <a:r>
              <a:rPr lang="ru-RU" sz="2400" dirty="0" smtClean="0">
                <a:effectLst/>
                <a:latin typeface="Arial" charset="0"/>
                <a:hlinkClick r:id="rId3" tooltip="Дагестан"/>
              </a:rPr>
              <a:t>Дагестана</a:t>
            </a:r>
            <a:r>
              <a:rPr lang="ru-RU" sz="2400" dirty="0" smtClean="0">
                <a:effectLst/>
                <a:latin typeface="Arial" charset="0"/>
              </a:rPr>
              <a:t>, </a:t>
            </a:r>
            <a:r>
              <a:rPr lang="ru-RU" sz="2400" dirty="0" smtClean="0">
                <a:effectLst/>
                <a:latin typeface="Arial" charset="0"/>
                <a:hlinkClick r:id="rId4" tooltip="Кабардино-Балкария"/>
              </a:rPr>
              <a:t>Кабардино-Балкарии</a:t>
            </a:r>
            <a:r>
              <a:rPr lang="ru-RU" sz="2400" dirty="0" smtClean="0">
                <a:effectLst/>
                <a:latin typeface="Arial" charset="0"/>
              </a:rPr>
              <a:t> и </a:t>
            </a:r>
            <a:r>
              <a:rPr lang="ru-RU" sz="2400" dirty="0" err="1" smtClean="0">
                <a:effectLst/>
                <a:latin typeface="Arial" charset="0"/>
                <a:hlinkClick r:id="rId5" tooltip="Карачаево-Черкессия"/>
              </a:rPr>
              <a:t>Карачаево-Черкессии</a:t>
            </a:r>
            <a:r>
              <a:rPr lang="ru-RU" sz="2400" dirty="0" smtClean="0">
                <a:effectLst/>
                <a:latin typeface="Arial" charset="0"/>
              </a:rPr>
              <a:t>. На отдельных территориях неоднократно временно вводился режим КТО.</a:t>
            </a:r>
          </a:p>
        </p:txBody>
      </p:sp>
      <p:pic>
        <p:nvPicPr>
          <p:cNvPr id="41987" name="i-main-pic" descr="Картинка 22 из 69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785938"/>
            <a:ext cx="87598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661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«Мы объявили о завершении КТО, но это не означает, что мы покончили с преступностью, - поясняет глава Чечни </a:t>
            </a:r>
            <a:r>
              <a:rPr lang="ru-RU" sz="2400" dirty="0" err="1" smtClean="0"/>
              <a:t>Рамзан</a:t>
            </a:r>
            <a:r>
              <a:rPr lang="ru-RU" sz="2400" dirty="0" smtClean="0"/>
              <a:t> Кадыров. - Преступления совершаются везде - и в Лондоне, и в Германии, и в Америке, и в России»</a:t>
            </a:r>
            <a:endParaRPr lang="ru-RU" sz="2400" dirty="0"/>
          </a:p>
        </p:txBody>
      </p:sp>
      <p:pic>
        <p:nvPicPr>
          <p:cNvPr id="43011" name="Picture 2" descr="C:\Users\Олеся\Pictures\aktualn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73453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AEEF6D"/>
                </a:solidFill>
              </a:rPr>
              <a:t>Спасибо за внимание!</a:t>
            </a:r>
          </a:p>
        </p:txBody>
      </p:sp>
      <p:pic>
        <p:nvPicPr>
          <p:cNvPr id="31748" name="Picture 4" descr="42_1vnytrvoyskai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5976937" cy="48244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823" y="170747"/>
            <a:ext cx="6172200" cy="1371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Историческая справка.</a:t>
            </a:r>
            <a:endParaRPr lang="ru-RU" sz="4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9206" y="1142768"/>
            <a:ext cx="4878407" cy="506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7CB98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2474" y="1476659"/>
            <a:ext cx="4175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Северный Кавказ – регион, который включает в себя республики: Адыгею, Дагестан, Ингушетию, Кабардино-Балкарию, Карачаево-Черкесию, Северную Осетию, Чечню, Краснодарский край, Ставропольский край, Ростовскую область.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Отношения Северного Кавказа и России  складывались непросто. Они уходят своими корнями еще во времена Киевской Руси. Но особенно они обострились после распада СССР.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evero-kavkazskiy_federalnyy_okr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9016" y="1411941"/>
            <a:ext cx="4377237" cy="485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28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5888"/>
            <a:ext cx="4608513" cy="6015037"/>
          </a:xfrm>
          <a:noFill/>
        </p:spPr>
        <p:txBody>
          <a:bodyPr/>
          <a:lstStyle/>
          <a:p>
            <a:pPr algn="ctr"/>
            <a:r>
              <a:rPr lang="ru-RU" sz="2400" smtClean="0">
                <a:effectLst/>
                <a:latin typeface="Arial" charset="0"/>
              </a:rPr>
              <a:t>В 1991 г. Чечня провозгласила независимость и выход из состава СССР и РСФСР, президентом самопровозглашенного государства стал бывший советский генерал Джохар Дудаев. Под  флагом борьбы за национальную независимость в Чечне возник криминальный режим, постоянным явлением стали нелегальная торговля нефтью, грабежи поездов, расправа над русскоязычными жителями.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765175"/>
            <a:ext cx="3876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4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          </a:t>
            </a:r>
            <a:endParaRPr lang="ru-RU" sz="1400" dirty="0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072362" cy="455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Первая Чеченская война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5" y="1600200"/>
            <a:ext cx="4543425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Дата – 11 декабря 1994 года – 31 августа 1996 года</a:t>
            </a:r>
          </a:p>
          <a:p>
            <a:pPr eaLnBrk="1" hangingPunct="1">
              <a:defRPr/>
            </a:pPr>
            <a:r>
              <a:rPr lang="ru-RU" sz="3600" dirty="0" smtClean="0"/>
              <a:t>Место – Чечня</a:t>
            </a:r>
          </a:p>
          <a:p>
            <a:pPr eaLnBrk="1" hangingPunct="1">
              <a:defRPr/>
            </a:pPr>
            <a:r>
              <a:rPr lang="ru-RU" sz="3600" dirty="0" smtClean="0"/>
              <a:t>Итог </a:t>
            </a:r>
            <a:r>
              <a:rPr lang="ru-RU" sz="3600" dirty="0" smtClean="0">
                <a:latin typeface="Arial" charset="0"/>
              </a:rPr>
              <a:t>-</a:t>
            </a:r>
            <a:r>
              <a:rPr lang="ru-RU" sz="3600" dirty="0" smtClean="0"/>
              <a:t>Хасавюртовские соглашения</a:t>
            </a:r>
          </a:p>
        </p:txBody>
      </p:sp>
      <p:pic>
        <p:nvPicPr>
          <p:cNvPr id="4100" name="Picture 5" descr="чечня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3114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Противники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Arial" charset="0"/>
              </a:rPr>
              <a:t>- </a:t>
            </a:r>
            <a:r>
              <a:rPr lang="ru-RU" sz="2400" dirty="0" smtClean="0"/>
              <a:t>Вооруженные силы России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 Внутренние войска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МВД России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16463" y="3860800"/>
            <a:ext cx="38560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" charset="0"/>
              </a:rPr>
              <a:t>- </a:t>
            </a:r>
            <a:r>
              <a:rPr lang="ru-RU" sz="2400"/>
              <a:t>Добровольцы УНО-УНСО</a:t>
            </a:r>
            <a:r>
              <a:rPr lang="ru-RU" sz="2400">
                <a:latin typeface="Arial" charset="0"/>
              </a:rPr>
              <a:t>  (чеченские сепаратисты)</a:t>
            </a:r>
          </a:p>
          <a:p>
            <a:r>
              <a:rPr lang="ru-RU" sz="2400">
                <a:latin typeface="Arial" charset="0"/>
              </a:rPr>
              <a:t>- </a:t>
            </a:r>
            <a:r>
              <a:rPr lang="ru-RU" sz="2400"/>
              <a:t>Арабские сепаратисты</a:t>
            </a:r>
          </a:p>
        </p:txBody>
      </p:sp>
      <p:pic>
        <p:nvPicPr>
          <p:cNvPr id="5125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89363"/>
            <a:ext cx="2901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Герб Росси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700213"/>
            <a:ext cx="3190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Ход </a:t>
            </a:r>
            <a:r>
              <a:rPr lang="ru-RU" dirty="0" smtClean="0">
                <a:latin typeface="Arial" charset="0"/>
              </a:rPr>
              <a:t>первой Чеченской </a:t>
            </a:r>
            <a:r>
              <a:rPr lang="ru-RU" dirty="0" smtClean="0"/>
              <a:t>войны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4881562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Ввод войск (декабрь 1994 года)</a:t>
            </a:r>
          </a:p>
          <a:p>
            <a:pPr eaLnBrk="1" hangingPunct="1">
              <a:defRPr/>
            </a:pPr>
            <a:r>
              <a:rPr lang="ru-RU" sz="1400" dirty="0" smtClean="0"/>
              <a:t>Штурм Грозного ( декабрь 1994 – март 1995)</a:t>
            </a:r>
          </a:p>
          <a:p>
            <a:pPr eaLnBrk="1" hangingPunct="1">
              <a:defRPr/>
            </a:pPr>
            <a:r>
              <a:rPr lang="ru-RU" sz="1400" dirty="0" smtClean="0"/>
              <a:t>Установление контроля над равнинными районами Чечни( март-апрель 1995)</a:t>
            </a:r>
          </a:p>
          <a:p>
            <a:pPr eaLnBrk="1" hangingPunct="1">
              <a:defRPr/>
            </a:pPr>
            <a:r>
              <a:rPr lang="ru-RU" sz="1400" dirty="0" smtClean="0"/>
              <a:t>Установление контроля над горными районами Чечни ( май – июнь 1995 года)</a:t>
            </a:r>
          </a:p>
          <a:p>
            <a:pPr eaLnBrk="1" hangingPunct="1">
              <a:defRPr/>
            </a:pPr>
            <a:r>
              <a:rPr lang="ru-RU" sz="1400" dirty="0" smtClean="0"/>
              <a:t>Террористический акт в Буденновске ( 14-19 июня 1995 года)</a:t>
            </a:r>
          </a:p>
          <a:p>
            <a:pPr eaLnBrk="1" hangingPunct="1">
              <a:defRPr/>
            </a:pPr>
            <a:r>
              <a:rPr lang="ru-RU" sz="1400" dirty="0" smtClean="0"/>
              <a:t>Террористический акт в Кизляре  ( 9 – 18 января 1996 года)</a:t>
            </a:r>
          </a:p>
          <a:p>
            <a:pPr eaLnBrk="1" hangingPunct="1">
              <a:defRPr/>
            </a:pPr>
            <a:r>
              <a:rPr lang="ru-RU" sz="1400" dirty="0" smtClean="0"/>
              <a:t>Нападение боевиков на Грозный (6-8 марта 1996 года)</a:t>
            </a:r>
          </a:p>
          <a:p>
            <a:pPr eaLnBrk="1" hangingPunct="1">
              <a:defRPr/>
            </a:pPr>
            <a:r>
              <a:rPr lang="ru-RU" sz="1400" dirty="0" smtClean="0"/>
              <a:t>Бой у </a:t>
            </a:r>
            <a:r>
              <a:rPr lang="ru-RU" sz="1400" dirty="0" err="1" smtClean="0"/>
              <a:t>селы</a:t>
            </a:r>
            <a:r>
              <a:rPr lang="ru-RU" sz="1400" dirty="0" smtClean="0"/>
              <a:t> </a:t>
            </a:r>
            <a:r>
              <a:rPr lang="ru-RU" sz="1400" dirty="0" err="1" smtClean="0"/>
              <a:t>Ярышмарды</a:t>
            </a:r>
            <a:r>
              <a:rPr lang="ru-RU" sz="1400" dirty="0" smtClean="0"/>
              <a:t> ( 16 апреля 1996 года)</a:t>
            </a:r>
          </a:p>
          <a:p>
            <a:pPr eaLnBrk="1" hangingPunct="1">
              <a:defRPr/>
            </a:pPr>
            <a:r>
              <a:rPr lang="ru-RU" sz="1400" dirty="0" smtClean="0"/>
              <a:t>Ликвидация Джохара Дудаева ( 21 апреля 1996 года)</a:t>
            </a:r>
          </a:p>
          <a:p>
            <a:pPr eaLnBrk="1" hangingPunct="1">
              <a:defRPr/>
            </a:pPr>
            <a:r>
              <a:rPr lang="ru-RU" sz="1400" dirty="0" smtClean="0"/>
              <a:t>Переговоры с сепаратистами ( май – июль 1996 года)</a:t>
            </a:r>
          </a:p>
          <a:p>
            <a:pPr eaLnBrk="1" hangingPunct="1">
              <a:defRPr/>
            </a:pPr>
            <a:r>
              <a:rPr lang="ru-RU" sz="1400" dirty="0" smtClean="0"/>
              <a:t>Операция «Джихад» ( 6 – 22 августа 1996 года)</a:t>
            </a:r>
          </a:p>
          <a:p>
            <a:pPr eaLnBrk="1" hangingPunct="1">
              <a:defRPr/>
            </a:pPr>
            <a:r>
              <a:rPr lang="ru-RU" sz="1400" dirty="0" smtClean="0"/>
              <a:t>Хасавюртовское соглашение ( 31 августа 1996 года)</a:t>
            </a:r>
          </a:p>
        </p:txBody>
      </p:sp>
      <p:pic>
        <p:nvPicPr>
          <p:cNvPr id="6148" name="Picture 5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510088"/>
            <a:ext cx="3508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Итог</a:t>
            </a:r>
            <a:r>
              <a:rPr lang="ru-RU" smtClean="0">
                <a:latin typeface="Arial" charset="0"/>
              </a:rPr>
              <a:t> первой Чеченской </a:t>
            </a:r>
            <a:r>
              <a:rPr lang="ru-RU" smtClean="0"/>
              <a:t> войны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Итогом войны стало Хасавюртовское соглашение, подписанное 31 августа 1996 года, и вывод российских войск. С российской стороны документ был подписан секретарем Совета Безопасности РФ Александром Лебедем, с чеченской- Асланом Масхадовым, президентом республики Ичкерия.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13314" name="Picture 2" descr="Первая чеченская война lemur59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0"/>
            <a:ext cx="40957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Потери в первой  Чеченской войне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Россия потеряла: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4 103 человека убитыми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1 231 пропавшими без вести /дезертировавшими/ пленными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19 794 человека ранеными</a:t>
            </a:r>
          </a:p>
        </p:txBody>
      </p:sp>
      <p:pic>
        <p:nvPicPr>
          <p:cNvPr id="8196" name="Picture 6" descr="Убиты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44675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431</TotalTime>
  <Words>765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Океан</vt:lpstr>
      <vt:lpstr>Войны XX века</vt:lpstr>
      <vt:lpstr>Слайд 2</vt:lpstr>
      <vt:lpstr>Слайд 3</vt:lpstr>
      <vt:lpstr>Слайд 4</vt:lpstr>
      <vt:lpstr>Первая Чеченская война</vt:lpstr>
      <vt:lpstr>Противники</vt:lpstr>
      <vt:lpstr>Ход первой Чеченской войны</vt:lpstr>
      <vt:lpstr>Итог первой Чеченской  войны</vt:lpstr>
      <vt:lpstr>Потери в первой  Чеченской войне</vt:lpstr>
      <vt:lpstr>Потери в первой  Чеченской  войне</vt:lpstr>
      <vt:lpstr>Вторая чеченская война</vt:lpstr>
      <vt:lpstr>Ход второй Чеченской войны</vt:lpstr>
      <vt:lpstr>Потери с 1999 года по 2002 год</vt:lpstr>
      <vt:lpstr>Слайд 14</vt:lpstr>
      <vt:lpstr>Слайд 15</vt:lpstr>
      <vt:lpstr>Несмотря на официальную отмену контртеррористической операции, обстановка в регионе спокойнее не стала, скорее наоборот. Боевики, ведущие партизанскую войну, активизировались, участились случаи террористических актов. Начиная с осени 2009 был проведён ряд крупных спецопераций по ликвидации бандформирований и лидеров боевиков.  </vt:lpstr>
      <vt:lpstr>Слайд 17</vt:lpstr>
      <vt:lpstr>Слайд 18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Чеченская война</dc:title>
  <dc:creator>kaskad</dc:creator>
  <cp:lastModifiedBy>Оля</cp:lastModifiedBy>
  <cp:revision>16</cp:revision>
  <dcterms:created xsi:type="dcterms:W3CDTF">2009-03-01T10:53:17Z</dcterms:created>
  <dcterms:modified xsi:type="dcterms:W3CDTF">2014-12-03T12:48:46Z</dcterms:modified>
</cp:coreProperties>
</file>