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Использование внеурочной деятельности, как организационного механизма реализации основных образовательных программ общего образования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8768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Полосинов В.И.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учитель истории и обществознания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МОУ СОШ № 13 г. Зеленокумска.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Внеурочная работа по истории – это организация учителем различных видов деятельности учащихся после уроков, 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обеспечивающих </a:t>
            </a:r>
            <a:r>
              <a:rPr lang="ru-RU" sz="3200" b="1" dirty="0" smtClean="0">
                <a:solidFill>
                  <a:schemeClr val="bg1"/>
                </a:solidFill>
              </a:rPr>
              <a:t>необходимые условия для </a:t>
            </a:r>
            <a:r>
              <a:rPr lang="ru-RU" sz="3200" b="1" dirty="0" smtClean="0">
                <a:solidFill>
                  <a:schemeClr val="bg1"/>
                </a:solidFill>
              </a:rPr>
              <a:t>овладения </a:t>
            </a:r>
            <a:r>
              <a:rPr lang="ru-RU" sz="3200" b="1" dirty="0" smtClean="0">
                <a:solidFill>
                  <a:schemeClr val="bg1"/>
                </a:solidFill>
              </a:rPr>
              <a:t>ими навыками и умениями теоретической и практической </a:t>
            </a:r>
            <a:r>
              <a:rPr lang="ru-RU" sz="3200" b="1" dirty="0" smtClean="0">
                <a:solidFill>
                  <a:schemeClr val="bg1"/>
                </a:solidFill>
              </a:rPr>
              <a:t>работы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по более глубокому усвоению и активному восприятию исторического опыта и окружающей действительности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Особенности: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Соблюдение добровольных начал в организации </a:t>
            </a:r>
            <a:r>
              <a:rPr lang="ru-RU" dirty="0" smtClean="0">
                <a:solidFill>
                  <a:schemeClr val="bg1"/>
                </a:solidFill>
              </a:rPr>
              <a:t>работы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Внеурочная работа должна носить </a:t>
            </a:r>
            <a:r>
              <a:rPr lang="ru-RU" dirty="0" smtClean="0">
                <a:solidFill>
                  <a:schemeClr val="bg1"/>
                </a:solidFill>
              </a:rPr>
              <a:t>исследовательский </a:t>
            </a:r>
            <a:r>
              <a:rPr lang="ru-RU" dirty="0" smtClean="0">
                <a:solidFill>
                  <a:schemeClr val="bg1"/>
                </a:solidFill>
              </a:rPr>
              <a:t>характер.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Значительная часть внеурочной работы должна </a:t>
            </a:r>
            <a:r>
              <a:rPr lang="ru-RU" dirty="0" smtClean="0">
                <a:solidFill>
                  <a:schemeClr val="bg1"/>
                </a:solidFill>
              </a:rPr>
              <a:t>носить </a:t>
            </a:r>
            <a:r>
              <a:rPr lang="ru-RU" dirty="0" smtClean="0">
                <a:solidFill>
                  <a:schemeClr val="bg1"/>
                </a:solidFill>
              </a:rPr>
              <a:t>коллективный характер.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 Основные направления и формы внеурочной работы по истории.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8392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485422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Массовая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Групповая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Индивидуальная </a:t>
                      </a:r>
                      <a:endParaRPr lang="ru-RU" sz="2400" dirty="0"/>
                    </a:p>
                  </a:txBody>
                  <a:tcPr/>
                </a:tc>
              </a:tr>
              <a:tr h="4757138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Исторические вечера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Лекции и беседы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Исторические экскурсии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Викторины и конкурсы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Олимпиады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Конференции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Неделя истории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Просмотр фильмов и пьес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Исторический кружок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Исторические общества и клубы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Походы и экспедиции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Выпуск исторических газет и журналов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Лектории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Факультативы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исторической литературы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Посещение архива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в музее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Написание рефератов и докладов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творческих заданий.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Составляющие внеурочной работы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Самостоятельное чтение и усвоение хрестоматийных и других исторических источников.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Школьные исторические кружки и </a:t>
            </a:r>
            <a:r>
              <a:rPr lang="ru-RU" dirty="0" smtClean="0">
                <a:solidFill>
                  <a:schemeClr val="bg1"/>
                </a:solidFill>
              </a:rPr>
              <a:t>общества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Исторические конференции, диспуты, олимпиады, </a:t>
            </a:r>
            <a:r>
              <a:rPr lang="ru-RU" dirty="0" smtClean="0">
                <a:solidFill>
                  <a:schemeClr val="bg1"/>
                </a:solidFill>
              </a:rPr>
              <a:t>викторины</a:t>
            </a:r>
            <a:r>
              <a:rPr lang="ru-RU" dirty="0" smtClean="0">
                <a:solidFill>
                  <a:schemeClr val="bg1"/>
                </a:solidFill>
              </a:rPr>
              <a:t>, самодеятельные спектакли, </a:t>
            </a:r>
            <a:r>
              <a:rPr lang="ru-RU" dirty="0" smtClean="0">
                <a:solidFill>
                  <a:schemeClr val="bg1"/>
                </a:solidFill>
              </a:rPr>
              <a:t>литературно-музыкальные </a:t>
            </a:r>
            <a:r>
              <a:rPr lang="ru-RU" dirty="0" smtClean="0">
                <a:solidFill>
                  <a:schemeClr val="bg1"/>
                </a:solidFill>
              </a:rPr>
              <a:t>композиции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Создание </a:t>
            </a:r>
            <a:r>
              <a:rPr lang="ru-RU" dirty="0" smtClean="0">
                <a:solidFill>
                  <a:schemeClr val="bg1"/>
                </a:solidFill>
              </a:rPr>
              <a:t>«малых историй» - школы, села, улицы, муниципального органа власти, предприятия и т.д.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Отряды (группы) следопытов.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Экскурсии, </a:t>
            </a:r>
            <a:r>
              <a:rPr lang="ru-RU" dirty="0" err="1" smtClean="0">
                <a:solidFill>
                  <a:schemeClr val="bg1"/>
                </a:solidFill>
              </a:rPr>
              <a:t>микроэкспедиции</a:t>
            </a:r>
            <a:r>
              <a:rPr lang="ru-RU" dirty="0" smtClean="0">
                <a:solidFill>
                  <a:schemeClr val="bg1"/>
                </a:solidFill>
              </a:rPr>
              <a:t> и туристические походы по историческим маршрутам и местам и т. п.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Использование компьютерных и </a:t>
            </a:r>
            <a:r>
              <a:rPr lang="ru-RU" sz="2800" b="1" dirty="0" err="1" smtClean="0">
                <a:solidFill>
                  <a:schemeClr val="bg1"/>
                </a:solidFill>
              </a:rPr>
              <a:t>Интернет-технологий</a:t>
            </a:r>
            <a:r>
              <a:rPr lang="ru-RU" sz="2800" b="1" dirty="0" smtClean="0">
                <a:solidFill>
                  <a:schemeClr val="bg1"/>
                </a:solidFill>
              </a:rPr>
              <a:t> во внеклассной и внеурочной работе со </a:t>
            </a:r>
            <a:r>
              <a:rPr lang="ru-RU" sz="2800" b="1" dirty="0" smtClean="0">
                <a:solidFill>
                  <a:schemeClr val="bg1"/>
                </a:solidFill>
              </a:rPr>
              <a:t>школьниками.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48640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4900" dirty="0" smtClean="0">
                <a:solidFill>
                  <a:schemeClr val="bg1"/>
                </a:solidFill>
              </a:rPr>
              <a:t>Составление докладов, выступлений, рефератов с использованием электронных энциклопедий и </a:t>
            </a:r>
            <a:r>
              <a:rPr lang="ru-RU" sz="4900" dirty="0" err="1" smtClean="0">
                <a:solidFill>
                  <a:schemeClr val="bg1"/>
                </a:solidFill>
              </a:rPr>
              <a:t>Internet</a:t>
            </a:r>
            <a:r>
              <a:rPr lang="ru-RU" sz="4900" dirty="0" smtClean="0">
                <a:solidFill>
                  <a:schemeClr val="bg1"/>
                </a:solidFill>
              </a:rPr>
              <a:t>- источников. </a:t>
            </a:r>
            <a:endParaRPr lang="ru-RU" sz="4900" dirty="0" smtClean="0">
              <a:solidFill>
                <a:schemeClr val="bg1"/>
              </a:solidFill>
            </a:endParaRPr>
          </a:p>
          <a:p>
            <a:pPr lvl="0"/>
            <a:endParaRPr lang="ru-RU" sz="4900" dirty="0" smtClean="0">
              <a:solidFill>
                <a:schemeClr val="bg1"/>
              </a:solidFill>
            </a:endParaRPr>
          </a:p>
          <a:p>
            <a:pPr lvl="0"/>
            <a:r>
              <a:rPr lang="ru-RU" sz="4900" dirty="0" smtClean="0">
                <a:solidFill>
                  <a:schemeClr val="bg1"/>
                </a:solidFill>
              </a:rPr>
              <a:t>Подготовка различных текстов, таблиц, рисунков, творческих работ. </a:t>
            </a:r>
            <a:endParaRPr lang="ru-RU" sz="4900" dirty="0" smtClean="0">
              <a:solidFill>
                <a:schemeClr val="bg1"/>
              </a:solidFill>
            </a:endParaRPr>
          </a:p>
          <a:p>
            <a:pPr lvl="0"/>
            <a:endParaRPr lang="ru-RU" sz="4900" dirty="0" smtClean="0">
              <a:solidFill>
                <a:schemeClr val="bg1"/>
              </a:solidFill>
            </a:endParaRPr>
          </a:p>
          <a:p>
            <a:pPr lvl="0"/>
            <a:r>
              <a:rPr lang="ru-RU" sz="4900" dirty="0" smtClean="0">
                <a:solidFill>
                  <a:schemeClr val="bg1"/>
                </a:solidFill>
              </a:rPr>
              <a:t>Поиск нужной информации в </a:t>
            </a:r>
            <a:r>
              <a:rPr lang="ru-RU" sz="4900" dirty="0" err="1" smtClean="0">
                <a:solidFill>
                  <a:schemeClr val="bg1"/>
                </a:solidFill>
              </a:rPr>
              <a:t>Internet</a:t>
            </a:r>
            <a:r>
              <a:rPr lang="ru-RU" sz="4900" dirty="0" smtClean="0">
                <a:solidFill>
                  <a:schemeClr val="bg1"/>
                </a:solidFill>
              </a:rPr>
              <a:t>. </a:t>
            </a:r>
            <a:endParaRPr lang="ru-RU" sz="4900" dirty="0" smtClean="0">
              <a:solidFill>
                <a:schemeClr val="bg1"/>
              </a:solidFill>
            </a:endParaRPr>
          </a:p>
          <a:p>
            <a:pPr lvl="0"/>
            <a:endParaRPr lang="ru-RU" sz="4900" dirty="0" smtClean="0">
              <a:solidFill>
                <a:schemeClr val="bg1"/>
              </a:solidFill>
            </a:endParaRPr>
          </a:p>
          <a:p>
            <a:pPr lvl="0"/>
            <a:r>
              <a:rPr lang="ru-RU" sz="4900" dirty="0" smtClean="0">
                <a:solidFill>
                  <a:schemeClr val="bg1"/>
                </a:solidFill>
              </a:rPr>
              <a:t>Подготовка коллективных проектов, их презентаций. </a:t>
            </a:r>
            <a:endParaRPr lang="ru-RU" sz="4900" dirty="0" smtClean="0">
              <a:solidFill>
                <a:schemeClr val="bg1"/>
              </a:solidFill>
            </a:endParaRPr>
          </a:p>
          <a:p>
            <a:pPr lvl="0"/>
            <a:endParaRPr lang="ru-RU" sz="4900" dirty="0" smtClean="0">
              <a:solidFill>
                <a:schemeClr val="bg1"/>
              </a:solidFill>
            </a:endParaRPr>
          </a:p>
          <a:p>
            <a:pPr lvl="0"/>
            <a:r>
              <a:rPr lang="ru-RU" sz="4900" dirty="0" smtClean="0">
                <a:solidFill>
                  <a:schemeClr val="bg1"/>
                </a:solidFill>
              </a:rPr>
              <a:t>Моделирование и создание индивидуальных Web-страниц, сайтов, </a:t>
            </a:r>
            <a:r>
              <a:rPr lang="ru-RU" sz="4900" dirty="0" err="1" smtClean="0">
                <a:solidFill>
                  <a:schemeClr val="bg1"/>
                </a:solidFill>
              </a:rPr>
              <a:t>блогов</a:t>
            </a:r>
            <a:r>
              <a:rPr lang="ru-RU" sz="4900" dirty="0" smtClean="0">
                <a:solidFill>
                  <a:schemeClr val="bg1"/>
                </a:solidFill>
              </a:rPr>
              <a:t>. </a:t>
            </a:r>
            <a:endParaRPr lang="ru-RU" sz="4900" dirty="0" smtClean="0">
              <a:solidFill>
                <a:schemeClr val="bg1"/>
              </a:solidFill>
            </a:endParaRPr>
          </a:p>
          <a:p>
            <a:pPr lvl="0"/>
            <a:endParaRPr lang="ru-RU" sz="4900" dirty="0" smtClean="0">
              <a:solidFill>
                <a:schemeClr val="bg1"/>
              </a:solidFill>
            </a:endParaRPr>
          </a:p>
          <a:p>
            <a:pPr lvl="0"/>
            <a:r>
              <a:rPr lang="ru-RU" sz="4900" dirty="0" smtClean="0">
                <a:solidFill>
                  <a:schemeClr val="bg1"/>
                </a:solidFill>
              </a:rPr>
              <a:t>Общение по компьютерным сетям. </a:t>
            </a:r>
            <a:endParaRPr lang="ru-RU" sz="4900" dirty="0" smtClean="0">
              <a:solidFill>
                <a:schemeClr val="bg1"/>
              </a:solidFill>
            </a:endParaRPr>
          </a:p>
          <a:p>
            <a:pPr lvl="0"/>
            <a:endParaRPr lang="ru-RU" sz="4900" dirty="0" smtClean="0">
              <a:solidFill>
                <a:schemeClr val="bg1"/>
              </a:solidFill>
            </a:endParaRPr>
          </a:p>
          <a:p>
            <a:pPr lvl="0"/>
            <a:r>
              <a:rPr lang="ru-RU" sz="4900" dirty="0" smtClean="0">
                <a:solidFill>
                  <a:schemeClr val="bg1"/>
                </a:solidFill>
              </a:rPr>
              <a:t>Внеклассные и внеурочные мероприятия с применением мультимедиа. </a:t>
            </a:r>
            <a:endParaRPr lang="ru-RU" sz="4900" dirty="0" smtClean="0">
              <a:solidFill>
                <a:schemeClr val="bg1"/>
              </a:solidFill>
            </a:endParaRPr>
          </a:p>
          <a:p>
            <a:pPr lvl="0"/>
            <a:endParaRPr lang="ru-RU" sz="4900" dirty="0" smtClean="0">
              <a:solidFill>
                <a:schemeClr val="bg1"/>
              </a:solidFill>
            </a:endParaRPr>
          </a:p>
          <a:p>
            <a:pPr lvl="0"/>
            <a:r>
              <a:rPr lang="ru-RU" sz="4900" dirty="0" smtClean="0">
                <a:solidFill>
                  <a:schemeClr val="bg1"/>
                </a:solidFill>
              </a:rPr>
              <a:t>Выпуск школьных и классных газет в электронном и печатном варианте</a:t>
            </a:r>
            <a:r>
              <a:rPr lang="ru-RU" sz="4900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4900" dirty="0" smtClean="0">
              <a:solidFill>
                <a:schemeClr val="bg1"/>
              </a:solidFill>
            </a:endParaRPr>
          </a:p>
          <a:p>
            <a:pPr lvl="0"/>
            <a:r>
              <a:rPr lang="ru-RU" sz="4900" dirty="0" smtClean="0">
                <a:solidFill>
                  <a:schemeClr val="bg1"/>
                </a:solidFill>
              </a:rPr>
              <a:t>Участие в научно-практических конференциях учащихся с демонстрацией выступлений в форме презентаций. </a:t>
            </a:r>
            <a:endParaRPr lang="ru-RU" sz="4900" dirty="0" smtClean="0">
              <a:solidFill>
                <a:schemeClr val="bg1"/>
              </a:solidFill>
            </a:endParaRPr>
          </a:p>
          <a:p>
            <a:pPr lvl="0">
              <a:buNone/>
            </a:pPr>
            <a:endParaRPr lang="ru-RU" sz="4900" dirty="0" smtClean="0">
              <a:solidFill>
                <a:schemeClr val="bg1"/>
              </a:solidFill>
            </a:endParaRPr>
          </a:p>
          <a:p>
            <a:pPr lvl="0"/>
            <a:r>
              <a:rPr lang="ru-RU" sz="4900" dirty="0" smtClean="0">
                <a:solidFill>
                  <a:schemeClr val="bg1"/>
                </a:solidFill>
              </a:rPr>
              <a:t>Участие в олимпиадах, конкурсах по информатике и компьютерным технологиям.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304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Использование внеурочной деятельности, как организационного механизма реализации основных образовательных программ общего образования</vt:lpstr>
      <vt:lpstr>Внеурочная работа по истории – это организация учителем различных видов деятельности учащихся после уроков,   обеспечивающих необходимые условия для овладения ими навыками и умениями теоретической и практической работы   по более глубокому усвоению и активному восприятию исторического опыта и окружающей действительности </vt:lpstr>
      <vt:lpstr>Особенности:</vt:lpstr>
      <vt:lpstr> Основные направления и формы внеурочной работы по истории.  </vt:lpstr>
      <vt:lpstr>Составляющие внеурочной работы. </vt:lpstr>
      <vt:lpstr>Использование компьютерных и Интернет-технологий во внеклассной и внеурочной работе со школьниками.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внеурочной деятельности, как организационного механизма реализации основных образовательных программ общего образования</dc:title>
  <dc:creator>1</dc:creator>
  <cp:lastModifiedBy>1</cp:lastModifiedBy>
  <cp:revision>3</cp:revision>
  <dcterms:created xsi:type="dcterms:W3CDTF">2014-11-04T17:32:11Z</dcterms:created>
  <dcterms:modified xsi:type="dcterms:W3CDTF">2014-11-04T17:57:12Z</dcterms:modified>
</cp:coreProperties>
</file>