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304" r:id="rId4"/>
    <p:sldId id="305" r:id="rId5"/>
    <p:sldId id="306" r:id="rId6"/>
    <p:sldId id="307" r:id="rId7"/>
    <p:sldId id="311" r:id="rId8"/>
    <p:sldId id="258" r:id="rId9"/>
    <p:sldId id="259" r:id="rId10"/>
    <p:sldId id="260" r:id="rId11"/>
    <p:sldId id="261" r:id="rId12"/>
    <p:sldId id="308" r:id="rId13"/>
    <p:sldId id="263" r:id="rId14"/>
    <p:sldId id="265" r:id="rId15"/>
    <p:sldId id="266" r:id="rId16"/>
    <p:sldId id="301" r:id="rId17"/>
    <p:sldId id="268" r:id="rId18"/>
    <p:sldId id="318" r:id="rId19"/>
    <p:sldId id="315" r:id="rId20"/>
    <p:sldId id="319" r:id="rId21"/>
    <p:sldId id="267" r:id="rId22"/>
    <p:sldId id="324" r:id="rId23"/>
    <p:sldId id="325" r:id="rId24"/>
    <p:sldId id="269" r:id="rId25"/>
    <p:sldId id="320" r:id="rId26"/>
    <p:sldId id="279" r:id="rId27"/>
    <p:sldId id="321" r:id="rId28"/>
    <p:sldId id="290" r:id="rId29"/>
    <p:sldId id="322" r:id="rId30"/>
    <p:sldId id="31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66"/>
    <a:srgbClr val="43191C"/>
    <a:srgbClr val="006600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8" autoAdjust="0"/>
    <p:restoredTop sz="98944" autoAdjust="0"/>
  </p:normalViewPr>
  <p:slideViewPr>
    <p:cSldViewPr>
      <p:cViewPr>
        <p:scale>
          <a:sx n="70" d="100"/>
          <a:sy n="70" d="100"/>
        </p:scale>
        <p:origin x="-52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   </a:t>
                    </a:r>
                    <a:r>
                      <a:rPr lang="en-US" smtClean="0"/>
                      <a:t>60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     </a:t>
                    </a:r>
                    <a:r>
                      <a:rPr lang="en-US" smtClean="0"/>
                      <a:t>65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60</c:v>
                </c:pt>
                <c:pt idx="2">
                  <c:v>65</c:v>
                </c:pt>
              </c:numCache>
            </c:numRef>
          </c:val>
        </c:ser>
        <c:shape val="cylinder"/>
        <c:axId val="55232000"/>
        <c:axId val="55230464"/>
        <c:axId val="0"/>
      </c:bar3DChart>
      <c:valAx>
        <c:axId val="5523046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5232000"/>
        <c:crosses val="autoZero"/>
        <c:crossBetween val="between"/>
      </c:valAx>
      <c:catAx>
        <c:axId val="55232000"/>
        <c:scaling>
          <c:orientation val="minMax"/>
        </c:scaling>
        <c:axPos val="b"/>
        <c:tickLblPos val="nextTo"/>
        <c:crossAx val="5523046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обученность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1">
                  <c:v>100</c:v>
                </c:pt>
                <c:pt idx="2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6</a:t>
                    </a:r>
                    <a:r>
                      <a:rPr lang="en-US" smtClean="0"/>
                      <a:t>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60</c:v>
                </c:pt>
                <c:pt idx="2">
                  <c:v>65</c:v>
                </c:pt>
              </c:numCache>
            </c:numRef>
          </c:val>
        </c:ser>
        <c:shape val="cylinder"/>
        <c:axId val="16750080"/>
        <c:axId val="16751616"/>
        <c:axId val="0"/>
      </c:bar3DChart>
      <c:catAx>
        <c:axId val="16750080"/>
        <c:scaling>
          <c:orientation val="minMax"/>
        </c:scaling>
        <c:axPos val="b"/>
        <c:tickLblPos val="nextTo"/>
        <c:crossAx val="16751616"/>
        <c:crosses val="autoZero"/>
        <c:auto val="1"/>
        <c:lblAlgn val="ctr"/>
        <c:lblOffset val="100"/>
      </c:catAx>
      <c:valAx>
        <c:axId val="16751616"/>
        <c:scaling>
          <c:orientation val="minMax"/>
        </c:scaling>
        <c:axPos val="l"/>
        <c:majorGridlines/>
        <c:numFmt formatCode="General" sourceLinked="1"/>
        <c:tickLblPos val="nextTo"/>
        <c:crossAx val="16750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1825969881066613E-2"/>
          <c:y val="9.4133358812773946E-2"/>
          <c:w val="0.82136894824707851"/>
          <c:h val="0.7500000000000014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место</c:v>
                </c:pt>
              </c:strCache>
            </c:strRef>
          </c:tx>
          <c:spPr>
            <a:solidFill>
              <a:srgbClr val="0070C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школьный</c:v>
                </c:pt>
                <c:pt idx="1">
                  <c:v>районный</c:v>
                </c:pt>
                <c:pt idx="2">
                  <c:v>"Русский межвежонок"</c:v>
                </c:pt>
                <c:pt idx="3">
                  <c:v>"Кенгуру"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место</c:v>
                </c:pt>
              </c:strCache>
            </c:strRef>
          </c:tx>
          <c:spPr>
            <a:solidFill>
              <a:srgbClr val="00B05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школьный</c:v>
                </c:pt>
                <c:pt idx="1">
                  <c:v>районный</c:v>
                </c:pt>
                <c:pt idx="2">
                  <c:v>"Русский межвежонок"</c:v>
                </c:pt>
                <c:pt idx="3">
                  <c:v>"Кенгуру"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место</c:v>
                </c:pt>
              </c:strCache>
            </c:strRef>
          </c:tx>
          <c:spPr>
            <a:solidFill>
              <a:srgbClr val="FFFF0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школьный</c:v>
                </c:pt>
                <c:pt idx="1">
                  <c:v>районный</c:v>
                </c:pt>
                <c:pt idx="2">
                  <c:v>"Русский межвежонок"</c:v>
                </c:pt>
                <c:pt idx="3">
                  <c:v>"Кенгуру"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rgbClr val="00206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школьный</c:v>
                </c:pt>
                <c:pt idx="1">
                  <c:v>районный</c:v>
                </c:pt>
                <c:pt idx="2">
                  <c:v>"Русский межвежонок"</c:v>
                </c:pt>
                <c:pt idx="3">
                  <c:v>"Кенгуру"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gapDepth val="0"/>
        <c:shape val="cylinder"/>
        <c:axId val="50730496"/>
        <c:axId val="50732032"/>
        <c:axId val="0"/>
      </c:bar3DChart>
      <c:catAx>
        <c:axId val="50730496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732032"/>
        <c:crosses val="autoZero"/>
        <c:auto val="1"/>
        <c:lblAlgn val="ctr"/>
        <c:lblOffset val="100"/>
        <c:tickLblSkip val="1"/>
        <c:tickMarkSkip val="1"/>
      </c:catAx>
      <c:valAx>
        <c:axId val="50732032"/>
        <c:scaling>
          <c:orientation val="minMax"/>
        </c:scaling>
        <c:axPos val="l"/>
        <c:majorGridlines>
          <c:spPr>
            <a:ln w="317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730496"/>
        <c:crosses val="autoZero"/>
        <c:crossBetween val="between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7813021702838356"/>
          <c:y val="0.31034482758620774"/>
          <c:w val="7.679780814387048E-2"/>
          <c:h val="0.38268672014453825"/>
        </c:manualLayout>
      </c:layout>
      <c:spPr>
        <a:noFill/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93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9792387543252594E-2"/>
          <c:y val="7.6923076923076927E-2"/>
          <c:w val="0.75778546712802985"/>
          <c:h val="0.75213675213675213"/>
        </c:manualLayout>
      </c:layout>
      <c:bar3DChart>
        <c:barDir val="col"/>
        <c:grouping val="clustered"/>
        <c:ser>
          <c:idx val="3"/>
          <c:order val="0"/>
          <c:tx>
            <c:strRef>
              <c:f>Sheet1!$A$5</c:f>
              <c:strCache>
                <c:ptCount val="1"/>
                <c:pt idx="0">
                  <c:v>всего участн.</c:v>
                </c:pt>
              </c:strCache>
            </c:strRef>
          </c:tx>
          <c:spPr>
            <a:solidFill>
              <a:srgbClr val="002060"/>
            </a:solidFill>
            <a:ln w="1269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1">
                  <c:v>математ.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1">
                  <c:v>8</c:v>
                </c:pt>
              </c:numCache>
            </c:numRef>
          </c:val>
        </c:ser>
        <c:gapDepth val="0"/>
        <c:shape val="cylinder"/>
        <c:axId val="53235072"/>
        <c:axId val="53245056"/>
        <c:axId val="0"/>
      </c:bar3DChart>
      <c:catAx>
        <c:axId val="53235072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45056"/>
        <c:crosses val="autoZero"/>
        <c:auto val="1"/>
        <c:lblAlgn val="ctr"/>
        <c:lblOffset val="100"/>
        <c:tickLblSkip val="1"/>
        <c:tickMarkSkip val="1"/>
      </c:catAx>
      <c:valAx>
        <c:axId val="53245056"/>
        <c:scaling>
          <c:orientation val="minMax"/>
        </c:scaling>
        <c:axPos val="l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35072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81660899653979535"/>
          <c:y val="0.35598376528688819"/>
          <c:w val="0.17647058823529421"/>
          <c:h val="0.27972893950999789"/>
        </c:manualLayout>
      </c:layout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93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8397328881469212E-2"/>
          <c:y val="7.7586206896551949E-2"/>
          <c:w val="0.82136894824707851"/>
          <c:h val="0.750000000000001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место</c:v>
                </c:pt>
              </c:strCache>
            </c:strRef>
          </c:tx>
          <c:spPr>
            <a:solidFill>
              <a:srgbClr val="C0000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школьный</c:v>
                </c:pt>
                <c:pt idx="1">
                  <c:v>районный</c:v>
                </c:pt>
                <c:pt idx="2">
                  <c:v>региональный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 место</c:v>
                </c:pt>
              </c:strCache>
            </c:strRef>
          </c:tx>
          <c:spPr>
            <a:solidFill>
              <a:srgbClr val="00B05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школьный</c:v>
                </c:pt>
                <c:pt idx="1">
                  <c:v>районный</c:v>
                </c:pt>
                <c:pt idx="2">
                  <c:v>региональный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17 место</c:v>
                </c:pt>
              </c:strCache>
            </c:strRef>
          </c:tx>
          <c:spPr>
            <a:solidFill>
              <a:srgbClr val="FFFF0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школьный</c:v>
                </c:pt>
                <c:pt idx="1">
                  <c:v>районный</c:v>
                </c:pt>
                <c:pt idx="2">
                  <c:v>региональный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rgbClr val="00B0F0"/>
            </a:solidFill>
            <a:ln w="12686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школьный</c:v>
                </c:pt>
                <c:pt idx="1">
                  <c:v>районный</c:v>
                </c:pt>
                <c:pt idx="2">
                  <c:v>региональный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</c:ser>
        <c:gapDepth val="0"/>
        <c:shape val="cylinder"/>
        <c:axId val="53453568"/>
        <c:axId val="53455104"/>
        <c:axId val="0"/>
      </c:bar3DChart>
      <c:catAx>
        <c:axId val="53453568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455104"/>
        <c:crosses val="autoZero"/>
        <c:auto val="1"/>
        <c:lblAlgn val="ctr"/>
        <c:lblOffset val="100"/>
        <c:tickLblSkip val="1"/>
        <c:tickMarkSkip val="1"/>
      </c:catAx>
      <c:valAx>
        <c:axId val="53455104"/>
        <c:scaling>
          <c:orientation val="minMax"/>
          <c:max val="5"/>
          <c:min val="0"/>
        </c:scaling>
        <c:axPos val="l"/>
        <c:majorGridlines>
          <c:spPr>
            <a:ln w="3171">
              <a:solidFill>
                <a:srgbClr val="000000"/>
              </a:solidFill>
              <a:prstDash val="solid"/>
            </a:ln>
          </c:spPr>
        </c:majorGridlines>
        <c:numFmt formatCode="General" sourceLinked="0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453568"/>
        <c:crosses val="autoZero"/>
        <c:crossBetween val="between"/>
        <c:majorUnit val="1"/>
        <c:minorUnit val="0.2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7813021702838412"/>
          <c:y val="0.31034482758620791"/>
          <c:w val="9.3420557375315363E-2"/>
          <c:h val="0.26178957779545248"/>
        </c:manualLayout>
      </c:layout>
      <c:spPr>
        <a:noFill/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93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0C6A4C5-DAEB-48E1-AAF0-BC32DA21072F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B4A08F-E5EC-46B5-9565-560876533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4A08F-E5EC-46B5-9565-560876533EA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DA67-E262-4FFA-8AB0-FD2BBF2B05DE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02D2-52A6-4E24-8EEA-32782197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D010-CF33-4FC2-B147-E2B9DFFD21DD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74AD-A3F2-4880-9286-96B4EDFF0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4A4E-DDD2-48A8-88EB-007CC64479A6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5A59-A4BD-47E3-84A2-A643FB406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8C1D-55E5-4E3B-BC5C-410752ECE61D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986B-213F-4550-93A7-E8B8CA5B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76E1-DE05-4375-B6B3-99F726B3BC9E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5048-C423-4AFA-A5CE-000C0750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EBCB-33B2-4659-AE96-34D4829F5793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7CEA-C735-457B-B181-53A5747C3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CAE7-F3A4-4568-B310-17869A03A194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EFE9-B7EA-4263-819C-1B1678122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6268-9A91-4B9A-9535-4135A2DE3E2F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613E-4FD4-4ED1-9F0A-481C69864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0C54-0B80-443C-A1A7-D353F83D9FCD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30EF-9156-4B9C-9FB6-A61D3AEC5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719B-EF64-436E-9BF9-5EBECF1E0611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9838-3101-4B83-B32E-BCC13418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E84C-B7CD-4960-9AE8-77F38F8843AD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68D7-EE5A-4227-83CC-8CBF6BBB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771F4-A4CA-4D15-A670-6896B153B2DF}" type="datetimeFigureOut">
              <a:rPr lang="ru-RU"/>
              <a:pPr>
                <a:defRPr/>
              </a:pPr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43C10-4616-4DDA-A371-A3642074A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85728"/>
            <a:ext cx="7715304" cy="4286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Кузнецова Татьяна Ивановна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1071538" y="4071942"/>
            <a:ext cx="7072362" cy="2508310"/>
          </a:xfrm>
          <a:prstGeom prst="rect">
            <a:avLst/>
          </a:prstGeom>
          <a:noFill/>
          <a:ln cmpd="thickThin">
            <a:noFill/>
            <a:prstDash val="sysDot"/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учитель </a:t>
            </a: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МОУ для детей дошкольного и младшего школьного возраста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Начальная школа- детский сад  « Теремок»  п. Центральный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образование  </a:t>
            </a: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 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17лет</a:t>
            </a: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Призёр регионального конкурса « Учитель года-2010»</a:t>
            </a:r>
            <a:endParaRPr lang="ru-RU" sz="1900" b="1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i="1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i="1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DC101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928670"/>
            <a:ext cx="228601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714357"/>
            <a:ext cx="38536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научить ребят грамотно писать, постоянно провожу аналитико-синтетическую работу над слогом и словом, развиваю фонематический слух, умение заменить фонемы соответствующими буквами. А такие упражнения, как звукобуквенный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комментированное письмо, проговаривание, зрительный диктант, письмо по памяти способствует развитию у учащихся орфографической зоркости.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14290"/>
            <a:ext cx="7527780" cy="7143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5" descr="SDC100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1071546"/>
            <a:ext cx="447197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313" y="1714500"/>
            <a:ext cx="42148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полного представления о качестве чтения в практику своей работы ввела отслеживание техники чтения по следующим направлениям: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 чтения;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правильность;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выразительность; 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осмысленность.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Отслеживания за качеством чтения помогает мне намечать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соответствующую работу с каждым учеником.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428604"/>
            <a:ext cx="85725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“Привить ребёнку вкус к чтению – лучший подарок, который  мы ему можем сделать” (Сесиль Лупан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0-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2000240"/>
            <a:ext cx="407196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Позитивная динамика учебных достижений и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успешности в мониторинге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1268760"/>
          <a:ext cx="5524665" cy="1302984"/>
        </p:xfrm>
        <a:graphic>
          <a:graphicData uri="http://schemas.openxmlformats.org/drawingml/2006/table">
            <a:tbl>
              <a:tblPr/>
              <a:tblGrid>
                <a:gridCol w="921318"/>
                <a:gridCol w="890852"/>
                <a:gridCol w="950703"/>
                <a:gridCol w="766503"/>
                <a:gridCol w="1075052"/>
                <a:gridCol w="920237"/>
              </a:tblGrid>
              <a:tr h="4343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2008-2009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19672" y="3789040"/>
          <a:ext cx="5630416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74711"/>
            <a:ext cx="1396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32849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качества успеваемости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42938" y="928688"/>
            <a:ext cx="4143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Всю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воспитательную работу направляю на развитие в детях познавательных интересов, тесно связывая с учебным процессом. Такие мероприятия, проводимые в системе, как «Путешествие в страну знаний», «Что? Где? Когда?», «Поиграем, подумаем», «Хочу все знать», «Почемучки» и.т.д. заинтересованно, эмоционально вводят моих учеников в мир знаний. А путешествия «по городу вежливости», посещения библиотеки, музея способствуют воспитанию эстетических чувств.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786742" cy="4286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работа:</a:t>
            </a:r>
          </a:p>
        </p:txBody>
      </p:sp>
      <p:pic>
        <p:nvPicPr>
          <p:cNvPr id="5" name="Рисунок 4" descr="PICT19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928670"/>
            <a:ext cx="3143272" cy="2357454"/>
          </a:xfrm>
          <a:prstGeom prst="rect">
            <a:avLst/>
          </a:prstGeom>
        </p:spPr>
      </p:pic>
      <p:pic>
        <p:nvPicPr>
          <p:cNvPr id="6" name="Рисунок 5" descr="PICT21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357562"/>
            <a:ext cx="264320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39290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организаторской работы прививаю ребятам через коллективные дела, через систему поручений. Начинаю с организации дежурства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классу. Организованные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перемены, добрые дела «Живи, книга», «Помоги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птицам», благотворительные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ярмарки, создание классной  библиотеки, участие в традиционных мероприятиях школы помогают выработать чувство ответственности каждого, уважения друг к другу в коллективе.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4" name="Рисунок 3" descr="Рисунок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57166"/>
            <a:ext cx="4051010" cy="3000396"/>
          </a:xfrm>
          <a:prstGeom prst="rect">
            <a:avLst/>
          </a:prstGeom>
        </p:spPr>
      </p:pic>
      <p:pic>
        <p:nvPicPr>
          <p:cNvPr id="5" name="Рисунок 4" descr="Рисунок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500438"/>
            <a:ext cx="416245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51520" y="1107868"/>
            <a:ext cx="424904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 работу с классом провожу в тесном содружестве с родителями.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мои первые помощники в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классных часов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родительских собраний, праздников.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открытых дверей провожу в конце первой четверти и в конце года.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дни помогают родителям объективно оценивать успехи своих детей,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какой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нуждается ребенок. 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общие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«Почемучка», «Поле Чудес», «Бабушкин день», экскурсии и др.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мне сделать родителей настоящими союзниками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214313"/>
            <a:ext cx="75723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мои помощники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21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1857364"/>
            <a:ext cx="350043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Из жизни класса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DC101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214422"/>
            <a:ext cx="3000364" cy="2428892"/>
          </a:xfrm>
          <a:prstGeom prst="rect">
            <a:avLst/>
          </a:prstGeom>
        </p:spPr>
      </p:pic>
      <p:pic>
        <p:nvPicPr>
          <p:cNvPr id="4" name="Рисунок 3" descr="SDC101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3357562"/>
            <a:ext cx="3214710" cy="2714644"/>
          </a:xfrm>
          <a:prstGeom prst="rect">
            <a:avLst/>
          </a:prstGeom>
        </p:spPr>
      </p:pic>
      <p:pic>
        <p:nvPicPr>
          <p:cNvPr id="6" name="Рисунок 5" descr="SDC102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1214422"/>
            <a:ext cx="3429024" cy="2500306"/>
          </a:xfrm>
          <a:prstGeom prst="rect">
            <a:avLst/>
          </a:prstGeom>
        </p:spPr>
      </p:pic>
      <p:pic>
        <p:nvPicPr>
          <p:cNvPr id="7" name="Рисунок 6" descr="SDC102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3286124"/>
            <a:ext cx="307183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643866" cy="6429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1538" y="2071678"/>
          <a:ext cx="70723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-99029"/>
            <a:ext cx="81819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ИНТЕРНЕТ ПРОЕКТАХ</a:t>
            </a:r>
          </a:p>
        </p:txBody>
      </p:sp>
      <p:pic>
        <p:nvPicPr>
          <p:cNvPr id="7" name="Рисунок 6" descr="IMG_0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1357298"/>
            <a:ext cx="2786082" cy="5000660"/>
          </a:xfrm>
          <a:prstGeom prst="rect">
            <a:avLst/>
          </a:prstGeom>
        </p:spPr>
      </p:pic>
      <p:pic>
        <p:nvPicPr>
          <p:cNvPr id="8" name="Рисунок 7" descr="IMG_0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1357298"/>
            <a:ext cx="3036566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71472" y="500042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различных конкурсах разного уровня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2"/>
          <p:cNvGraphicFramePr/>
          <p:nvPr/>
        </p:nvGraphicFramePr>
        <p:xfrm>
          <a:off x="642910" y="1142984"/>
          <a:ext cx="7858180" cy="230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3571876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 предметных олимпиадах</a:t>
            </a:r>
          </a:p>
        </p:txBody>
      </p:sp>
      <p:graphicFrame>
        <p:nvGraphicFramePr>
          <p:cNvPr id="6" name="Объект 7"/>
          <p:cNvGraphicFramePr/>
          <p:nvPr/>
        </p:nvGraphicFramePr>
        <p:xfrm>
          <a:off x="1000100" y="4143380"/>
          <a:ext cx="6643734" cy="201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Graphic spid="4" grpId="0">
        <p:bldAsOne/>
      </p:bldGraphic>
      <p:bldP spid="5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643866" cy="6771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429552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792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Самой важной и самой значимой деятельностью учителя я считаю воспитание человека, которому предстоит жить в 21 веке.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Моя педагогическая философия очень проста – каждый день ребенок уходит с победой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 учу их не только  читать, писать, считать и думать, мечтать и радоваться, а постепенно  и терпеливо прививаю им потребность трудиться, учу любить природу и все живое.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71472" y="500042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различных конкурсах разного уровня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« Кенгуру-2011»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2"/>
          <p:cNvGraphicFramePr/>
          <p:nvPr/>
        </p:nvGraphicFramePr>
        <p:xfrm>
          <a:off x="1142976" y="2277744"/>
          <a:ext cx="7072362" cy="336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500938" cy="7143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ВЫПУСКНИКИ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 год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DC101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214422"/>
            <a:ext cx="3571900" cy="3571900"/>
          </a:xfrm>
          <a:prstGeom prst="rect">
            <a:avLst/>
          </a:prstGeom>
        </p:spPr>
      </p:pic>
      <p:pic>
        <p:nvPicPr>
          <p:cNvPr id="12" name="Рисунок 11" descr="SDC101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2500306"/>
            <a:ext cx="400052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 образования,     квалификации,  специализации педагога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0004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928660" y="1142984"/>
            <a:ext cx="3500461" cy="4500595"/>
          </a:xfrm>
        </p:spPr>
      </p:pic>
      <p:pic>
        <p:nvPicPr>
          <p:cNvPr id="5" name="Содержимое 3" descr="sc000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849144" y="3294865"/>
            <a:ext cx="1571636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0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00100" y="642918"/>
            <a:ext cx="3143272" cy="5286412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357430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85750"/>
            <a:ext cx="7358063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</p:txBody>
      </p:sp>
      <p:pic>
        <p:nvPicPr>
          <p:cNvPr id="1026" name="Picture 2" descr="E:\23\sc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857232"/>
            <a:ext cx="4071965" cy="3714776"/>
          </a:xfrm>
          <a:prstGeom prst="rect">
            <a:avLst/>
          </a:prstGeom>
          <a:noFill/>
        </p:spPr>
      </p:pic>
      <p:pic>
        <p:nvPicPr>
          <p:cNvPr id="1027" name="Picture 3" descr="E:\23\sc0000.bmp"/>
          <p:cNvPicPr>
            <a:picLocks noChangeAspect="1" noChangeArrowheads="1"/>
          </p:cNvPicPr>
          <p:nvPr/>
        </p:nvPicPr>
        <p:blipFill>
          <a:blip r:embed="rId4" cstate="email"/>
          <a:srcRect r="-149"/>
          <a:stretch>
            <a:fillRect/>
          </a:stretch>
        </p:blipFill>
        <p:spPr bwMode="auto">
          <a:xfrm>
            <a:off x="4286248" y="2143116"/>
            <a:ext cx="442915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3\IMG_0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500042"/>
            <a:ext cx="678661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67744" y="332656"/>
            <a:ext cx="354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3\IMG_00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000108"/>
            <a:ext cx="3000364" cy="4347919"/>
          </a:xfrm>
          <a:prstGeom prst="rect">
            <a:avLst/>
          </a:prstGeom>
          <a:noFill/>
        </p:spPr>
      </p:pic>
      <p:pic>
        <p:nvPicPr>
          <p:cNvPr id="10" name="Рисунок 9" descr="IMG_00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1071546"/>
            <a:ext cx="294605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02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428604"/>
            <a:ext cx="2357454" cy="4525963"/>
          </a:xfrm>
        </p:spPr>
      </p:pic>
      <p:pic>
        <p:nvPicPr>
          <p:cNvPr id="7" name="Рисунок 6" descr="IMG_00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1357298"/>
            <a:ext cx="2537865" cy="4714908"/>
          </a:xfrm>
          <a:prstGeom prst="rect">
            <a:avLst/>
          </a:prstGeom>
        </p:spPr>
      </p:pic>
      <p:pic>
        <p:nvPicPr>
          <p:cNvPr id="9" name="Рисунок 8" descr="IMG_002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72198" y="1928802"/>
            <a:ext cx="264320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3" y="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Грамоты, благодарности.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714356"/>
            <a:ext cx="3088031" cy="5572140"/>
          </a:xfrm>
          <a:prstGeom prst="rect">
            <a:avLst/>
          </a:prstGeom>
        </p:spPr>
      </p:pic>
      <p:pic>
        <p:nvPicPr>
          <p:cNvPr id="10" name="Рисунок 9" descr="IMG_00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714356"/>
            <a:ext cx="357190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4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642918"/>
            <a:ext cx="3107378" cy="5526095"/>
          </a:xfrm>
        </p:spPr>
      </p:pic>
      <p:pic>
        <p:nvPicPr>
          <p:cNvPr id="5" name="Рисунок 4" descr="IMG_00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714356"/>
            <a:ext cx="3637069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49817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 самообразования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Развитие логического мышления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младших школьников  путём применения       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моделей на уроках математики»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методов и форм учебно-воспитательной деятельности  для развития логических суждений в творческой деятельности учащихся начальных классов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логических суждений  способствует повышению мотивации к учебной деятельности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Широкое использование на уроках новых информационных технологий.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логики в раннем возрасте – фундамент дальнейшего успешного обучения.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571480"/>
            <a:ext cx="3500462" cy="5715016"/>
          </a:xfrm>
          <a:prstGeom prst="rect">
            <a:avLst/>
          </a:prstGeom>
        </p:spPr>
      </p:pic>
      <p:pic>
        <p:nvPicPr>
          <p:cNvPr id="5" name="Рисунок 4" descr="IMG_0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500042"/>
            <a:ext cx="392909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учебной работы: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Тренировать память, внимание и мышление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любознательность и пытливость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кругозор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фантазию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интерес к математике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уровню творчества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уровню трудности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объему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степени самостоятельности учащихся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340768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– игра                                    Урок - праздник                  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сказка                                 Урок - викторина       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конкурс                              Урок – исследование              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путешествие                      Урок - творчество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Интегрированный урок               Урок – КВН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996952"/>
            <a:ext cx="394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задания: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50100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закономерностей.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математических объектов (выражений, геометрических фигур).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с недостающими или лишними данными.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задания разными способами, поиск наиболее рационального способа  решения.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составление задач, математических выражений, уравнений и др.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Нестандартные задачи и задания.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и упражнения: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Арифметические ребусы.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«Цепочки примеров».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«Магические квадраты».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логического характера.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на смекалку.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Головоломки.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</a:t>
            </a: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6408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нестандартных уроков: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Уроки с использованием ИКТ;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открытых уроков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760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Ожидаемый результат: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у учащихся умение общаться;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последовательно и обоснованно излагать свои мысли;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ориентирование в решении нестандартных задач;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активное участие в обсуждении;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Пробуждение интереса к предмету.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3820414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Для успешного усвоения учащимся начальной программы математического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они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должен научиться логически мыслить.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Для этого провожу нестандартные уроки: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«Конкурс знатоков математики»;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«КВН юных математиков»;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«Счастливый случай»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«Путешествие в страну сказок»  которые расширяют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кругозор детей;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любознательность;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тренируют внимание;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память;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мышление.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 всех нетрадиционных уроках ведущим приемом всегда является ситуация игры и поиска.</a:t>
            </a:r>
          </a:p>
        </p:txBody>
      </p:sp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285728"/>
            <a:ext cx="4000528" cy="3071834"/>
          </a:xfrm>
          <a:prstGeom prst="rect">
            <a:avLst/>
          </a:prstGeom>
        </p:spPr>
      </p:pic>
      <p:pic>
        <p:nvPicPr>
          <p:cNvPr id="7" name="Рисунок 6" descr="Рисунок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500438"/>
            <a:ext cx="400049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785794"/>
            <a:ext cx="4000528" cy="5692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Учитывая способности каждого, даю задания различной степени трудности, что способствует поднятию интереса как к предмету и веру в успех. А задание творческого характера, связанные с их составлением и преобразованием, способствует реализации не только образовательных, но и развивающих целей. Ребята с удовольствием решают: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задачи-шутки;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задачи-смекалки;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в стихах.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урочная система тесно связана с внеклассной работой. Веду кружок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«Информатика в играх и задачах ».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Кружковая работа помогает: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творческие способности учащихся;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выбирать рациональные способы решения задач;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 математическую и логическую смекалку;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повышать интерес учащихся к математике;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кругозор;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проявлять любознательность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1"/>
            <a:ext cx="9144000" cy="4001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победы ученика, радость победы его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мысли - это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радость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14356"/>
            <a:ext cx="4286248" cy="2714644"/>
          </a:xfrm>
          <a:prstGeom prst="rect">
            <a:avLst/>
          </a:prstGeom>
        </p:spPr>
      </p:pic>
      <p:pic>
        <p:nvPicPr>
          <p:cNvPr id="6" name="Рисунок 5" descr="Рисунок 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00438"/>
            <a:ext cx="4334256" cy="307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1083</Words>
  <Application>Microsoft Office PowerPoint</Application>
  <PresentationFormat>Экран (4:3)</PresentationFormat>
  <Paragraphs>181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  Тема самообразования « Развитие логического мышления               младших школьников  путём применения                                    моделей на уроках математики»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Уровень  образования,     квалификации,  специализации педагога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1</cp:lastModifiedBy>
  <cp:revision>200</cp:revision>
  <dcterms:created xsi:type="dcterms:W3CDTF">2009-10-31T06:09:23Z</dcterms:created>
  <dcterms:modified xsi:type="dcterms:W3CDTF">2012-01-23T19:49:30Z</dcterms:modified>
</cp:coreProperties>
</file>