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57" r:id="rId5"/>
    <p:sldId id="258" r:id="rId6"/>
    <p:sldId id="274" r:id="rId7"/>
    <p:sldId id="259" r:id="rId8"/>
    <p:sldId id="260" r:id="rId9"/>
    <p:sldId id="261" r:id="rId10"/>
    <p:sldId id="262" r:id="rId11"/>
    <p:sldId id="263" r:id="rId12"/>
    <p:sldId id="264" r:id="rId13"/>
    <p:sldId id="268" r:id="rId14"/>
    <p:sldId id="265" r:id="rId15"/>
    <p:sldId id="266" r:id="rId16"/>
    <p:sldId id="267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D60093"/>
    <a:srgbClr val="800080"/>
    <a:srgbClr val="FF9999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28FB3C-3892-485E-86CF-252FA9EEA31A}" type="doc">
      <dgm:prSet loTypeId="urn:microsoft.com/office/officeart/2005/8/layout/matrix1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E093E7-7E8D-46BD-8D6D-A338C8638D66}">
      <dgm:prSet phldrT="[Текст]"/>
      <dgm:spPr/>
      <dgm:t>
        <a:bodyPr/>
        <a:lstStyle/>
        <a:p>
          <a:r>
            <a:rPr lang="ru-RU" b="1" u="sng" dirty="0" smtClean="0"/>
            <a:t>Задачи </a:t>
          </a:r>
        </a:p>
        <a:p>
          <a:r>
            <a:rPr lang="ru-RU" dirty="0" smtClean="0"/>
            <a:t>подготовительной работы с родителями:</a:t>
          </a:r>
          <a:endParaRPr lang="ru-RU" dirty="0"/>
        </a:p>
      </dgm:t>
    </dgm:pt>
    <dgm:pt modelId="{EF7C58CE-17EF-4550-83A6-4532B48BF50D}" type="parTrans" cxnId="{1C1D0B41-D871-47F4-A16F-0B30F2EC846F}">
      <dgm:prSet/>
      <dgm:spPr/>
      <dgm:t>
        <a:bodyPr/>
        <a:lstStyle/>
        <a:p>
          <a:endParaRPr lang="ru-RU"/>
        </a:p>
      </dgm:t>
    </dgm:pt>
    <dgm:pt modelId="{952F527D-2715-43D7-B6B9-E3418A153DF4}" type="sibTrans" cxnId="{1C1D0B41-D871-47F4-A16F-0B30F2EC846F}">
      <dgm:prSet/>
      <dgm:spPr/>
      <dgm:t>
        <a:bodyPr/>
        <a:lstStyle/>
        <a:p>
          <a:endParaRPr lang="ru-RU"/>
        </a:p>
      </dgm:t>
    </dgm:pt>
    <dgm:pt modelId="{3DFAC7F8-609E-4959-90A6-0B5BC9254228}">
      <dgm:prSet phldrT="[Текст]" custT="1"/>
      <dgm:spPr/>
      <dgm:t>
        <a:bodyPr/>
        <a:lstStyle/>
        <a:p>
          <a:r>
            <a:rPr lang="ru-RU" sz="2400" dirty="0" smtClean="0"/>
            <a:t>-познакомить  с  задачами, содержанием программы и структурой курса ОРКСЭ;</a:t>
          </a:r>
          <a:endParaRPr lang="ru-RU" sz="2400" dirty="0"/>
        </a:p>
      </dgm:t>
    </dgm:pt>
    <dgm:pt modelId="{F061FFA2-8184-44A1-AF95-7481263BA958}" type="parTrans" cxnId="{5E98A728-6837-46E8-B976-2742A08C7E25}">
      <dgm:prSet/>
      <dgm:spPr/>
      <dgm:t>
        <a:bodyPr/>
        <a:lstStyle/>
        <a:p>
          <a:endParaRPr lang="ru-RU"/>
        </a:p>
      </dgm:t>
    </dgm:pt>
    <dgm:pt modelId="{85CA7097-79A4-4C82-921E-7E58E2B0A32E}" type="sibTrans" cxnId="{5E98A728-6837-46E8-B976-2742A08C7E25}">
      <dgm:prSet/>
      <dgm:spPr/>
      <dgm:t>
        <a:bodyPr/>
        <a:lstStyle/>
        <a:p>
          <a:endParaRPr lang="ru-RU"/>
        </a:p>
      </dgm:t>
    </dgm:pt>
    <dgm:pt modelId="{5D9E6CD9-19BF-4720-94D6-715856CC30B3}">
      <dgm:prSet phldrT="[Текст]" custT="1"/>
      <dgm:spPr/>
      <dgm:t>
        <a:bodyPr/>
        <a:lstStyle/>
        <a:p>
          <a:r>
            <a:rPr lang="ru-RU" sz="2400" dirty="0" smtClean="0"/>
            <a:t>- согласовать действия учителя и родителей в совместном процессе нравственного воспитания школьников;</a:t>
          </a:r>
          <a:endParaRPr lang="ru-RU" sz="2400" dirty="0"/>
        </a:p>
      </dgm:t>
    </dgm:pt>
    <dgm:pt modelId="{18FAA5D5-6F6E-480D-8741-F7979333EA56}" type="parTrans" cxnId="{23A299FA-FD75-464F-832B-D11122AF7C15}">
      <dgm:prSet/>
      <dgm:spPr/>
      <dgm:t>
        <a:bodyPr/>
        <a:lstStyle/>
        <a:p>
          <a:endParaRPr lang="ru-RU"/>
        </a:p>
      </dgm:t>
    </dgm:pt>
    <dgm:pt modelId="{692F0A51-E15D-4D34-9999-210F9B21D42B}" type="sibTrans" cxnId="{23A299FA-FD75-464F-832B-D11122AF7C15}">
      <dgm:prSet/>
      <dgm:spPr/>
      <dgm:t>
        <a:bodyPr/>
        <a:lstStyle/>
        <a:p>
          <a:endParaRPr lang="ru-RU"/>
        </a:p>
      </dgm:t>
    </dgm:pt>
    <dgm:pt modelId="{90868E72-9310-456E-AB5C-BCEDF48E088A}">
      <dgm:prSet phldrT="[Текст]"/>
      <dgm:spPr/>
      <dgm:t>
        <a:bodyPr/>
        <a:lstStyle/>
        <a:p>
          <a:r>
            <a:rPr lang="ru-RU" dirty="0" smtClean="0"/>
            <a:t>- создать условия для ознакомления с учебными пособиями ;</a:t>
          </a:r>
          <a:endParaRPr lang="ru-RU" dirty="0"/>
        </a:p>
      </dgm:t>
    </dgm:pt>
    <dgm:pt modelId="{560DA915-917F-472C-B485-194102EE033F}" type="parTrans" cxnId="{001B676A-3948-472A-AA93-A64176064EC3}">
      <dgm:prSet/>
      <dgm:spPr/>
      <dgm:t>
        <a:bodyPr/>
        <a:lstStyle/>
        <a:p>
          <a:endParaRPr lang="ru-RU"/>
        </a:p>
      </dgm:t>
    </dgm:pt>
    <dgm:pt modelId="{93FED519-8B08-4D58-A6CE-6AAAC9FC1F31}" type="sibTrans" cxnId="{001B676A-3948-472A-AA93-A64176064EC3}">
      <dgm:prSet/>
      <dgm:spPr/>
      <dgm:t>
        <a:bodyPr/>
        <a:lstStyle/>
        <a:p>
          <a:endParaRPr lang="ru-RU"/>
        </a:p>
      </dgm:t>
    </dgm:pt>
    <dgm:pt modelId="{657DE55C-5066-41A7-AF2A-F562FE429202}">
      <dgm:prSet phldrT="[Текст]"/>
      <dgm:spPr/>
      <dgm:t>
        <a:bodyPr/>
        <a:lstStyle/>
        <a:p>
          <a:r>
            <a:rPr lang="ru-RU" dirty="0" smtClean="0"/>
            <a:t>-  ознакомить родителей с формами и методами педагогической работы с детьми.</a:t>
          </a:r>
          <a:endParaRPr lang="ru-RU" dirty="0"/>
        </a:p>
      </dgm:t>
    </dgm:pt>
    <dgm:pt modelId="{E0B7F34B-C29C-4B9D-833D-D1EB55AD752B}" type="parTrans" cxnId="{37D8E255-ECA3-403D-B650-A5892D4C33C5}">
      <dgm:prSet/>
      <dgm:spPr/>
      <dgm:t>
        <a:bodyPr/>
        <a:lstStyle/>
        <a:p>
          <a:endParaRPr lang="ru-RU"/>
        </a:p>
      </dgm:t>
    </dgm:pt>
    <dgm:pt modelId="{7E6B7F92-DBBD-4115-B010-930D3B6B1E08}" type="sibTrans" cxnId="{37D8E255-ECA3-403D-B650-A5892D4C33C5}">
      <dgm:prSet/>
      <dgm:spPr/>
      <dgm:t>
        <a:bodyPr/>
        <a:lstStyle/>
        <a:p>
          <a:endParaRPr lang="ru-RU"/>
        </a:p>
      </dgm:t>
    </dgm:pt>
    <dgm:pt modelId="{C0011531-FD61-4FF7-BD95-346B9C1C9EDD}" type="pres">
      <dgm:prSet presAssocID="{8D28FB3C-3892-485E-86CF-252FA9EEA31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B4757B-BAC2-4C28-BFA5-E82D6052B53A}" type="pres">
      <dgm:prSet presAssocID="{8D28FB3C-3892-485E-86CF-252FA9EEA31A}" presName="matrix" presStyleCnt="0"/>
      <dgm:spPr/>
    </dgm:pt>
    <dgm:pt modelId="{B1F07BEE-FE37-45EC-8AA5-B1F518CE52DD}" type="pres">
      <dgm:prSet presAssocID="{8D28FB3C-3892-485E-86CF-252FA9EEA31A}" presName="tile1" presStyleLbl="node1" presStyleIdx="0" presStyleCnt="4"/>
      <dgm:spPr/>
      <dgm:t>
        <a:bodyPr/>
        <a:lstStyle/>
        <a:p>
          <a:endParaRPr lang="ru-RU"/>
        </a:p>
      </dgm:t>
    </dgm:pt>
    <dgm:pt modelId="{90A11B8C-E059-4E37-9271-98AB87096F92}" type="pres">
      <dgm:prSet presAssocID="{8D28FB3C-3892-485E-86CF-252FA9EEA31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F9F75-4A52-478A-B14E-CDDC2A1A3640}" type="pres">
      <dgm:prSet presAssocID="{8D28FB3C-3892-485E-86CF-252FA9EEA31A}" presName="tile2" presStyleLbl="node1" presStyleIdx="1" presStyleCnt="4"/>
      <dgm:spPr/>
      <dgm:t>
        <a:bodyPr/>
        <a:lstStyle/>
        <a:p>
          <a:endParaRPr lang="ru-RU"/>
        </a:p>
      </dgm:t>
    </dgm:pt>
    <dgm:pt modelId="{BAAF210C-4E43-444E-8296-E897371F90E5}" type="pres">
      <dgm:prSet presAssocID="{8D28FB3C-3892-485E-86CF-252FA9EEA31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8C9E7-98D3-4F20-87DF-85661CA605C0}" type="pres">
      <dgm:prSet presAssocID="{8D28FB3C-3892-485E-86CF-252FA9EEA31A}" presName="tile3" presStyleLbl="node1" presStyleIdx="2" presStyleCnt="4"/>
      <dgm:spPr/>
      <dgm:t>
        <a:bodyPr/>
        <a:lstStyle/>
        <a:p>
          <a:endParaRPr lang="ru-RU"/>
        </a:p>
      </dgm:t>
    </dgm:pt>
    <dgm:pt modelId="{B38C4710-2544-4117-A2E1-7C6B90F70E59}" type="pres">
      <dgm:prSet presAssocID="{8D28FB3C-3892-485E-86CF-252FA9EEA31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16059-5D12-483F-BABA-5283038E5FD7}" type="pres">
      <dgm:prSet presAssocID="{8D28FB3C-3892-485E-86CF-252FA9EEA31A}" presName="tile4" presStyleLbl="node1" presStyleIdx="3" presStyleCnt="4" custLinFactNeighborX="-2083"/>
      <dgm:spPr/>
      <dgm:t>
        <a:bodyPr/>
        <a:lstStyle/>
        <a:p>
          <a:endParaRPr lang="ru-RU"/>
        </a:p>
      </dgm:t>
    </dgm:pt>
    <dgm:pt modelId="{06448B2C-BF8F-4D66-9BD2-F0E5D33B0A67}" type="pres">
      <dgm:prSet presAssocID="{8D28FB3C-3892-485E-86CF-252FA9EEA31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F891D-4253-4F6A-B12E-0630563E00C9}" type="pres">
      <dgm:prSet presAssocID="{8D28FB3C-3892-485E-86CF-252FA9EEA31A}" presName="centerTile" presStyleLbl="fgShp" presStyleIdx="0" presStyleCnt="1" custScaleX="166667" custScaleY="10588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77BD2B56-1F21-435A-B22F-FEA55BED3D44}" type="presOf" srcId="{5D9E6CD9-19BF-4720-94D6-715856CC30B3}" destId="{9F1F9F75-4A52-478A-B14E-CDDC2A1A3640}" srcOrd="0" destOrd="0" presId="urn:microsoft.com/office/officeart/2005/8/layout/matrix1"/>
    <dgm:cxn modelId="{B2FA4594-34E7-43EA-BBD1-7702F11179F4}" type="presOf" srcId="{3DFAC7F8-609E-4959-90A6-0B5BC9254228}" destId="{90A11B8C-E059-4E37-9271-98AB87096F92}" srcOrd="1" destOrd="0" presId="urn:microsoft.com/office/officeart/2005/8/layout/matrix1"/>
    <dgm:cxn modelId="{5E9FA0B4-9063-407A-B9DB-93A66EF17C8C}" type="presOf" srcId="{8D28FB3C-3892-485E-86CF-252FA9EEA31A}" destId="{C0011531-FD61-4FF7-BD95-346B9C1C9EDD}" srcOrd="0" destOrd="0" presId="urn:microsoft.com/office/officeart/2005/8/layout/matrix1"/>
    <dgm:cxn modelId="{37D8E255-ECA3-403D-B650-A5892D4C33C5}" srcId="{7FE093E7-7E8D-46BD-8D6D-A338C8638D66}" destId="{657DE55C-5066-41A7-AF2A-F562FE429202}" srcOrd="3" destOrd="0" parTransId="{E0B7F34B-C29C-4B9D-833D-D1EB55AD752B}" sibTransId="{7E6B7F92-DBBD-4115-B010-930D3B6B1E08}"/>
    <dgm:cxn modelId="{2BD9AFA2-D379-4C5F-9A7C-AD2C5EF3677C}" type="presOf" srcId="{90868E72-9310-456E-AB5C-BCEDF48E088A}" destId="{DFE8C9E7-98D3-4F20-87DF-85661CA605C0}" srcOrd="0" destOrd="0" presId="urn:microsoft.com/office/officeart/2005/8/layout/matrix1"/>
    <dgm:cxn modelId="{23A299FA-FD75-464F-832B-D11122AF7C15}" srcId="{7FE093E7-7E8D-46BD-8D6D-A338C8638D66}" destId="{5D9E6CD9-19BF-4720-94D6-715856CC30B3}" srcOrd="1" destOrd="0" parTransId="{18FAA5D5-6F6E-480D-8741-F7979333EA56}" sibTransId="{692F0A51-E15D-4D34-9999-210F9B21D42B}"/>
    <dgm:cxn modelId="{5E98A728-6837-46E8-B976-2742A08C7E25}" srcId="{7FE093E7-7E8D-46BD-8D6D-A338C8638D66}" destId="{3DFAC7F8-609E-4959-90A6-0B5BC9254228}" srcOrd="0" destOrd="0" parTransId="{F061FFA2-8184-44A1-AF95-7481263BA958}" sibTransId="{85CA7097-79A4-4C82-921E-7E58E2B0A32E}"/>
    <dgm:cxn modelId="{1C1D0B41-D871-47F4-A16F-0B30F2EC846F}" srcId="{8D28FB3C-3892-485E-86CF-252FA9EEA31A}" destId="{7FE093E7-7E8D-46BD-8D6D-A338C8638D66}" srcOrd="0" destOrd="0" parTransId="{EF7C58CE-17EF-4550-83A6-4532B48BF50D}" sibTransId="{952F527D-2715-43D7-B6B9-E3418A153DF4}"/>
    <dgm:cxn modelId="{4BC31354-9653-4893-BE8E-3DD9BEE3AFF7}" type="presOf" srcId="{657DE55C-5066-41A7-AF2A-F562FE429202}" destId="{14B16059-5D12-483F-BABA-5283038E5FD7}" srcOrd="0" destOrd="0" presId="urn:microsoft.com/office/officeart/2005/8/layout/matrix1"/>
    <dgm:cxn modelId="{001B676A-3948-472A-AA93-A64176064EC3}" srcId="{7FE093E7-7E8D-46BD-8D6D-A338C8638D66}" destId="{90868E72-9310-456E-AB5C-BCEDF48E088A}" srcOrd="2" destOrd="0" parTransId="{560DA915-917F-472C-B485-194102EE033F}" sibTransId="{93FED519-8B08-4D58-A6CE-6AAAC9FC1F31}"/>
    <dgm:cxn modelId="{613514EF-8215-4C92-B3EE-65DA38E6DE15}" type="presOf" srcId="{3DFAC7F8-609E-4959-90A6-0B5BC9254228}" destId="{B1F07BEE-FE37-45EC-8AA5-B1F518CE52DD}" srcOrd="0" destOrd="0" presId="urn:microsoft.com/office/officeart/2005/8/layout/matrix1"/>
    <dgm:cxn modelId="{29E2922F-F246-4174-AB94-9E27FFF54F76}" type="presOf" srcId="{5D9E6CD9-19BF-4720-94D6-715856CC30B3}" destId="{BAAF210C-4E43-444E-8296-E897371F90E5}" srcOrd="1" destOrd="0" presId="urn:microsoft.com/office/officeart/2005/8/layout/matrix1"/>
    <dgm:cxn modelId="{3362554F-D157-4828-A0DC-8DCE80306A49}" type="presOf" srcId="{657DE55C-5066-41A7-AF2A-F562FE429202}" destId="{06448B2C-BF8F-4D66-9BD2-F0E5D33B0A67}" srcOrd="1" destOrd="0" presId="urn:microsoft.com/office/officeart/2005/8/layout/matrix1"/>
    <dgm:cxn modelId="{1EEF4C03-8A9C-4CA0-A55E-044A3AB51B61}" type="presOf" srcId="{7FE093E7-7E8D-46BD-8D6D-A338C8638D66}" destId="{B3BF891D-4253-4F6A-B12E-0630563E00C9}" srcOrd="0" destOrd="0" presId="urn:microsoft.com/office/officeart/2005/8/layout/matrix1"/>
    <dgm:cxn modelId="{5ED257CE-BC82-4D21-98F2-5A343067AAC2}" type="presOf" srcId="{90868E72-9310-456E-AB5C-BCEDF48E088A}" destId="{B38C4710-2544-4117-A2E1-7C6B90F70E59}" srcOrd="1" destOrd="0" presId="urn:microsoft.com/office/officeart/2005/8/layout/matrix1"/>
    <dgm:cxn modelId="{A04D154A-378A-4DF5-B452-0AB29E91875C}" type="presParOf" srcId="{C0011531-FD61-4FF7-BD95-346B9C1C9EDD}" destId="{D0B4757B-BAC2-4C28-BFA5-E82D6052B53A}" srcOrd="0" destOrd="0" presId="urn:microsoft.com/office/officeart/2005/8/layout/matrix1"/>
    <dgm:cxn modelId="{5F0F5430-81DD-47C3-9076-46D6CE86C20F}" type="presParOf" srcId="{D0B4757B-BAC2-4C28-BFA5-E82D6052B53A}" destId="{B1F07BEE-FE37-45EC-8AA5-B1F518CE52DD}" srcOrd="0" destOrd="0" presId="urn:microsoft.com/office/officeart/2005/8/layout/matrix1"/>
    <dgm:cxn modelId="{5031B240-A787-4E91-B625-5F204EFDDA76}" type="presParOf" srcId="{D0B4757B-BAC2-4C28-BFA5-E82D6052B53A}" destId="{90A11B8C-E059-4E37-9271-98AB87096F92}" srcOrd="1" destOrd="0" presId="urn:microsoft.com/office/officeart/2005/8/layout/matrix1"/>
    <dgm:cxn modelId="{55DCDD6E-17F7-42C8-9733-C108AA5BDCA7}" type="presParOf" srcId="{D0B4757B-BAC2-4C28-BFA5-E82D6052B53A}" destId="{9F1F9F75-4A52-478A-B14E-CDDC2A1A3640}" srcOrd="2" destOrd="0" presId="urn:microsoft.com/office/officeart/2005/8/layout/matrix1"/>
    <dgm:cxn modelId="{682413FC-EBC7-45DF-94F4-6FFA46B4B9FD}" type="presParOf" srcId="{D0B4757B-BAC2-4C28-BFA5-E82D6052B53A}" destId="{BAAF210C-4E43-444E-8296-E897371F90E5}" srcOrd="3" destOrd="0" presId="urn:microsoft.com/office/officeart/2005/8/layout/matrix1"/>
    <dgm:cxn modelId="{74EA9EDE-A93F-407A-A497-0DD89D040B33}" type="presParOf" srcId="{D0B4757B-BAC2-4C28-BFA5-E82D6052B53A}" destId="{DFE8C9E7-98D3-4F20-87DF-85661CA605C0}" srcOrd="4" destOrd="0" presId="urn:microsoft.com/office/officeart/2005/8/layout/matrix1"/>
    <dgm:cxn modelId="{3AD13A1B-1354-497F-BC5C-2381D29D609A}" type="presParOf" srcId="{D0B4757B-BAC2-4C28-BFA5-E82D6052B53A}" destId="{B38C4710-2544-4117-A2E1-7C6B90F70E59}" srcOrd="5" destOrd="0" presId="urn:microsoft.com/office/officeart/2005/8/layout/matrix1"/>
    <dgm:cxn modelId="{B81EC3FC-FCB5-4DD5-B6E8-21A61FF076F7}" type="presParOf" srcId="{D0B4757B-BAC2-4C28-BFA5-E82D6052B53A}" destId="{14B16059-5D12-483F-BABA-5283038E5FD7}" srcOrd="6" destOrd="0" presId="urn:microsoft.com/office/officeart/2005/8/layout/matrix1"/>
    <dgm:cxn modelId="{AE52D881-BF30-43CB-95A7-4518254F85C9}" type="presParOf" srcId="{D0B4757B-BAC2-4C28-BFA5-E82D6052B53A}" destId="{06448B2C-BF8F-4D66-9BD2-F0E5D33B0A67}" srcOrd="7" destOrd="0" presId="urn:microsoft.com/office/officeart/2005/8/layout/matrix1"/>
    <dgm:cxn modelId="{3D04BB0C-CBBE-4E41-B16D-FA6863F75DBE}" type="presParOf" srcId="{C0011531-FD61-4FF7-BD95-346B9C1C9EDD}" destId="{B3BF891D-4253-4F6A-B12E-0630563E00C9}" srcOrd="1" destOrd="0" presId="urn:microsoft.com/office/officeart/2005/8/layout/matrix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F07BEE-FE37-45EC-8AA5-B1F518CE52DD}">
      <dsp:nvSpPr>
        <dsp:cNvPr id="0" name=""/>
        <dsp:cNvSpPr/>
      </dsp:nvSpPr>
      <dsp:spPr>
        <a:xfrm rot="16200000">
          <a:off x="642941" y="-642941"/>
          <a:ext cx="2821801" cy="410768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-познакомить  с  задачами, содержанием программы и структурой курса ОРКСЭ;</a:t>
          </a:r>
          <a:endParaRPr lang="ru-RU" sz="2400" kern="1200" dirty="0"/>
        </a:p>
      </dsp:txBody>
      <dsp:txXfrm rot="16200000">
        <a:off x="995667" y="-995667"/>
        <a:ext cx="2116350" cy="4107685"/>
      </dsp:txXfrm>
    </dsp:sp>
    <dsp:sp modelId="{9F1F9F75-4A52-478A-B14E-CDDC2A1A3640}">
      <dsp:nvSpPr>
        <dsp:cNvPr id="0" name=""/>
        <dsp:cNvSpPr/>
      </dsp:nvSpPr>
      <dsp:spPr>
        <a:xfrm>
          <a:off x="4107685" y="0"/>
          <a:ext cx="4107685" cy="282180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 согласовать действия учителя и родителей в совместном процессе нравственного воспитания школьников;</a:t>
          </a:r>
          <a:endParaRPr lang="ru-RU" sz="2400" kern="1200" dirty="0"/>
        </a:p>
      </dsp:txBody>
      <dsp:txXfrm>
        <a:off x="4107685" y="0"/>
        <a:ext cx="4107685" cy="2116350"/>
      </dsp:txXfrm>
    </dsp:sp>
    <dsp:sp modelId="{DFE8C9E7-98D3-4F20-87DF-85661CA605C0}">
      <dsp:nvSpPr>
        <dsp:cNvPr id="0" name=""/>
        <dsp:cNvSpPr/>
      </dsp:nvSpPr>
      <dsp:spPr>
        <a:xfrm rot="10800000">
          <a:off x="0" y="2821801"/>
          <a:ext cx="4107685" cy="282180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 создать условия для ознакомления с учебными пособиями ;</a:t>
          </a:r>
          <a:endParaRPr lang="ru-RU" sz="2400" kern="1200" dirty="0"/>
        </a:p>
      </dsp:txBody>
      <dsp:txXfrm rot="10800000">
        <a:off x="0" y="3527251"/>
        <a:ext cx="4107685" cy="2116350"/>
      </dsp:txXfrm>
    </dsp:sp>
    <dsp:sp modelId="{14B16059-5D12-483F-BABA-5283038E5FD7}">
      <dsp:nvSpPr>
        <dsp:cNvPr id="0" name=""/>
        <dsp:cNvSpPr/>
      </dsp:nvSpPr>
      <dsp:spPr>
        <a:xfrm rot="5400000">
          <a:off x="4665063" y="2178859"/>
          <a:ext cx="2821801" cy="410768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  ознакомить родителей с формами и методами педагогической работы с детьми.</a:t>
          </a:r>
          <a:endParaRPr lang="ru-RU" sz="2400" kern="1200" dirty="0"/>
        </a:p>
      </dsp:txBody>
      <dsp:txXfrm rot="5400000">
        <a:off x="5017789" y="2531584"/>
        <a:ext cx="2116350" cy="4107685"/>
      </dsp:txXfrm>
    </dsp:sp>
    <dsp:sp modelId="{B3BF891D-4253-4F6A-B12E-0630563E00C9}">
      <dsp:nvSpPr>
        <dsp:cNvPr id="0" name=""/>
        <dsp:cNvSpPr/>
      </dsp:nvSpPr>
      <dsp:spPr>
        <a:xfrm>
          <a:off x="2053838" y="2074856"/>
          <a:ext cx="4107693" cy="149388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Задачи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подготовительной работы с родителями:</a:t>
          </a:r>
          <a:endParaRPr lang="ru-RU" sz="2400" kern="1200" dirty="0"/>
        </a:p>
      </dsp:txBody>
      <dsp:txXfrm>
        <a:off x="2053838" y="2074856"/>
        <a:ext cx="4107693" cy="1493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79A4-11D9-4C69-833D-A9FE73981AEF}" type="datetimeFigureOut">
              <a:rPr lang="ru-RU" smtClean="0"/>
              <a:pPr/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A2F4-B39E-48FF-A1EA-FE7740CEE5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79A4-11D9-4C69-833D-A9FE73981AEF}" type="datetimeFigureOut">
              <a:rPr lang="ru-RU" smtClean="0"/>
              <a:pPr/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A2F4-B39E-48FF-A1EA-FE7740CEE5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79A4-11D9-4C69-833D-A9FE73981AEF}" type="datetimeFigureOut">
              <a:rPr lang="ru-RU" smtClean="0"/>
              <a:pPr/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A2F4-B39E-48FF-A1EA-FE7740CEE5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79A4-11D9-4C69-833D-A9FE73981AEF}" type="datetimeFigureOut">
              <a:rPr lang="ru-RU" smtClean="0"/>
              <a:pPr/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A2F4-B39E-48FF-A1EA-FE7740CEE5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79A4-11D9-4C69-833D-A9FE73981AEF}" type="datetimeFigureOut">
              <a:rPr lang="ru-RU" smtClean="0"/>
              <a:pPr/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A2F4-B39E-48FF-A1EA-FE7740CEE5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79A4-11D9-4C69-833D-A9FE73981AEF}" type="datetimeFigureOut">
              <a:rPr lang="ru-RU" smtClean="0"/>
              <a:pPr/>
              <a:t>28.01.2014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A2F4-B39E-48FF-A1EA-FE7740CEE5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79A4-11D9-4C69-833D-A9FE73981AEF}" type="datetimeFigureOut">
              <a:rPr lang="ru-RU" smtClean="0"/>
              <a:pPr/>
              <a:t>28.01.2014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A2F4-B39E-48FF-A1EA-FE7740CEE5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79A4-11D9-4C69-833D-A9FE73981AEF}" type="datetimeFigureOut">
              <a:rPr lang="ru-RU" smtClean="0"/>
              <a:pPr/>
              <a:t>28.01.2014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A2F4-B39E-48FF-A1EA-FE7740CEE5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79A4-11D9-4C69-833D-A9FE73981AEF}" type="datetimeFigureOut">
              <a:rPr lang="ru-RU" smtClean="0"/>
              <a:pPr/>
              <a:t>28.01.2014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A2F4-B39E-48FF-A1EA-FE7740CEE5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79A4-11D9-4C69-833D-A9FE73981AEF}" type="datetimeFigureOut">
              <a:rPr lang="ru-RU" smtClean="0"/>
              <a:pPr/>
              <a:t>28.01.2014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A2F4-B39E-48FF-A1EA-FE7740CEE5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79A4-11D9-4C69-833D-A9FE73981AEF}" type="datetimeFigureOut">
              <a:rPr lang="ru-RU" smtClean="0"/>
              <a:pPr/>
              <a:t>28.01.2014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A2F4-B39E-48FF-A1EA-FE7740CEE5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0">
              <a:schemeClr val="tx2">
                <a:lumMod val="40000"/>
                <a:lumOff val="60000"/>
              </a:schemeClr>
            </a:gs>
            <a:gs pos="0">
              <a:schemeClr val="tx2">
                <a:lumMod val="40000"/>
                <a:lumOff val="60000"/>
              </a:schemeClr>
            </a:gs>
            <a:gs pos="0">
              <a:schemeClr val="tx2">
                <a:lumMod val="40000"/>
                <a:lumOff val="60000"/>
              </a:schemeClr>
            </a:gs>
            <a:gs pos="0">
              <a:schemeClr val="tx2">
                <a:lumMod val="40000"/>
                <a:lumOff val="60000"/>
              </a:schemeClr>
            </a:gs>
            <a:gs pos="0">
              <a:schemeClr val="tx2">
                <a:lumMod val="40000"/>
                <a:lumOff val="60000"/>
              </a:schemeClr>
            </a:gs>
            <a:gs pos="0">
              <a:schemeClr val="tx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chemeClr val="accent3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479A4-11D9-4C69-833D-A9FE73981AEF}" type="datetimeFigureOut">
              <a:rPr lang="ru-RU" smtClean="0"/>
              <a:pPr/>
              <a:t>28.01.2014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DA2F4-B39E-48FF-A1EA-FE7740CEE5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0">
              <a:schemeClr val="tx2">
                <a:lumMod val="40000"/>
                <a:lumOff val="60000"/>
              </a:schemeClr>
            </a:gs>
            <a:gs pos="0">
              <a:schemeClr val="tx2">
                <a:lumMod val="40000"/>
                <a:lumOff val="60000"/>
              </a:schemeClr>
            </a:gs>
            <a:gs pos="0">
              <a:schemeClr val="tx2">
                <a:lumMod val="40000"/>
                <a:lumOff val="60000"/>
              </a:schemeClr>
            </a:gs>
            <a:gs pos="0">
              <a:schemeClr val="tx2">
                <a:lumMod val="40000"/>
                <a:lumOff val="60000"/>
              </a:schemeClr>
            </a:gs>
            <a:gs pos="0">
              <a:schemeClr val="tx2">
                <a:lumMod val="40000"/>
                <a:lumOff val="60000"/>
              </a:schemeClr>
            </a:gs>
            <a:gs pos="0">
              <a:schemeClr val="tx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chemeClr val="accent3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67944ECE"/>
          <p:cNvPicPr>
            <a:picLocks noChangeAspect="1" noChangeArrowheads="1"/>
          </p:cNvPicPr>
          <p:nvPr/>
        </p:nvPicPr>
        <p:blipFill>
          <a:blip r:embed="rId2" cstate="print"/>
          <a:srcRect l="2077" t="774" b="1677"/>
          <a:stretch>
            <a:fillRect/>
          </a:stretch>
        </p:blipFill>
        <p:spPr bwMode="auto">
          <a:xfrm>
            <a:off x="428596" y="928670"/>
            <a:ext cx="3820232" cy="51026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6000696" y="5572140"/>
            <a:ext cx="3143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 опыта работы </a:t>
            </a:r>
          </a:p>
          <a:p>
            <a:r>
              <a:rPr lang="ru-RU" dirty="0" smtClean="0"/>
              <a:t>учителя начальных классов </a:t>
            </a:r>
          </a:p>
          <a:p>
            <a:r>
              <a:rPr lang="ru-RU" dirty="0" smtClean="0"/>
              <a:t>Лысенко О.А.</a:t>
            </a:r>
            <a:endParaRPr lang="ru-RU" dirty="0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286148" y="1071546"/>
            <a:ext cx="585785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религиозной культуры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светской школе: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перспективы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9"/>
          <p:cNvGraphicFramePr>
            <a:graphicFrameLocks/>
          </p:cNvGraphicFramePr>
          <p:nvPr/>
        </p:nvGraphicFramePr>
        <p:xfrm>
          <a:off x="357158" y="1571612"/>
          <a:ext cx="8229600" cy="257175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      V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    +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      _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        ?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1995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«знаю»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«новое»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«думал иначе»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«не понял, есть вопросы»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</a:rPr>
              <a:t>Чтение текста с маркированием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</a:rPr>
              <a:t> (приём </a:t>
            </a:r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</a:rPr>
              <a:t>инсерт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</a:rPr>
              <a:t>)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12" name="Рисунок 11" descr="reading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3809979"/>
            <a:ext cx="3571900" cy="3048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дмин\Рабочий стол\Изображение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60098" y="3174718"/>
            <a:ext cx="4143380" cy="3223184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\Рабочий стол\Изображение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981060" y="-448188"/>
            <a:ext cx="3714752" cy="4611129"/>
          </a:xfrm>
          <a:prstGeom prst="rect">
            <a:avLst/>
          </a:prstGeom>
          <a:noFill/>
        </p:spPr>
      </p:pic>
      <p:pic>
        <p:nvPicPr>
          <p:cNvPr id="1029" name="Picture 5" descr="C:\Documents and Settings\админ\Мои документы\ОПК 5 класс\Облож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1500174"/>
            <a:ext cx="3000396" cy="4053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Рекомендации к домашним заданиям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928670"/>
            <a:ext cx="77153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-чтение текста;</a:t>
            </a:r>
          </a:p>
          <a:p>
            <a:r>
              <a:rPr lang="ru-RU" sz="3200" dirty="0" smtClean="0"/>
              <a:t>-заучивание дат, терминов, имён;</a:t>
            </a:r>
          </a:p>
          <a:p>
            <a:pPr>
              <a:buFontTx/>
              <a:buChar char="-"/>
            </a:pPr>
            <a:r>
              <a:rPr lang="ru-RU" sz="3200" dirty="0" smtClean="0"/>
              <a:t>подготовка пересказов;</a:t>
            </a:r>
          </a:p>
          <a:p>
            <a:pPr>
              <a:buFontTx/>
              <a:buChar char="-"/>
            </a:pPr>
            <a:r>
              <a:rPr lang="ru-RU" sz="3200" dirty="0" smtClean="0"/>
              <a:t>составление опорных конспектов;</a:t>
            </a:r>
          </a:p>
          <a:p>
            <a:pPr>
              <a:buFontTx/>
              <a:buChar char="-"/>
            </a:pPr>
            <a:r>
              <a:rPr lang="ru-RU" sz="3200" dirty="0" smtClean="0"/>
              <a:t>творческие формы работы.</a:t>
            </a:r>
            <a:endParaRPr lang="ru-RU" sz="3200" dirty="0"/>
          </a:p>
        </p:txBody>
      </p:sp>
      <p:pic>
        <p:nvPicPr>
          <p:cNvPr id="4" name="Рисунок 3" descr="IMG_16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8755" y="3929066"/>
            <a:ext cx="3905245" cy="2928934"/>
          </a:xfrm>
          <a:prstGeom prst="rect">
            <a:avLst/>
          </a:prstGeom>
        </p:spPr>
      </p:pic>
      <p:pic>
        <p:nvPicPr>
          <p:cNvPr id="5" name="Рисунок 4" descr="001_126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3929066"/>
            <a:ext cx="3818736" cy="2928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85738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bg1"/>
                </a:solidFill>
              </a:rPr>
              <a:t>Урок 9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FF00"/>
                </a:solidFill>
              </a:rPr>
              <a:t>Православное учение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о человеке</a:t>
            </a:r>
            <a:r>
              <a:rPr lang="ru-RU" b="1" dirty="0" smtClean="0">
                <a:solidFill>
                  <a:srgbClr val="0000CC"/>
                </a:solidFill>
              </a:rPr>
              <a:t/>
            </a:r>
            <a:br>
              <a:rPr lang="ru-RU" b="1" dirty="0" smtClean="0">
                <a:solidFill>
                  <a:srgbClr val="0000CC"/>
                </a:solidFill>
              </a:rPr>
            </a:br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42910" y="2071678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Объясни выражения: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42976" y="3071810"/>
            <a:ext cx="6772268" cy="3471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«чистая душа»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«грязная душонка»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«голубиная душа»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«спасти душу»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214422"/>
            <a:ext cx="607219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1. Расскажи членам семьи  и друзьям об известных тебе людях России.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2. Проведи интервью с членами семьи по вопросам: Каких героев России они знают, в чём их заслуги перед Отечеством? Каких русских писателей, художников, композиторов они знают, чем они знамениты? Какие книги о нашей Родине России они посоветовали тебе прочитать? Есть ли среди ваших родственников те, кто много сделал для Родины? Кто это в чём их заслуга?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Урок 1. Россия- наша родина. </a:t>
            </a:r>
            <a:endParaRPr lang="ru-RU" sz="40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5" name="Picture 5" descr="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214422"/>
            <a:ext cx="3143240" cy="4718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736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latin typeface="Arial" pitchFamily="34" charset="0"/>
                <a:ea typeface="Times New Roman" pitchFamily="18" charset="0"/>
              </a:rPr>
              <a:t>Поговори с родителями, родственниками: может быть, они  смогут рассказать тебе о людях (своих знакомых или исторических лицах), которые сделали какое- то дело, по- настоящему доброе, необходимое не только близким , но и совсем чужим людям, и сделали его бескорыстно?</a:t>
            </a:r>
            <a:endParaRPr lang="ru-RU" sz="2800" i="1" dirty="0" smtClean="0"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357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" pitchFamily="34" charset="0"/>
                <a:ea typeface="Times New Roman" pitchFamily="18" charset="0"/>
              </a:rPr>
              <a:t>Урок 2 . Человек в православии.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071942"/>
            <a:ext cx="9144000" cy="1000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Arial" pitchFamily="34" charset="0"/>
                <a:ea typeface="Times New Roman" pitchFamily="18" charset="0"/>
              </a:rPr>
              <a:t> Урок 12. Заповеди.</a:t>
            </a:r>
            <a:endParaRPr lang="ru-RU" sz="3600" dirty="0" smtClean="0"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i="1" dirty="0" smtClean="0">
                <a:latin typeface="Arial" pitchFamily="34" charset="0"/>
                <a:ea typeface="Times New Roman" pitchFamily="18" charset="0"/>
              </a:rPr>
              <a:t>Расскажи о традициях , которые сложились в твоей семье, в школе, в кругу друзей. </a:t>
            </a:r>
            <a:endParaRPr lang="ru-RU" sz="3600" i="1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714356"/>
            <a:ext cx="6572296" cy="9286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CC"/>
                </a:solidFill>
              </a:rPr>
              <a:t>Отсутствие рабочих тетрадей</a:t>
            </a:r>
            <a:endParaRPr lang="ru-RU" sz="2400" dirty="0">
              <a:solidFill>
                <a:srgbClr val="00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000240"/>
            <a:ext cx="6572296" cy="9286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CC"/>
                </a:solidFill>
              </a:rPr>
              <a:t>Недостаточно времени на изучение объёмных тем</a:t>
            </a:r>
            <a:endParaRPr lang="ru-RU" sz="2400" dirty="0">
              <a:solidFill>
                <a:srgbClr val="0000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3286124"/>
            <a:ext cx="6572296" cy="9286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CC"/>
                </a:solidFill>
              </a:rPr>
              <a:t>Непонятные для данного возраста термины</a:t>
            </a:r>
            <a:endParaRPr lang="ru-RU" sz="2400" dirty="0">
              <a:solidFill>
                <a:srgbClr val="0000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4714884"/>
            <a:ext cx="6572296" cy="10715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CC"/>
                </a:solidFill>
              </a:rPr>
              <a:t>В разделах «Тренажёр» и «Контроль» электронного приложения однотипные задания</a:t>
            </a:r>
            <a:endParaRPr lang="ru-RU" sz="2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457200" y="274638"/>
            <a:ext cx="8435975" cy="222566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Эмоциональное отношение 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 уровень интереса детей 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 урокам ОРКСЭ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модуль «Основы православной культуры»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14282" y="2428868"/>
          <a:ext cx="8696325" cy="4144963"/>
        </p:xfrm>
        <a:graphic>
          <a:graphicData uri="http://schemas.openxmlformats.org/presentationml/2006/ole">
            <p:oleObj spid="_x0000_s26626" name="Диаграмма" r:id="rId3" imgW="6734287" imgH="3210082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214282" y="642918"/>
          <a:ext cx="8675380" cy="5429288"/>
        </p:xfrm>
        <a:graphic>
          <a:graphicData uri="http://schemas.openxmlformats.org/presentationml/2006/ole">
            <p:oleObj spid="_x0000_s27650" name="Диаграмма" r:id="rId3" imgW="8229600" imgH="453399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042"/>
            <a:ext cx="9144000" cy="47149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0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ru-RU" sz="400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«Учителям </a:t>
            </a:r>
            <a: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учеников обучать не только грамоте, но и честной жизни, страху Божьему, потому грамота без страха Божьего не что иное, как меч у </a:t>
            </a:r>
            <a:r>
              <a:rPr lang="ru-RU" sz="400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безумного.»</a:t>
            </a:r>
            <a:endParaRPr lang="ru-RU" sz="40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ru-RU" sz="4000" dirty="0" smtClean="0"/>
              <a:t>                                                                         </a:t>
            </a:r>
            <a:r>
              <a:rPr lang="ru-RU" sz="2800" dirty="0" smtClean="0"/>
              <a:t>Святитель Тихон Задонский</a:t>
            </a:r>
          </a:p>
          <a:p>
            <a:endParaRPr lang="ru-RU" sz="4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500042"/>
            <a:ext cx="842968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«За счет приобщения к культурному и религиозному наследию формируется личность человека и развивается цивилизация. Религиозное образование приводит человека к постижению Божественного замысла о нем, учит его нравственному поведению. Поэтому крайне важным видится поощрение со стороны государственной власти религиозных образовательных программ, изучения людьми культурных основ и традиционного уклада жизни своего народа».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28794" y="5643578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Святейший патриарх Московский и всея Руси Кирилл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Новые задачи школы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1285860"/>
            <a:ext cx="7858180" cy="166199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- преподавание религиозных учебных дисциплин  надо выстраивать на основе общих процедур и правил;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3000372"/>
            <a:ext cx="8001056" cy="166199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- создавать систему взаимодействия органов управления образованием и образовательных учреждений с религиозными организациями;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4786322"/>
            <a:ext cx="7643866" cy="12311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-  выстраивать взаимоотношения школы и родителей учащихся на новых принципах.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143240" y="285728"/>
            <a:ext cx="274955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40000" b="1" dirty="0">
                <a:solidFill>
                  <a:srgbClr val="E7300B"/>
                </a:solidFill>
              </a:rPr>
              <a:t>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7224" y="785794"/>
            <a:ext cx="7643866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Зачем в школе вводится курс ОРКСЭ?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224" y="2071678"/>
            <a:ext cx="7643866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Как будет организованно преподавание </a:t>
            </a:r>
          </a:p>
          <a:p>
            <a:pPr algn="ctr"/>
            <a:r>
              <a:rPr lang="ru-RU" sz="2400" b="1" dirty="0" smtClean="0"/>
              <a:t>нового курса?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28662" y="3429000"/>
            <a:ext cx="7643866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Что будут изучать дети?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28662" y="4857760"/>
            <a:ext cx="7572428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Как будет организованно взаимодействие школы с семьёй в рамках курса ОРКСЭ?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500034" y="571480"/>
          <a:ext cx="821537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18466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Какими же профессиональными и личностными компетенциями должен обладать учитель, чтобы обеспечить успешность педагогической работы в рамках этого учебного предмета?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2928934"/>
            <a:ext cx="3571900" cy="33239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владеть определенными знаниями, умениями и навыками организации современного урока с использованием инновационных педагогических технологий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29190" y="2928934"/>
            <a:ext cx="4071966" cy="33239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обладать важными личностными качествами, которые не давали бы повода детям усомниться в том, что поведение учителя расходится с его же словами, произнесенными на уроках </a:t>
            </a:r>
          </a:p>
          <a:p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1500166" y="1928802"/>
            <a:ext cx="1071570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357950" y="1928802"/>
            <a:ext cx="1071570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3714744" y="4214818"/>
            <a:ext cx="1214446" cy="7143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57298"/>
            <a:ext cx="67151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ru-RU" sz="3200" b="1" u="sng" dirty="0" smtClean="0">
                <a:solidFill>
                  <a:srgbClr val="D60093"/>
                </a:solidFill>
              </a:rPr>
              <a:t>ЦЕЛЬ:</a:t>
            </a:r>
            <a:endParaRPr lang="ru-RU" sz="3200" b="1" u="sng" dirty="0">
              <a:solidFill>
                <a:srgbClr val="D60093"/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	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Формирование у обучающегося (младшего подростка) мотиваций к осознанному нравственному поведению, основанному на знании и уважении культурных и религиозных традиций многонационального </a:t>
            </a:r>
            <a:r>
              <a:rPr lang="ru-RU" sz="2800" b="1" dirty="0" smtClean="0">
                <a:solidFill>
                  <a:srgbClr val="002060"/>
                </a:solidFill>
              </a:rPr>
              <a:t>народа России</a:t>
            </a:r>
            <a:r>
              <a:rPr lang="ru-RU" sz="2800" b="1" dirty="0">
                <a:solidFill>
                  <a:srgbClr val="002060"/>
                </a:solidFill>
              </a:rPr>
              <a:t>, а также к диалогу с представителями других культур и мировоззрений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>
                  <a:prstDash val="solid"/>
                </a:ln>
                <a:solidFill>
                  <a:srgbClr val="FFFF00"/>
                </a:solidFill>
              </a:rPr>
              <a:t>Модуль «Основы православной культуры»</a:t>
            </a:r>
            <a:endParaRPr lang="ru-RU" sz="3200" b="1" dirty="0">
              <a:ln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4" name="Picture 3" descr="67944ECE"/>
          <p:cNvPicPr>
            <a:picLocks noChangeAspect="1" noChangeArrowheads="1"/>
          </p:cNvPicPr>
          <p:nvPr/>
        </p:nvPicPr>
        <p:blipFill>
          <a:blip r:embed="rId2" cstate="print"/>
          <a:srcRect l="2077" t="774" b="1677"/>
          <a:stretch>
            <a:fillRect/>
          </a:stretch>
        </p:blipFill>
        <p:spPr bwMode="auto">
          <a:xfrm>
            <a:off x="6500826" y="3357562"/>
            <a:ext cx="2430026" cy="3245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7654" y="642918"/>
            <a:ext cx="4786346" cy="7858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Взаимные вопросы и задания групп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7654" y="3643314"/>
            <a:ext cx="4786346" cy="7858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Драматизация (театрализация)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7654" y="4643446"/>
            <a:ext cx="4786346" cy="7858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Беседа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57654" y="5715016"/>
            <a:ext cx="4786346" cy="7858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Интервью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57654" y="2643182"/>
            <a:ext cx="4786346" cy="7858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Составление словаря терминов и понятий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57654" y="1643050"/>
            <a:ext cx="4786346" cy="7858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Взаимообъяснение</a:t>
            </a:r>
            <a:endParaRPr lang="ru-RU" sz="24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214282" y="500042"/>
            <a:ext cx="3714776" cy="5929354"/>
          </a:xfrm>
          <a:prstGeom prst="rightArrow">
            <a:avLst>
              <a:gd name="adj1" fmla="val 50000"/>
              <a:gd name="adj2" fmla="val 3943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3200" b="1" dirty="0" smtClean="0">
                <a:solidFill>
                  <a:srgbClr val="D60093"/>
                </a:solidFill>
              </a:rPr>
              <a:t>Формы </a:t>
            </a:r>
          </a:p>
          <a:p>
            <a:pPr algn="ctr"/>
            <a:r>
              <a:rPr lang="ru-RU" sz="3200" b="1" dirty="0" smtClean="0">
                <a:solidFill>
                  <a:srgbClr val="D60093"/>
                </a:solidFill>
              </a:rPr>
              <a:t>и виды учебной деятельности</a:t>
            </a:r>
            <a:endParaRPr lang="ru-RU" sz="3200" b="1" dirty="0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koln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28910"/>
            <a:ext cx="5775763" cy="39290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43240" y="1000108"/>
            <a:ext cx="6000760" cy="4000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9600" indent="-609600">
              <a:buFontTx/>
              <a:buAutoNum type="arabicPeriod"/>
            </a:pPr>
            <a:r>
              <a:rPr lang="ru-RU" sz="3600" dirty="0" smtClean="0">
                <a:latin typeface="Times New Roman" pitchFamily="18" charset="0"/>
              </a:rPr>
              <a:t>Ознакомительное чтение;</a:t>
            </a:r>
          </a:p>
          <a:p>
            <a:pPr marL="609600" indent="-609600">
              <a:buFontTx/>
              <a:buAutoNum type="arabicPeriod"/>
            </a:pPr>
            <a:r>
              <a:rPr lang="ru-RU" sz="3600" dirty="0" smtClean="0">
                <a:latin typeface="Times New Roman" pitchFamily="18" charset="0"/>
              </a:rPr>
              <a:t>Изучающее чтение;</a:t>
            </a:r>
          </a:p>
          <a:p>
            <a:pPr marL="609600" indent="-609600">
              <a:buFontTx/>
              <a:buAutoNum type="arabicPeriod"/>
            </a:pPr>
            <a:r>
              <a:rPr lang="ru-RU" sz="3600" dirty="0" smtClean="0">
                <a:latin typeface="Times New Roman" pitchFamily="18" charset="0"/>
              </a:rPr>
              <a:t>Выразительное чтение;</a:t>
            </a:r>
          </a:p>
          <a:p>
            <a:pPr marL="609600" indent="-609600">
              <a:buFontTx/>
              <a:buAutoNum type="arabicPeriod"/>
            </a:pPr>
            <a:r>
              <a:rPr lang="ru-RU" sz="3600" dirty="0" smtClean="0">
                <a:latin typeface="Times New Roman" pitchFamily="18" charset="0"/>
              </a:rPr>
              <a:t>Рефлексивное чтение;</a:t>
            </a:r>
          </a:p>
          <a:p>
            <a:pPr marL="609600" indent="-609600">
              <a:buFontTx/>
              <a:buAutoNum type="arabicPeriod"/>
            </a:pPr>
            <a:r>
              <a:rPr lang="ru-RU" sz="3600" dirty="0" smtClean="0">
                <a:latin typeface="Times New Roman" pitchFamily="18" charset="0"/>
              </a:rPr>
              <a:t>Выборочное чтение;</a:t>
            </a:r>
          </a:p>
          <a:p>
            <a:pPr marL="609600" indent="-609600">
              <a:buFontTx/>
              <a:buAutoNum type="arabicPeriod"/>
            </a:pPr>
            <a:r>
              <a:rPr lang="ru-RU" sz="3600" dirty="0" smtClean="0">
                <a:latin typeface="Times New Roman" pitchFamily="18" charset="0"/>
              </a:rPr>
              <a:t>«Чтение – погружение»;</a:t>
            </a:r>
          </a:p>
          <a:p>
            <a:pPr marL="609600" indent="-609600">
              <a:buFontTx/>
              <a:buAutoNum type="arabicPeriod"/>
            </a:pPr>
            <a:r>
              <a:rPr lang="ru-RU" sz="3600" dirty="0" smtClean="0">
                <a:latin typeface="Times New Roman" pitchFamily="18" charset="0"/>
              </a:rPr>
              <a:t>Чтение с маркированием.</a:t>
            </a:r>
            <a:endParaRPr lang="ru-RU" sz="3600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Виды чтения: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4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4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6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0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640</Words>
  <Application>Microsoft Office PowerPoint</Application>
  <PresentationFormat>Экран (4:3)</PresentationFormat>
  <Paragraphs>89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Диаграмма</vt:lpstr>
      <vt:lpstr>Слайд 1</vt:lpstr>
      <vt:lpstr>Слайд 2</vt:lpstr>
      <vt:lpstr>Новые задачи школы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Урок 9 Православное учение  о человеке 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58</cp:revision>
  <dcterms:created xsi:type="dcterms:W3CDTF">2012-08-26T17:55:39Z</dcterms:created>
  <dcterms:modified xsi:type="dcterms:W3CDTF">2014-01-28T17:19:27Z</dcterms:modified>
</cp:coreProperties>
</file>