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7" r:id="rId7"/>
    <p:sldId id="262" r:id="rId8"/>
    <p:sldId id="261" r:id="rId9"/>
    <p:sldId id="265" r:id="rId10"/>
    <p:sldId id="264" r:id="rId11"/>
    <p:sldId id="268" r:id="rId12"/>
    <p:sldId id="266" r:id="rId13"/>
    <p:sldId id="263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780108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(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509121"/>
            <a:ext cx="3704456" cy="1296144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учитель – логопед МДОУ «Детский сад № 217» Журавская О. В.</a:t>
            </a:r>
          </a:p>
          <a:p>
            <a:endParaRPr lang="ru-RU" dirty="0"/>
          </a:p>
        </p:txBody>
      </p:sp>
      <p:pic>
        <p:nvPicPr>
          <p:cNvPr id="4" name="Picture 2" descr="C:\Users\user\Desktop\a3vlym2i259wfx1qnpxi5ms2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2521924"/>
            <a:ext cx="4279641" cy="43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84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«Лошадка»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C:\Users\user\Desktop\p42_loshadk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2" y="1871730"/>
            <a:ext cx="4157514" cy="28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иппо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4046195" cy="303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06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«Охотник идёт по болоту»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1191492680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9"/>
            <a:ext cx="4546173" cy="489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13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«Маляр»</a:t>
            </a:r>
            <a:endParaRPr lang="ru-RU" dirty="0"/>
          </a:p>
        </p:txBody>
      </p:sp>
      <p:pic>
        <p:nvPicPr>
          <p:cNvPr id="4" name="Picture 4" descr="C:\Users\user\Desktop\p42_maly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104456" cy="305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3964401_43272nothumb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3447593" cy="445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74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«Загнать мяч в ворота»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4" descr="C:\Users\user\Desktop\Мяч и ворота_1_medium_1393083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3068960"/>
            <a:ext cx="5865345" cy="346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00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Pictures\артикуляционная гимнастика\logo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4071066" cy="488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6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83264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Описание артикуляционных упражнений</a:t>
            </a:r>
            <a:r>
              <a:rPr lang="ru-RU" sz="11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11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на</a:t>
            </a:r>
            <a:r>
              <a:rPr lang="en-US" sz="11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1100" b="1" dirty="0">
                <a:solidFill>
                  <a:srgbClr val="7030A0"/>
                </a:solidFill>
                <a:latin typeface="Times New Roman"/>
                <a:ea typeface="Times New Roman"/>
              </a:rPr>
              <a:t>звуки [Л][Л</a:t>
            </a:r>
            <a:r>
              <a:rPr lang="ru-RU" sz="11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`]</a:t>
            </a:r>
          </a:p>
          <a:p>
            <a:pPr algn="just">
              <a:spcAft>
                <a:spcPts val="0"/>
              </a:spcAft>
            </a:pPr>
            <a:r>
              <a:rPr lang="ru-RU" sz="11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«</a:t>
            </a:r>
            <a:r>
              <a:rPr lang="ru-RU" sz="1100" b="1" dirty="0">
                <a:solidFill>
                  <a:srgbClr val="7030A0"/>
                </a:solidFill>
                <a:latin typeface="Times New Roman"/>
                <a:ea typeface="Times New Roman"/>
              </a:rPr>
              <a:t>Лопаточка»</a:t>
            </a:r>
            <a:endParaRPr lang="ru-RU" sz="11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7030A0"/>
                </a:solidFill>
                <a:latin typeface="Times New Roman"/>
                <a:ea typeface="Times New Roman"/>
              </a:rPr>
              <a:t>Широкий язык высунуть, расслабить, положить на нижнюю губу. Следить, чтобы язык не дрожал. Держать 10-15 сек</a:t>
            </a:r>
            <a:r>
              <a:rPr lang="ru-RU" sz="11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.</a:t>
            </a:r>
            <a:endParaRPr lang="ru-RU" sz="11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b="1" dirty="0">
                <a:solidFill>
                  <a:srgbClr val="7030A0"/>
                </a:solidFill>
                <a:latin typeface="Times New Roman"/>
                <a:ea typeface="Times New Roman"/>
              </a:rPr>
              <a:t>«Наказать непослушный язычок»</a:t>
            </a:r>
            <a:endParaRPr lang="ru-RU" sz="11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7030A0"/>
                </a:solidFill>
                <a:latin typeface="Times New Roman"/>
                <a:ea typeface="Times New Roman"/>
              </a:rPr>
              <a:t>Немного приоткрыть рот, спокойно положить язык на нижнюю губу и прикусывать его губами, произнося ля-ля-ля, удерживать язык в свободном положении при открытом рте. Упражнение повторять на счёт 1-5-10 (зубами та-та-та</a:t>
            </a:r>
            <a:r>
              <a:rPr lang="ru-RU" sz="11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). </a:t>
            </a:r>
          </a:p>
          <a:p>
            <a:pPr algn="just">
              <a:spcAft>
                <a:spcPts val="0"/>
              </a:spcAft>
            </a:pPr>
            <a:r>
              <a:rPr lang="ru-RU" sz="11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«</a:t>
            </a:r>
            <a:r>
              <a:rPr lang="ru-RU" sz="1100" b="1" dirty="0">
                <a:solidFill>
                  <a:srgbClr val="7030A0"/>
                </a:solidFill>
                <a:latin typeface="Times New Roman"/>
                <a:ea typeface="Times New Roman"/>
              </a:rPr>
              <a:t>Качели»</a:t>
            </a:r>
            <a:endParaRPr lang="ru-RU" sz="11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7030A0"/>
                </a:solidFill>
                <a:latin typeface="Times New Roman"/>
                <a:ea typeface="Times New Roman"/>
              </a:rPr>
              <a:t>Высунуть узкий язык. Тянуться языком попеременно то к носу, то к подбородку. Рот не закрывать при этом. Упражнение проводится под счёт логопеда 10-15 раз</a:t>
            </a:r>
            <a:r>
              <a:rPr lang="ru-RU" sz="11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.</a:t>
            </a:r>
            <a:endParaRPr lang="ru-RU" sz="11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b="1" dirty="0">
                <a:solidFill>
                  <a:srgbClr val="7030A0"/>
                </a:solidFill>
                <a:latin typeface="Times New Roman"/>
                <a:ea typeface="Times New Roman"/>
              </a:rPr>
              <a:t>«Пароход гудит»</a:t>
            </a:r>
            <a:endParaRPr lang="ru-RU" sz="11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7030A0"/>
                </a:solidFill>
                <a:latin typeface="Times New Roman"/>
                <a:ea typeface="Times New Roman"/>
              </a:rPr>
              <a:t>Приоткрыть рот, улыбнуться и длительно произносить звук «Ы</a:t>
            </a:r>
            <a:r>
              <a:rPr lang="ru-RU" sz="11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».</a:t>
            </a:r>
            <a:endParaRPr lang="ru-RU" sz="11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b="1" dirty="0">
                <a:solidFill>
                  <a:srgbClr val="7030A0"/>
                </a:solidFill>
                <a:latin typeface="Times New Roman"/>
                <a:ea typeface="Times New Roman"/>
              </a:rPr>
              <a:t>«Почистим зубы»</a:t>
            </a:r>
            <a:endParaRPr lang="ru-RU" sz="11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7030A0"/>
                </a:solidFill>
                <a:latin typeface="Times New Roman"/>
                <a:ea typeface="Times New Roman"/>
              </a:rPr>
              <a:t>Улыбнуться, показать зубы. Приоткрыть рот, кончиком языка почистить нижние зубы. Делается сначала в стороны, затем снизу-вверх</a:t>
            </a:r>
            <a:r>
              <a:rPr lang="ru-RU" sz="11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.</a:t>
            </a:r>
            <a:endParaRPr lang="ru-RU" sz="11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b="1" dirty="0">
                <a:solidFill>
                  <a:srgbClr val="7030A0"/>
                </a:solidFill>
                <a:latin typeface="Times New Roman"/>
                <a:ea typeface="Times New Roman"/>
              </a:rPr>
              <a:t>«Вкусное варенье»</a:t>
            </a:r>
            <a:endParaRPr lang="ru-RU" sz="11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7030A0"/>
                </a:solidFill>
                <a:latin typeface="Times New Roman"/>
                <a:ea typeface="Times New Roman"/>
              </a:rPr>
              <a:t>Высунуть широкий язык, облизать верхнюю губу и убрать язык вглубь рта. Повторить 15 раз</a:t>
            </a:r>
            <a:r>
              <a:rPr lang="ru-RU" sz="11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.</a:t>
            </a:r>
            <a:endParaRPr lang="ru-RU" sz="11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b="1" dirty="0">
                <a:solidFill>
                  <a:srgbClr val="7030A0"/>
                </a:solidFill>
                <a:latin typeface="Times New Roman"/>
                <a:ea typeface="Times New Roman"/>
              </a:rPr>
              <a:t>«Грибок»</a:t>
            </a:r>
            <a:endParaRPr lang="ru-RU" sz="11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7030A0"/>
                </a:solidFill>
                <a:latin typeface="Times New Roman"/>
                <a:ea typeface="Times New Roman"/>
              </a:rPr>
              <a:t>Раскрыть рот. Присосать язык к нёбу. Не отрывая язык от нёба, сильно оттягивать вниз нижнюю челюсть. Проделать 15 раз</a:t>
            </a:r>
            <a:r>
              <a:rPr lang="ru-RU" sz="11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.</a:t>
            </a:r>
            <a:endParaRPr lang="ru-RU" sz="11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b="1" dirty="0">
                <a:solidFill>
                  <a:srgbClr val="7030A0"/>
                </a:solidFill>
                <a:latin typeface="Times New Roman"/>
                <a:ea typeface="Times New Roman"/>
              </a:rPr>
              <a:t>«Лошадка»</a:t>
            </a:r>
            <a:endParaRPr lang="ru-RU" sz="11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7030A0"/>
                </a:solidFill>
                <a:latin typeface="Times New Roman"/>
                <a:ea typeface="Times New Roman"/>
              </a:rPr>
              <a:t>Улыбнуться, показать зубы, приоткрыть рот и пощёлкать кончиком языка, присасывать при этом язык к нёбу</a:t>
            </a:r>
            <a:r>
              <a:rPr lang="ru-RU" sz="11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.</a:t>
            </a:r>
            <a:endParaRPr lang="ru-RU" sz="11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b="1" dirty="0">
                <a:solidFill>
                  <a:srgbClr val="7030A0"/>
                </a:solidFill>
                <a:latin typeface="Times New Roman"/>
                <a:ea typeface="Times New Roman"/>
              </a:rPr>
              <a:t>«Охотник идёт по болоту»</a:t>
            </a:r>
            <a:endParaRPr lang="ru-RU" sz="11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7030A0"/>
                </a:solidFill>
                <a:latin typeface="Times New Roman"/>
                <a:ea typeface="Times New Roman"/>
              </a:rPr>
              <a:t>Зажав широкий кончик языка передними зубами выдыхать воздух через щёки, во время выдоха указательными пальцами слегка ударять себя по щекам, в результате слышится хлюпающий звук</a:t>
            </a:r>
            <a:r>
              <a:rPr lang="ru-RU" sz="11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.</a:t>
            </a:r>
            <a:endParaRPr lang="ru-RU" sz="11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b="1" dirty="0">
                <a:solidFill>
                  <a:srgbClr val="7030A0"/>
                </a:solidFill>
                <a:latin typeface="Times New Roman"/>
                <a:ea typeface="Times New Roman"/>
              </a:rPr>
              <a:t>«Маляр»</a:t>
            </a:r>
            <a:endParaRPr lang="ru-RU" sz="11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7030A0"/>
                </a:solidFill>
                <a:latin typeface="Times New Roman"/>
                <a:ea typeface="Times New Roman"/>
              </a:rPr>
              <a:t>Улыбнуться, открыть рот и «погладить» кончиком языка нёбо вперёд – назад</a:t>
            </a:r>
            <a:r>
              <a:rPr lang="ru-RU" sz="11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1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«Часики»</a:t>
            </a: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7030A0"/>
                </a:solidFill>
                <a:latin typeface="Times New Roman"/>
                <a:ea typeface="Times New Roman"/>
              </a:rPr>
              <a:t>Высунуть узкий язык. </a:t>
            </a:r>
            <a:r>
              <a:rPr lang="ru-RU" sz="11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Двигать </a:t>
            </a:r>
            <a:r>
              <a:rPr lang="ru-RU" sz="1100" dirty="0">
                <a:solidFill>
                  <a:srgbClr val="7030A0"/>
                </a:solidFill>
                <a:latin typeface="Times New Roman"/>
                <a:ea typeface="Times New Roman"/>
              </a:rPr>
              <a:t>языком попеременно то </a:t>
            </a:r>
            <a:r>
              <a:rPr lang="ru-RU" sz="11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вправо, </a:t>
            </a:r>
            <a:r>
              <a:rPr lang="ru-RU" sz="1100" dirty="0">
                <a:solidFill>
                  <a:srgbClr val="7030A0"/>
                </a:solidFill>
                <a:latin typeface="Times New Roman"/>
                <a:ea typeface="Times New Roman"/>
              </a:rPr>
              <a:t>то </a:t>
            </a:r>
            <a:r>
              <a:rPr lang="ru-RU" sz="11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влево, от одного угла рта к другому. </a:t>
            </a:r>
            <a:r>
              <a:rPr lang="ru-RU" sz="1100" dirty="0">
                <a:solidFill>
                  <a:srgbClr val="7030A0"/>
                </a:solidFill>
                <a:latin typeface="Times New Roman"/>
                <a:ea typeface="Times New Roman"/>
              </a:rPr>
              <a:t>Рот не закрывать при этом. Упражнение проводится под счёт логопеда 10-15 раз</a:t>
            </a:r>
            <a:r>
              <a:rPr lang="ru-RU" sz="11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100" b="1" dirty="0">
                <a:solidFill>
                  <a:srgbClr val="7030A0"/>
                </a:solidFill>
                <a:latin typeface="Times New Roman"/>
                <a:ea typeface="Times New Roman"/>
              </a:rPr>
              <a:t>«Загнать мяч в ворота»</a:t>
            </a: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7030A0"/>
                </a:solidFill>
                <a:latin typeface="Times New Roman"/>
                <a:ea typeface="Times New Roman"/>
              </a:rPr>
              <a:t>Вытянуть губы вперёд трубочкой и длительно дуть на ватный шарик (лежит на столе перед ребёнком), загоняя его между двумя кубиками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105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логопеду!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«Лопаточка»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3" descr="C:\Users\user\Desktop\lopata_shtikovaja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2971775" cy="29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 descr="C:\Users\user\Desktop\Artikulyatsionnaya-gimnastika-dlya-malyishey444_cr-300x2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71142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01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«Наказать непослушный язычок»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user\Desktop\5986_html_6bec3b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16832"/>
            <a:ext cx="311074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4015576" cy="293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7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«Качели»</a:t>
            </a:r>
            <a:endParaRPr lang="ru-RU" dirty="0"/>
          </a:p>
        </p:txBody>
      </p:sp>
      <p:pic>
        <p:nvPicPr>
          <p:cNvPr id="4" name="Picture 2" descr="C:\Users\user\Desktop\Artikulyatsionnaya-gimnastika-dlya-malyishey3i-300x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19762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20_html_m13ec409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9000"/>
            <a:ext cx="2830405" cy="312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7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«Часики»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user\Desktop\0007-003-Artikuljatsionnoe-uprazhnenie-CHas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79057221b4540b712b23c0c8ef86f621.ipthumb215xpr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1410"/>
            <a:ext cx="2551931" cy="382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46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«Пароход гудит»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parokho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Pictures\артикуляционная гимнастика\foto_1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5168"/>
            <a:ext cx="3206000" cy="3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1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«Почистим зубы»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Picture 3" descr="C:\Users\user\Desktop\chistimverhniezu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37" y="1844823"/>
            <a:ext cx="3344685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3405361" cy="327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3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«Вкусное варенье»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Picture 3" descr="C:\Users\user\Desktop\p42_vkusnoevaren-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44824"/>
            <a:ext cx="382183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62204"/>
            <a:ext cx="350100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20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«Грибок»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Picture 2" descr="C:\Users\user\Desktop\p42_grib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8941"/>
            <a:ext cx="4286494" cy="295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podosinovik-krasnyj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2570"/>
            <a:ext cx="3484612" cy="410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1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141</TotalTime>
  <Words>157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Артикуляционная гимнастика (звуки [Л][Л`])</vt:lpstr>
      <vt:lpstr>«Лопаточка»</vt:lpstr>
      <vt:lpstr>«Наказать непослушный язычок»</vt:lpstr>
      <vt:lpstr>«Качели»</vt:lpstr>
      <vt:lpstr>«Часики»</vt:lpstr>
      <vt:lpstr>«Пароход гудит»</vt:lpstr>
      <vt:lpstr>«Почистим зубы»</vt:lpstr>
      <vt:lpstr>«Вкусное варенье»</vt:lpstr>
      <vt:lpstr>«Грибок»</vt:lpstr>
      <vt:lpstr>«Лошадка»</vt:lpstr>
      <vt:lpstr>«Охотник идёт по болоту»</vt:lpstr>
      <vt:lpstr>«Маляр»</vt:lpstr>
      <vt:lpstr>«Загнать мяч в ворота»</vt:lpstr>
      <vt:lpstr>Спасибо за внимание!!!</vt:lpstr>
      <vt:lpstr>В помощь логопеду!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user</cp:lastModifiedBy>
  <cp:revision>11</cp:revision>
  <dcterms:created xsi:type="dcterms:W3CDTF">2015-08-15T19:39:39Z</dcterms:created>
  <dcterms:modified xsi:type="dcterms:W3CDTF">2015-08-16T17:36:18Z</dcterms:modified>
</cp:coreProperties>
</file>