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3" r:id="rId3"/>
    <p:sldId id="275" r:id="rId4"/>
    <p:sldId id="276" r:id="rId5"/>
    <p:sldId id="277" r:id="rId6"/>
    <p:sldId id="278" r:id="rId7"/>
    <p:sldId id="258" r:id="rId8"/>
    <p:sldId id="259" r:id="rId9"/>
    <p:sldId id="268" r:id="rId10"/>
    <p:sldId id="260" r:id="rId11"/>
    <p:sldId id="267" r:id="rId12"/>
    <p:sldId id="263" r:id="rId13"/>
    <p:sldId id="264" r:id="rId14"/>
    <p:sldId id="265" r:id="rId15"/>
    <p:sldId id="266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17" autoAdjust="0"/>
  </p:normalViewPr>
  <p:slideViewPr>
    <p:cSldViewPr>
      <p:cViewPr varScale="1">
        <p:scale>
          <a:sx n="77" d="100"/>
          <a:sy n="77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1C468-43B1-45B5-A1D2-DB860B4872AE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B513D-E6D0-45FF-94A3-D5ACC8E0B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99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B513D-E6D0-45FF-94A3-D5ACC8E0BD4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77B71-D2CE-4936-A410-299827B18FF6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90EE-CD88-47B6-9099-C9EA074B2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91680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628800"/>
            <a:ext cx="7026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Презентация образовательного продукта.</a:t>
            </a:r>
            <a:endParaRPr lang="ru-RU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284984"/>
            <a:ext cx="673578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Перечень тем </a:t>
            </a:r>
            <a:r>
              <a:rPr lang="ru-RU" sz="2000" i="1" dirty="0" err="1" smtClean="0"/>
              <a:t>межпредметных</a:t>
            </a:r>
            <a:r>
              <a:rPr lang="ru-RU" sz="2000" i="1" dirty="0" smtClean="0"/>
              <a:t> учебных проектов для учащихся 5-9-х классов по биологии.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4869160"/>
            <a:ext cx="62646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 </a:t>
            </a:r>
            <a:r>
              <a:rPr lang="ru-RU" i="1" dirty="0" err="1" smtClean="0"/>
              <a:t>Ломаченко</a:t>
            </a:r>
            <a:r>
              <a:rPr lang="ru-RU" i="1" dirty="0" smtClean="0"/>
              <a:t> Ирина Алексеевна-</a:t>
            </a:r>
          </a:p>
          <a:p>
            <a:r>
              <a:rPr lang="ru-RU" i="1" dirty="0" smtClean="0"/>
              <a:t>       учитель географии , биологии и изобразительного         искусства</a:t>
            </a:r>
          </a:p>
          <a:p>
            <a:r>
              <a:rPr lang="ru-RU" i="1" dirty="0" smtClean="0"/>
              <a:t>       МБОУ Советская СШ</a:t>
            </a:r>
            <a:r>
              <a:rPr lang="ru-RU" sz="2400" i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11560" y="908720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i="1" dirty="0" smtClean="0"/>
              <a:t>Список тем, наиболее подходящих для интеграции физики и биологии человека: </a:t>
            </a:r>
            <a:r>
              <a:rPr lang="ru-RU" sz="2000" b="1" dirty="0" smtClean="0"/>
              <a:t> </a:t>
            </a:r>
          </a:p>
          <a:p>
            <a:pPr fontAlgn="base"/>
            <a:r>
              <a:rPr lang="ru-RU" dirty="0" smtClean="0"/>
              <a:t> </a:t>
            </a:r>
            <a:r>
              <a:rPr lang="ru-RU" sz="2000" b="1" i="1" dirty="0" smtClean="0"/>
              <a:t>Механика организма</a:t>
            </a:r>
            <a:r>
              <a:rPr lang="ru-RU" sz="2000" i="1" dirty="0" smtClean="0"/>
              <a:t>: архитектура строения скелета и костной ткани (расположение трабекул в костной ткани, трубчатое строение костей, сводчатое строение стопы, физиологические изгибы позвоночника и др.),</a:t>
            </a:r>
          </a:p>
          <a:p>
            <a:pPr fontAlgn="base"/>
            <a:endParaRPr lang="ru-RU" sz="2000" i="1" dirty="0" smtClean="0"/>
          </a:p>
          <a:p>
            <a:pPr fontAlgn="base"/>
            <a:r>
              <a:rPr lang="ru-RU" sz="2000" i="1" dirty="0" smtClean="0"/>
              <a:t> </a:t>
            </a:r>
            <a:r>
              <a:rPr lang="ru-RU" sz="2000" b="1" i="1" dirty="0" smtClean="0"/>
              <a:t>динамические и статические нагрузки и их влияние на костно-мышечный аппарат, перемещение центра тяжести при движении и сохранение равновесия, работа вестибулярного аппарата и причина возникновения морской болезни, рычаги в теле человека </a:t>
            </a:r>
            <a:r>
              <a:rPr lang="ru-RU" sz="2000" i="1" dirty="0" smtClean="0"/>
              <a:t>(работа конечностей, усиление звука в системе косточек среднего уха),</a:t>
            </a:r>
          </a:p>
          <a:p>
            <a:pPr fontAlgn="base"/>
            <a:endParaRPr lang="ru-RU" sz="2000" i="1" dirty="0" smtClean="0"/>
          </a:p>
          <a:p>
            <a:pPr fontAlgn="base"/>
            <a:r>
              <a:rPr lang="ru-RU" sz="2000" i="1" dirty="0" smtClean="0"/>
              <a:t> </a:t>
            </a:r>
            <a:r>
              <a:rPr lang="ru-RU" sz="2000" b="1" i="1" dirty="0" smtClean="0"/>
              <a:t>сила трения и способы её уменьшения в организме </a:t>
            </a:r>
            <a:r>
              <a:rPr lang="ru-RU" sz="2000" i="1" dirty="0" smtClean="0"/>
              <a:t>(строение и работа суставов, особенности строения плевральной оболочки).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11560" y="1052736"/>
            <a:ext cx="79928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Биология и химия.</a:t>
            </a:r>
          </a:p>
          <a:p>
            <a:r>
              <a:rPr lang="ru-RU" sz="2000" i="1" dirty="0" smtClean="0"/>
              <a:t>Эти науки не существуют друг без друга: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Невозможно было бы, например, без  изучить темы</a:t>
            </a:r>
            <a:r>
              <a:rPr lang="en-US" sz="2000" i="1" dirty="0" smtClean="0"/>
              <a:t>’’</a:t>
            </a:r>
            <a:r>
              <a:rPr lang="ru-RU" sz="2000" i="1" dirty="0" smtClean="0"/>
              <a:t>Обмен веществ</a:t>
            </a:r>
            <a:r>
              <a:rPr lang="en-US" sz="2000" i="1" dirty="0" smtClean="0"/>
              <a:t>’’</a:t>
            </a:r>
            <a:r>
              <a:rPr lang="ru-RU" sz="2000" i="1" dirty="0" smtClean="0"/>
              <a:t>,</a:t>
            </a:r>
            <a:endParaRPr lang="en-US" sz="2000" i="1" dirty="0" smtClean="0"/>
          </a:p>
          <a:p>
            <a:endParaRPr lang="en-US" sz="2000" i="1" dirty="0" smtClean="0"/>
          </a:p>
          <a:p>
            <a:r>
              <a:rPr lang="en-US" sz="2000" i="1" dirty="0" smtClean="0"/>
              <a:t>’’</a:t>
            </a:r>
            <a:r>
              <a:rPr lang="ru-RU" sz="2000" i="1" dirty="0" smtClean="0"/>
              <a:t>Передача наследственной информации в клетке</a:t>
            </a:r>
            <a:r>
              <a:rPr lang="en-US" sz="2000" i="1" dirty="0" smtClean="0"/>
              <a:t>’’</a:t>
            </a:r>
            <a:r>
              <a:rPr lang="ru-RU" sz="2000" i="1" dirty="0" smtClean="0"/>
              <a:t> без сведений о строении сложных органических веществ.</a:t>
            </a:r>
          </a:p>
          <a:p>
            <a:r>
              <a:rPr lang="ru-RU" sz="2000" i="1" dirty="0" smtClean="0"/>
              <a:t>А трактовка многих тем в органической химии, была бы невозможна без знаний биологии.</a:t>
            </a:r>
            <a:endParaRPr lang="ru-RU" sz="2000" i="1" dirty="0"/>
          </a:p>
        </p:txBody>
      </p:sp>
      <p:pic>
        <p:nvPicPr>
          <p:cNvPr id="7" name="Рисунок 6" descr="risunkeeeekok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95600" y="4005064"/>
            <a:ext cx="3352800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5" name="Рисунок 4" descr="image_4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43808" y="3789040"/>
            <a:ext cx="3672408" cy="24482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0" y="1268760"/>
            <a:ext cx="80648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Биология и география.</a:t>
            </a:r>
          </a:p>
          <a:p>
            <a:endParaRPr lang="ru-RU" sz="2400" b="1" i="1" dirty="0" smtClean="0"/>
          </a:p>
          <a:p>
            <a:r>
              <a:rPr lang="ru-RU" sz="2000" i="1" dirty="0" smtClean="0"/>
              <a:t>Эти две науки-подружки всегда вместе , всегда рядом:</a:t>
            </a:r>
          </a:p>
          <a:p>
            <a:r>
              <a:rPr lang="ru-RU" sz="2000" i="1" dirty="0" smtClean="0"/>
              <a:t>Ведь невозможно полноценное изучение физической географии Земли без изучения особенностей живого мира, а биология никак не может без климатических сведений , знаний геологии .</a:t>
            </a:r>
          </a:p>
          <a:p>
            <a:r>
              <a:rPr lang="ru-RU" sz="2000" i="1" dirty="0" smtClean="0"/>
              <a:t>Яркий пример интеграции знаний - тема</a:t>
            </a:r>
            <a:r>
              <a:rPr lang="en-US" sz="2000" i="1" dirty="0" smtClean="0"/>
              <a:t>’’</a:t>
            </a:r>
            <a:r>
              <a:rPr lang="ru-RU" sz="2000" i="1" dirty="0" smtClean="0"/>
              <a:t>Природные зоны</a:t>
            </a:r>
            <a:r>
              <a:rPr lang="en-US" sz="2000" i="1" dirty="0" smtClean="0"/>
              <a:t>’’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1844824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i="1" dirty="0" smtClean="0"/>
              <a:t>«</a:t>
            </a:r>
            <a:r>
              <a:rPr lang="ru-RU" sz="2000" i="1" dirty="0" smtClean="0"/>
              <a:t>Почвы», </a:t>
            </a:r>
          </a:p>
          <a:p>
            <a:pPr fontAlgn="base"/>
            <a:r>
              <a:rPr lang="ru-RU" sz="2000" i="1" dirty="0" smtClean="0"/>
              <a:t>«Земельные ресурсы и их использование», </a:t>
            </a:r>
          </a:p>
          <a:p>
            <a:pPr fontAlgn="base"/>
            <a:r>
              <a:rPr lang="ru-RU" sz="2000" i="1" dirty="0" smtClean="0"/>
              <a:t>«Биологические ресурсы и их использование», «Географическое и экологической видообразование», </a:t>
            </a:r>
          </a:p>
          <a:p>
            <a:pPr fontAlgn="base"/>
            <a:r>
              <a:rPr lang="ru-RU" sz="2000" i="1" dirty="0" smtClean="0"/>
              <a:t>«Расы человека, их возникновение и единство».</a:t>
            </a:r>
          </a:p>
          <a:p>
            <a:pPr fontAlgn="base"/>
            <a:endParaRPr lang="ru-RU" sz="2000" i="1" dirty="0" smtClean="0"/>
          </a:p>
          <a:p>
            <a:pPr fontAlgn="base"/>
            <a:r>
              <a:rPr lang="ru-RU" sz="2000" i="1" dirty="0" smtClean="0"/>
              <a:t> Однако интегрированные уроки — это не единственный способ объединения географических и биологических подходов к изучению природы. Такие научные направления, как экология и ландшафтоведение, находятся на стыке биологии и географии, поэтому возникает возможность совместной работы учителей предметников по созданию вместе с детьми учебных проектов. </a:t>
            </a:r>
            <a:endParaRPr lang="ru-RU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908720"/>
            <a:ext cx="7272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Список тем, наиболее подходящих для интеграции географии и биологии :</a:t>
            </a:r>
            <a:r>
              <a:rPr lang="ru-RU" sz="2400" b="1" i="1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87624" y="1844824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 smtClean="0"/>
          </a:p>
          <a:p>
            <a:r>
              <a:rPr lang="ru-RU" sz="2000" i="1" dirty="0" smtClean="0"/>
              <a:t>Науки, стоящие на границе между естественными и гуманитарными науками, например, психология, </a:t>
            </a:r>
            <a:r>
              <a:rPr lang="ru-RU" sz="2000" b="1" i="1" dirty="0" smtClean="0"/>
              <a:t>целью которой является изучение поведения человека и животных.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980728"/>
            <a:ext cx="33457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Биология и психология.</a:t>
            </a:r>
          </a:p>
          <a:p>
            <a:endParaRPr lang="ru-RU" sz="2400" b="1" i="1" dirty="0" smtClean="0"/>
          </a:p>
          <a:p>
            <a:endParaRPr lang="ru-RU" dirty="0"/>
          </a:p>
        </p:txBody>
      </p:sp>
      <p:pic>
        <p:nvPicPr>
          <p:cNvPr id="7" name="Рисунок 6" descr="b44a7e209f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59832" y="4005064"/>
            <a:ext cx="3096344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83568" y="1556792"/>
            <a:ext cx="7776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Связь этих наук можно обнаружить в истории каждого открытия ученых.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692696"/>
            <a:ext cx="3002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Биология и история.</a:t>
            </a:r>
          </a:p>
          <a:p>
            <a:endParaRPr lang="ru-RU" sz="2400" dirty="0"/>
          </a:p>
        </p:txBody>
      </p:sp>
      <p:pic>
        <p:nvPicPr>
          <p:cNvPr id="8" name="Рисунок 7" descr="img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35696" y="2537520"/>
            <a:ext cx="5112568" cy="398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539552" y="1556792"/>
            <a:ext cx="81369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Биологи давно прибегают к математике.</a:t>
            </a:r>
          </a:p>
          <a:p>
            <a:r>
              <a:rPr lang="ru-RU" sz="2000" i="1" dirty="0" smtClean="0"/>
              <a:t>Ценность математики для биологии состоит в применении ее как аппарата исследований, и в возможности абстрактно подойти </a:t>
            </a:r>
          </a:p>
          <a:p>
            <a:r>
              <a:rPr lang="ru-RU" sz="2000" i="1" dirty="0" smtClean="0"/>
              <a:t>К решению и обнаружить связи между принципиально различными явлениями и процессами.</a:t>
            </a:r>
          </a:p>
          <a:p>
            <a:r>
              <a:rPr lang="ru-RU" sz="2000" dirty="0" smtClean="0"/>
              <a:t> </a:t>
            </a:r>
            <a:endParaRPr lang="ru-RU" sz="20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87624" y="76470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Биология и математика.</a:t>
            </a:r>
            <a:endParaRPr lang="ru-RU" sz="2400" b="1" i="1" dirty="0"/>
          </a:p>
        </p:txBody>
      </p:sp>
      <p:pic>
        <p:nvPicPr>
          <p:cNvPr id="8" name="Рисунок 7" descr="animals_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83768" y="3573016"/>
            <a:ext cx="403244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9" y="1268760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При изучении генетических законов, решении задач по генетике, биохимии и популяционной генетике </a:t>
            </a:r>
            <a:r>
              <a:rPr lang="ru-RU" sz="2000" b="1" i="1" dirty="0" smtClean="0"/>
              <a:t>математический аппарат необходим как при освоении теоретического материала, так и при решении конкретных задач.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 Биология широко использует математический аппарат при проведении тех или иных исследований. Любое исследование предполагает статистическую обработку результатов: ранжирование, построение графиков и диаграмм, подсчёт среднего арифметического, среднеквадратичного отклонения, процентной доли.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83568" y="1124744"/>
            <a:ext cx="806489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b="1" i="1" dirty="0" smtClean="0"/>
              <a:t>Биология и физическая культура.</a:t>
            </a:r>
            <a:endParaRPr lang="ru-RU" b="1" i="1" dirty="0" smtClean="0"/>
          </a:p>
          <a:p>
            <a:endParaRPr lang="ru-RU" dirty="0" smtClean="0"/>
          </a:p>
          <a:p>
            <a:r>
              <a:rPr lang="ru-RU" sz="2000" i="1" dirty="0" smtClean="0"/>
              <a:t>Известно, что настоящий спортсмен должен быть не только в </a:t>
            </a:r>
          </a:p>
          <a:p>
            <a:r>
              <a:rPr lang="ru-RU" sz="2000" i="1" dirty="0" smtClean="0"/>
              <a:t>Хорошей физической форме, но и быть многогранным . Посмотрите на настоящих чемпионов: без знаний анатомии и физиологии человека они не смогли бы поставить  своих рекордов, а впоследствии стать хорошими тренерами. </a:t>
            </a:r>
          </a:p>
          <a:p>
            <a:r>
              <a:rPr lang="ru-RU" sz="2000" i="1" dirty="0" smtClean="0"/>
              <a:t>В нашей стране уделяется большое внимание спорту, значит каждый человек должен быть подкован в вопросах собственного здоровья.</a:t>
            </a:r>
            <a:endParaRPr lang="ru-RU" sz="2000" i="1" dirty="0"/>
          </a:p>
        </p:txBody>
      </p:sp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47864" y="4293096"/>
            <a:ext cx="252028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259633" y="141277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764705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В учебниках по биологии недостаточно освещены некоторые вопросы, что снижает интерес к предмету, призванному формировать не только любовь к своей Родине, но и к Земле в целом, показывая уникальность каждого ее уголка. Поэтому </a:t>
            </a:r>
            <a:r>
              <a:rPr lang="ru-RU" sz="2400" b="1" i="1" dirty="0" smtClean="0"/>
              <a:t>ведение учениками проектной деятельности</a:t>
            </a:r>
            <a:r>
              <a:rPr lang="ru-RU" sz="2400" i="1" dirty="0" smtClean="0"/>
              <a:t> просто необходимо. Это </a:t>
            </a:r>
            <a:r>
              <a:rPr lang="ru-RU" sz="2400" b="1" i="1" dirty="0" smtClean="0"/>
              <a:t>повышает интерес к предмету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4797152"/>
            <a:ext cx="617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Плюсы проектной деятельности</a:t>
            </a:r>
            <a:endParaRPr lang="ru-RU" sz="2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8" y="1052736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Традиционные методы преподавания не обеспечивают главного в обучении биологии- формирование мировоззрения.</a:t>
            </a:r>
          </a:p>
          <a:p>
            <a:r>
              <a:rPr lang="ru-RU" sz="2400" b="1" i="1" dirty="0" smtClean="0"/>
              <a:t>Интеграция</a:t>
            </a:r>
            <a:r>
              <a:rPr lang="ru-RU" sz="2400" i="1" dirty="0" smtClean="0"/>
              <a:t> с другими предметами </a:t>
            </a:r>
            <a:r>
              <a:rPr lang="ru-RU" sz="2400" b="1" i="1" dirty="0" smtClean="0"/>
              <a:t>способствует формированию целостного взгляда на мир, пониманию сущностных взаимосвязей, явлений и процессов</a:t>
            </a:r>
            <a:r>
              <a:rPr lang="ru-RU" sz="2400" i="1" dirty="0" smtClean="0"/>
              <a:t>.</a:t>
            </a:r>
          </a:p>
          <a:p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472514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Плюсы интеграции с другими предметами</a:t>
            </a:r>
            <a:endParaRPr lang="ru-RU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764704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Создать условия для </a:t>
            </a:r>
            <a:r>
              <a:rPr lang="ru-RU" b="1" i="1" dirty="0" smtClean="0"/>
              <a:t>проявления творческого потенциала </a:t>
            </a:r>
            <a:r>
              <a:rPr lang="ru-RU" i="1" dirty="0" smtClean="0"/>
              <a:t>каждого обучающегося в учебных заданиях и жизненных ситуациях.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b="1" i="1" dirty="0" smtClean="0"/>
              <a:t>Расширить кругозор </a:t>
            </a:r>
            <a:r>
              <a:rPr lang="ru-RU" i="1" dirty="0" smtClean="0"/>
              <a:t>обучающихся, способствовать </a:t>
            </a:r>
            <a:r>
              <a:rPr lang="ru-RU" b="1" i="1" dirty="0" smtClean="0"/>
              <a:t>развитию любознательности</a:t>
            </a:r>
            <a:r>
              <a:rPr lang="ru-RU" i="1" dirty="0" smtClean="0"/>
              <a:t> и </a:t>
            </a:r>
            <a:r>
              <a:rPr lang="ru-RU" b="1" i="1" dirty="0" smtClean="0"/>
              <a:t>образного мышления</a:t>
            </a:r>
            <a:r>
              <a:rPr lang="ru-RU" i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Сформировать компетентности в сфере самостоятельной деятельности, критического мышления, навыков работы в группе.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b="1" i="1" dirty="0" smtClean="0"/>
              <a:t>Развивать интерес </a:t>
            </a:r>
            <a:r>
              <a:rPr lang="ru-RU" i="1" dirty="0" smtClean="0"/>
              <a:t>к учебе и учебно-познавательной деятельности.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Формировать единые представления об устройстве мира и его картине</a:t>
            </a:r>
          </a:p>
          <a:p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48691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869160"/>
            <a:ext cx="7416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Цели и задачи использования </a:t>
            </a:r>
            <a:r>
              <a:rPr lang="ru-RU" sz="2800" i="1" dirty="0" err="1" smtClean="0"/>
              <a:t>межпредметной</a:t>
            </a:r>
            <a:r>
              <a:rPr lang="ru-RU" sz="2800" i="1" dirty="0" smtClean="0"/>
              <a:t> проектной деятельности</a:t>
            </a:r>
            <a:endParaRPr lang="ru-RU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7744" y="125820"/>
            <a:ext cx="651251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dirty="0" smtClean="0">
                <a:solidFill>
                  <a:srgbClr val="993366"/>
                </a:solidFill>
              </a:rPr>
              <a:t>Взаимосвязь </a:t>
            </a:r>
            <a:r>
              <a:rPr lang="ru-RU" sz="2400" dirty="0" smtClean="0">
                <a:solidFill>
                  <a:srgbClr val="993366"/>
                </a:solidFill>
              </a:rPr>
              <a:t>принципа</a:t>
            </a:r>
            <a:r>
              <a:rPr lang="ru-RU" sz="2000" dirty="0" smtClean="0">
                <a:solidFill>
                  <a:srgbClr val="993366"/>
                </a:solidFill>
              </a:rPr>
              <a:t> </a:t>
            </a:r>
            <a:r>
              <a:rPr lang="ru-RU" sz="2000" dirty="0" err="1" smtClean="0">
                <a:solidFill>
                  <a:srgbClr val="993366"/>
                </a:solidFill>
              </a:rPr>
              <a:t>межпредметности</a:t>
            </a:r>
            <a:r>
              <a:rPr lang="ru-RU" sz="2000" dirty="0" smtClean="0">
                <a:solidFill>
                  <a:srgbClr val="993366"/>
                </a:solidFill>
              </a:rPr>
              <a:t> </a:t>
            </a:r>
            <a:br>
              <a:rPr lang="ru-RU" sz="2000" dirty="0" smtClean="0">
                <a:solidFill>
                  <a:srgbClr val="993366"/>
                </a:solidFill>
              </a:rPr>
            </a:br>
            <a:r>
              <a:rPr lang="ru-RU" sz="2000" dirty="0" smtClean="0">
                <a:solidFill>
                  <a:srgbClr val="993366"/>
                </a:solidFill>
              </a:rPr>
              <a:t>с другими принципами обучения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194646823"/>
              </p:ext>
            </p:extLst>
          </p:nvPr>
        </p:nvGraphicFramePr>
        <p:xfrm>
          <a:off x="860534" y="1196752"/>
          <a:ext cx="8299450" cy="5400675"/>
        </p:xfrm>
        <a:graphic>
          <a:graphicData uri="http://schemas.openxmlformats.org/presentationml/2006/ole">
            <p:oleObj spid="_x0000_s4100" name="Document" r:id="rId4" imgW="9480917" imgH="620886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27584" y="1988840"/>
            <a:ext cx="741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Примерный комплекс </a:t>
            </a:r>
            <a:r>
              <a:rPr lang="ru-RU" sz="2800" i="1" dirty="0" err="1" smtClean="0"/>
              <a:t>межпредметных</a:t>
            </a:r>
            <a:r>
              <a:rPr lang="ru-RU" sz="2800" i="1" dirty="0" smtClean="0"/>
              <a:t> связей</a:t>
            </a:r>
            <a:endParaRPr lang="ru-RU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71600" y="1196752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Уроки с использованием </a:t>
            </a:r>
            <a:r>
              <a:rPr lang="ru-RU" sz="2400" b="1" i="1" dirty="0" err="1" smtClean="0"/>
              <a:t>межпредметных</a:t>
            </a:r>
            <a:r>
              <a:rPr lang="ru-RU" sz="2400" b="1" i="1" dirty="0" smtClean="0"/>
              <a:t> связей могут быть: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4208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204864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фрагментарными </a:t>
            </a:r>
            <a:r>
              <a:rPr lang="ru-RU" sz="2000" i="1" dirty="0" smtClean="0"/>
              <a:t>- когда лишь отдельные вопросы содержания раскрываются с привлечением знаний из других предметов. 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Например, в теме «</a:t>
            </a:r>
            <a:r>
              <a:rPr lang="ru-RU" sz="2000" i="1" dirty="0" err="1" smtClean="0"/>
              <a:t>Опорно</a:t>
            </a:r>
            <a:r>
              <a:rPr lang="ru-RU" sz="2000" i="1" dirty="0" smtClean="0"/>
              <a:t> - двигательная система», при изучении типов соединения костей и их строения, используются знания о прочности труб, о рычагах, механической работе и силе трения из курса физики 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55576" y="1052736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узловыми</a:t>
            </a:r>
            <a:r>
              <a:rPr lang="ru-RU" sz="2000" i="1" dirty="0" smtClean="0"/>
              <a:t>, реализующими </a:t>
            </a:r>
            <a:r>
              <a:rPr lang="ru-RU" sz="2000" i="1" dirty="0" err="1" smtClean="0"/>
              <a:t>межпредметные</a:t>
            </a:r>
            <a:r>
              <a:rPr lang="ru-RU" sz="2000" i="1" dirty="0" smtClean="0"/>
              <a:t> связи на протяжении всего урока с целью полного и глубокого изучения его темы.</a:t>
            </a:r>
          </a:p>
          <a:p>
            <a:r>
              <a:rPr lang="ru-RU" sz="2000" i="1" dirty="0" smtClean="0"/>
              <a:t> Так при изучении темы «Строение органа зрения» надо в течение всего урока опираться на физические понятия: линза, фокус, фокусное расстояние, аккомодация, ход лучей,    преломление и т.д. </a:t>
            </a:r>
            <a:endParaRPr lang="ru-RU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356992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бинарные уроки</a:t>
            </a:r>
            <a:r>
              <a:rPr lang="ru-RU" sz="2000" i="1" dirty="0" smtClean="0"/>
              <a:t>, на которых чередуются теоретические и практические вопросы, теоретическое обоснование непосредственно предшествует практическим приемам, умениям, навыкам.</a:t>
            </a:r>
          </a:p>
          <a:p>
            <a:r>
              <a:rPr lang="ru-RU" sz="2000" i="1" dirty="0" smtClean="0"/>
              <a:t> Например, изучая тему «Работа мышц» учащиеся знакомятся с понятиями динамическая, статистическая работа, утомление, а потом практически убеждаются, какой вид работы более выгоден и почему.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1331641" y="836712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Биология и физика.</a:t>
            </a:r>
          </a:p>
          <a:p>
            <a:endParaRPr lang="ru-RU" sz="2400" b="1" i="1" dirty="0" smtClean="0"/>
          </a:p>
          <a:p>
            <a:r>
              <a:rPr lang="ru-RU" sz="2000" i="1" dirty="0" smtClean="0"/>
              <a:t>Знание законов физики необходимо для понимания многих процессов, происходящих в живых организмах.</a:t>
            </a:r>
          </a:p>
          <a:p>
            <a:r>
              <a:rPr lang="ru-RU" sz="2000" i="1" dirty="0" smtClean="0"/>
              <a:t>Например , без теории света и звука невозможно было бы объяснение темы </a:t>
            </a:r>
            <a:r>
              <a:rPr lang="en-US" sz="2000" i="1" dirty="0" smtClean="0"/>
              <a:t>’’</a:t>
            </a:r>
            <a:r>
              <a:rPr lang="ru-RU" sz="2000" i="1" dirty="0" smtClean="0"/>
              <a:t>Органы чувств</a:t>
            </a:r>
            <a:r>
              <a:rPr lang="en-US" sz="2000" i="1" dirty="0" smtClean="0"/>
              <a:t>’’</a:t>
            </a:r>
            <a:r>
              <a:rPr lang="ru-RU" sz="2000" i="1" dirty="0" smtClean="0"/>
              <a:t>. В свою очередь, на биологических примерах наглядно можно объяснить протекание тех или иных физических явлений.</a:t>
            </a:r>
            <a:endParaRPr lang="ru-RU" sz="2000" i="1" dirty="0"/>
          </a:p>
        </p:txBody>
      </p:sp>
      <p:pic>
        <p:nvPicPr>
          <p:cNvPr id="8" name="Рисунок 7" descr="solovej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92830" y="3789040"/>
            <a:ext cx="1958340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712</Words>
  <Application>Microsoft Office PowerPoint</Application>
  <PresentationFormat>Экран (4:3)</PresentationFormat>
  <Paragraphs>82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41</cp:revision>
  <dcterms:created xsi:type="dcterms:W3CDTF">2015-07-05T05:16:54Z</dcterms:created>
  <dcterms:modified xsi:type="dcterms:W3CDTF">2015-09-14T17:14:05Z</dcterms:modified>
</cp:coreProperties>
</file>