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4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EDA4B-6E9D-4F5D-ADD3-8AD16CE563CA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hincom.ru/prew_cat.htm?...d=1208" TargetMode="External"/><Relationship Id="rId13" Type="http://schemas.openxmlformats.org/officeDocument/2006/relationships/hyperlink" Target="http://rusedu.ru/detail_4447.html" TargetMode="External"/><Relationship Id="rId3" Type="http://schemas.openxmlformats.org/officeDocument/2006/relationships/hyperlink" Target="http://www.razvitierebenka.com/2010/03/blog-post_22.html" TargetMode="External"/><Relationship Id="rId7" Type="http://schemas.openxmlformats.org/officeDocument/2006/relationships/hyperlink" Target="http://www.povodok.ru/encyclopedia/phot...207.html" TargetMode="External"/><Relationship Id="rId12" Type="http://schemas.openxmlformats.org/officeDocument/2006/relationships/hyperlink" Target="http://www.gold-rus.com/Gold/ru.html" TargetMode="External"/><Relationship Id="rId2" Type="http://schemas.openxmlformats.org/officeDocument/2006/relationships/hyperlink" Target="http://www.pts2003.by.ru/swan/straus-01.htm" TargetMode="External"/><Relationship Id="rId16" Type="http://schemas.openxmlformats.org/officeDocument/2006/relationships/hyperlink" Target="http://clipartcorel.narod.ru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anu.ru/2008/12/sosiski-v-t...use.html" TargetMode="External"/><Relationship Id="rId11" Type="http://schemas.openxmlformats.org/officeDocument/2006/relationships/hyperlink" Target="http://www.oops.zp.ua/2008-01-05?firs...26pg=3" TargetMode="External"/><Relationship Id="rId5" Type="http://schemas.openxmlformats.org/officeDocument/2006/relationships/hyperlink" Target="http://www.tort-magazin.ru/vkus/sufle-b...erry.htm" TargetMode="External"/><Relationship Id="rId15" Type="http://schemas.openxmlformats.org/officeDocument/2006/relationships/hyperlink" Target="http://filmiki.arjlover.net/" TargetMode="External"/><Relationship Id="rId10" Type="http://schemas.openxmlformats.org/officeDocument/2006/relationships/hyperlink" Target="http://www.stimul.co.ua/resource.php?...s=2251" TargetMode="External"/><Relationship Id="rId4" Type="http://schemas.openxmlformats.org/officeDocument/2006/relationships/hyperlink" Target="http://www.alterwest.ru/cat2.php" TargetMode="External"/><Relationship Id="rId9" Type="http://schemas.openxmlformats.org/officeDocument/2006/relationships/hyperlink" Target="http://www.batikart.ucoz.ru/index/0-10" TargetMode="External"/><Relationship Id="rId14" Type="http://schemas.openxmlformats.org/officeDocument/2006/relationships/hyperlink" Target="http://www.lenagol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Desktop\&#1041;&#1091;&#1082;&#1074;&#1072;%20&#1057;.wmv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1357298"/>
            <a:ext cx="2141997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БУКВЫ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Учимся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писать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2428868"/>
            <a:ext cx="219630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БУКВА С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Рисунок 11" descr="sobaka7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643314"/>
            <a:ext cx="862642" cy="1035170"/>
          </a:xfrm>
          <a:prstGeom prst="rect">
            <a:avLst/>
          </a:prstGeom>
        </p:spPr>
      </p:pic>
      <p:pic>
        <p:nvPicPr>
          <p:cNvPr id="13" name="Рисунок 12" descr="sobaka13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621740"/>
            <a:ext cx="1285884" cy="1285884"/>
          </a:xfrm>
          <a:prstGeom prst="rect">
            <a:avLst/>
          </a:prstGeom>
        </p:spPr>
      </p:pic>
      <p:pic>
        <p:nvPicPr>
          <p:cNvPr id="15" name="Рисунок 14" descr="33f114e6513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07914" y="3000372"/>
            <a:ext cx="204406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714356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mir-zverej.ru/comment_1255619339.html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страус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pts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2003.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by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swan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straus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-01.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страус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http://www.razvitierebenka.com/2010/03/blog-post_22.html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- буквы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www.mocktail.ru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archives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categor...l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fruit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 - сироп и сок в стакане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www.alterwest.ru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/cat2.php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сырок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poeday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eda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_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cats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php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%3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Fcat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_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%3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58 </a:t>
            </a:r>
            <a:r>
              <a:rPr lang="ru-RU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салаты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belcook.com/cat/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veg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solenya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-ma.../page/2/ -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соленья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www.liveinternet.ru/community/1759949/ -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спаржа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tort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-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magazin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vkus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sufle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-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b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...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erry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суфле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www.teanu.ru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/2008/12/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sosiski-v-t...use.html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сосиски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www.povodok.ru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encyclopedia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/phot...207.html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страус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suroc.camel.refreshlab.ru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 - сурок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commons.wikimedia.org/wiki/File:...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eton.JPG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сурок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techincom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prew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_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cat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%3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F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...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%3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1208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скорая помощь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bse.sci-lib.com/particle000381.html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саранча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batikart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ucoz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index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/0-10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свечи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www.stimul.co.ua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/resource.php%3F...s%3D2251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сургуч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mebelwiki.com/%25D0%25A1%25D0%25...5D0%25B0 </a:t>
            </a:r>
            <a:r>
              <a:rPr lang="en-US" sz="1000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смола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moikompas.ru/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compas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kley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клей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oops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zp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ua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/2008-01-05%3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Ffirs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...26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pg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%3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сугробы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www.gold-rus.com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Gold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ru.html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сито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14819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/>
              <a:t>http://alphabook.ru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643447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Толковый словарь  К. Ушинского</a:t>
            </a:r>
          </a:p>
          <a:p>
            <a:r>
              <a:rPr lang="ru-RU" dirty="0" err="1" smtClean="0"/>
              <a:t>В.Волина</a:t>
            </a:r>
            <a:r>
              <a:rPr lang="ru-RU" dirty="0" smtClean="0"/>
              <a:t> Весёлая грамматика -</a:t>
            </a:r>
            <a:r>
              <a:rPr lang="ru-RU" dirty="0" err="1" smtClean="0"/>
              <a:t>Чистоговорка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643578"/>
            <a:ext cx="44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4"/>
              </a:rPr>
              <a:t>www.lenagold.ru</a:t>
            </a:r>
            <a:r>
              <a:rPr lang="en-US" dirty="0" smtClean="0"/>
              <a:t> – </a:t>
            </a:r>
            <a:r>
              <a:rPr lang="ru-RU" dirty="0" smtClean="0"/>
              <a:t>слон, , снеговик, , собаки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072206"/>
            <a:ext cx="66867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5"/>
              </a:rPr>
              <a:t>http://filmiki.arjlover.net/</a:t>
            </a:r>
            <a:r>
              <a:rPr lang="ru-RU" dirty="0" smtClean="0"/>
              <a:t> - мультфильм</a:t>
            </a:r>
          </a:p>
          <a:p>
            <a:r>
              <a:rPr lang="ru-RU" dirty="0" smtClean="0"/>
              <a:t>В уроке использован материал </a:t>
            </a:r>
            <a:r>
              <a:rPr lang="ru-RU" dirty="0" smtClean="0"/>
              <a:t> презентации учителя  О. </a:t>
            </a:r>
            <a:r>
              <a:rPr lang="ru-RU" dirty="0" err="1" smtClean="0"/>
              <a:t>Бойковой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1714488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6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 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09750" y="1358900"/>
            <a:ext cx="5521325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phabe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286280" cy="5686464"/>
          </a:xfrm>
          <a:prstGeom prst="rect">
            <a:avLst/>
          </a:prstGeom>
        </p:spPr>
      </p:pic>
      <p:pic>
        <p:nvPicPr>
          <p:cNvPr id="7" name="Рисунок 6" descr="9601eda9c5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00958" y="2000240"/>
            <a:ext cx="1430195" cy="1995814"/>
          </a:xfrm>
          <a:prstGeom prst="rect">
            <a:avLst/>
          </a:prstGeom>
        </p:spPr>
      </p:pic>
      <p:pic>
        <p:nvPicPr>
          <p:cNvPr id="8" name="Рисунок 7" descr="76680a85e1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000108"/>
            <a:ext cx="1933576" cy="20323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888498"/>
            <a:ext cx="2148183" cy="261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d7d0f8dde9a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000892" y="0"/>
            <a:ext cx="1950889" cy="1359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30058" flipV="1">
            <a:off x="6516688" y="4581525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286776" y="5857892"/>
            <a:ext cx="621218" cy="41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09827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-0.43594 C -0.09878 -0.44473 -0.0993 -0.45352 -0.10243 -0.46346 C -0.10555 -0.47341 -0.11215 -0.48844 -0.11753 -0.4963 C -0.12291 -0.50416 -0.12916 -0.50671 -0.13524 -0.51087 C -0.14132 -0.51503 -0.14809 -0.52058 -0.15451 -0.52174 C -0.16093 -0.5229 -0.16406 -0.52128 -0.17361 -0.51804 C -0.18316 -0.5148 -0.20121 -0.50925 -0.21197 -0.50162 C -0.22274 -0.49399 -0.22916 -0.48381 -0.23802 -0.47248 C -0.24687 -0.46115 -0.2559 -0.44935 -0.26545 -0.43409 C -0.275 -0.41883 -0.28611 -0.3994 -0.29548 -0.38113 C -0.30486 -0.36286 -0.31197 -0.34737 -0.32152 -0.3247 C -0.33107 -0.30204 -0.34427 -0.27082 -0.35312 -0.24445 C -0.36197 -0.21809 -0.36753 -0.19357 -0.375 -0.16582 C -0.38246 -0.13807 -0.3927 -0.10754 -0.39826 -0.0784 C -0.40382 -0.04926 -0.40572 -0.01318 -0.40781 0.00925 C -0.40989 0.03168 -0.41128 0.03954 -0.41059 0.05666 C -0.40989 0.07377 -0.40954 0.09389 -0.40382 0.11147 C -0.39809 0.12905 -0.38958 0.15217 -0.37638 0.16258 C -0.36319 0.17299 -0.3401 0.17622 -0.3243 0.17345 C -0.3085 0.17067 -0.296 0.15865 -0.28177 0.14616 C -0.26753 0.13367 -0.25243 0.11448 -0.23941 0.09875 C -0.22638 0.08302 -0.2151 0.06707 -0.20382 0.05134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85770" flipV="1">
            <a:off x="6516688" y="4508500"/>
            <a:ext cx="1944687" cy="511175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215338" y="5857892"/>
            <a:ext cx="6926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15347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47 -0.12119 C -0.1566 -0.12766 -0.15972 -0.13414 -0.1658 -0.14131 C -0.17188 -0.14848 -0.1816 -0.1612 -0.19045 -0.1649 C -0.19931 -0.1686 -0.21042 -0.16814 -0.21927 -0.16328 C -0.22813 -0.15842 -0.23438 -0.14825 -0.24393 -0.13576 C -0.25347 -0.12327 -0.26788 -0.10477 -0.27674 -0.08835 C -0.28559 -0.07193 -0.2908 -0.05551 -0.2974 -0.03724 C -0.304 -0.01897 -0.31216 0.00046 -0.3165 0.02104 C -0.32084 0.04162 -0.32431 0.06637 -0.32344 0.08672 C -0.32257 0.10707 -0.31615 0.12997 -0.31111 0.14338 C -0.30608 0.1568 -0.2974 0.16211 -0.29306 0.16674 C -0.28872 0.17137 -0.29236 0.16998 -0.28507 0.17067 C -0.27778 0.17137 -0.26077 0.17553 -0.24931 0.17067 C -0.23785 0.16582 -0.22587 0.1524 -0.2165 0.14153 C -0.20712 0.13066 -0.20018 0.11702 -0.19323 0.10499 " pathEditMode="relative" rAng="0" ptsTypes="aaaaaaaaaaaaaaa">
                                      <p:cBhvr>
                                        <p:cTn id="10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1071546"/>
            <a:ext cx="8351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+mj-lt"/>
              </a:rPr>
              <a:t>На что похож звук  « С»?</a:t>
            </a:r>
          </a:p>
          <a:p>
            <a:r>
              <a:rPr lang="ru-RU" sz="2800" dirty="0" smtClean="0">
                <a:latin typeface="+mj-lt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На ветерок, который свистит за окном.</a:t>
            </a:r>
            <a:r>
              <a:rPr lang="ru-RU" sz="2800" dirty="0" smtClean="0">
                <a:latin typeface="+mj-lt"/>
              </a:rPr>
              <a:t> Произнесите.</a:t>
            </a:r>
            <a:endParaRPr lang="ru-RU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143248"/>
            <a:ext cx="767896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+mj-lt"/>
              </a:rPr>
              <a:t>Повторите чистоговорку</a:t>
            </a:r>
          </a:p>
          <a:p>
            <a:endParaRPr lang="ru-RU" sz="4000" dirty="0" smtClean="0">
              <a:latin typeface="+mj-lt"/>
            </a:endParaRPr>
          </a:p>
          <a:p>
            <a:endParaRPr lang="ru-RU" sz="4000" dirty="0" smtClean="0">
              <a:latin typeface="+mj-lt"/>
            </a:endParaRPr>
          </a:p>
          <a:p>
            <a:r>
              <a:rPr lang="ru-RU" sz="4000" dirty="0" err="1" smtClean="0">
                <a:solidFill>
                  <a:srgbClr val="00B0F0"/>
                </a:solidFill>
                <a:latin typeface="+mj-lt"/>
              </a:rPr>
              <a:t>Су-сы-со-са</a:t>
            </a:r>
            <a:r>
              <a:rPr lang="ru-RU" sz="4000" dirty="0" smtClean="0">
                <a:solidFill>
                  <a:srgbClr val="00B0F0"/>
                </a:solidFill>
                <a:latin typeface="+mj-lt"/>
              </a:rPr>
              <a:t>  полосатая оса</a:t>
            </a:r>
          </a:p>
          <a:p>
            <a:r>
              <a:rPr lang="ru-RU" sz="4000" dirty="0" err="1" smtClean="0">
                <a:solidFill>
                  <a:srgbClr val="00B0F0"/>
                </a:solidFill>
                <a:latin typeface="+mj-lt"/>
              </a:rPr>
              <a:t>Сы-со-са-су</a:t>
            </a:r>
            <a:r>
              <a:rPr lang="ru-RU" sz="4000" dirty="0" smtClean="0">
                <a:solidFill>
                  <a:srgbClr val="00B0F0"/>
                </a:solidFill>
                <a:latin typeface="+mj-lt"/>
              </a:rPr>
              <a:t> не поймать в саду осу.</a:t>
            </a:r>
            <a:endParaRPr lang="ru-RU" sz="40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71876"/>
            <a:ext cx="2171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41" r="80882" b="-12500"/>
          <a:stretch>
            <a:fillRect/>
          </a:stretch>
        </p:blipFill>
        <p:spPr bwMode="auto">
          <a:xfrm>
            <a:off x="785786" y="642919"/>
            <a:ext cx="1500198" cy="122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71736" y="928670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Толковый словарь Ушакова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928934"/>
            <a:ext cx="7215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УСЫ</a:t>
            </a:r>
            <a:r>
              <a:rPr lang="ru-RU" sz="2800" dirty="0" smtClean="0"/>
              <a:t> </a:t>
            </a:r>
          </a:p>
          <a:p>
            <a:r>
              <a:rPr lang="ru-RU" sz="2400" dirty="0" smtClean="0"/>
              <a:t>1. Волосяной покров над верхней губой у мужчин 2. У животных: щетинообразные волосы по бокам верхней губы. (Кот с усами).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Comic Sans MS" pitchFamily="66" charset="0"/>
              </a:rPr>
              <a:t>1 Б</a:t>
            </a:r>
            <a:br>
              <a:rPr lang="ru-RU" sz="9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Comic Sans MS" pitchFamily="66" charset="0"/>
              </a:rPr>
              <a:t> УМНИЦА</a:t>
            </a:r>
            <a:endParaRPr lang="ru-RU" sz="9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307</Words>
  <Application>Microsoft Office PowerPoint</Application>
  <PresentationFormat>Экран (4:3)</PresentationFormat>
  <Paragraphs>46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Б  УМНИЦА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Светлана</cp:lastModifiedBy>
  <cp:revision>22</cp:revision>
  <dcterms:created xsi:type="dcterms:W3CDTF">2010-07-28T16:20:50Z</dcterms:created>
  <dcterms:modified xsi:type="dcterms:W3CDTF">2013-01-29T13:30:11Z</dcterms:modified>
</cp:coreProperties>
</file>