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4D7E-8BA4-4A45-8596-BC4B826BC94F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B403-4375-40B8-9AA7-EDF702FCE55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4D7E-8BA4-4A45-8596-BC4B826BC94F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B403-4375-40B8-9AA7-EDF702FCE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4D7E-8BA4-4A45-8596-BC4B826BC94F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B403-4375-40B8-9AA7-EDF702FCE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4D7E-8BA4-4A45-8596-BC4B826BC94F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B403-4375-40B8-9AA7-EDF702FCE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4D7E-8BA4-4A45-8596-BC4B826BC94F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B403-4375-40B8-9AA7-EDF702FCE55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4D7E-8BA4-4A45-8596-BC4B826BC94F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B403-4375-40B8-9AA7-EDF702FCE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4D7E-8BA4-4A45-8596-BC4B826BC94F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B403-4375-40B8-9AA7-EDF702FCE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4D7E-8BA4-4A45-8596-BC4B826BC94F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B403-4375-40B8-9AA7-EDF702FCE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4D7E-8BA4-4A45-8596-BC4B826BC94F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B403-4375-40B8-9AA7-EDF702FCE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4D7E-8BA4-4A45-8596-BC4B826BC94F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B403-4375-40B8-9AA7-EDF702FCE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4D7E-8BA4-4A45-8596-BC4B826BC94F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51B403-4375-40B8-9AA7-EDF702FCE55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014D7E-8BA4-4A45-8596-BC4B826BC94F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51B403-4375-40B8-9AA7-EDF702FCE55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Воспитание любовью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Общешкольное родительское собрание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Отстраненная любовь</a:t>
            </a:r>
            <a:endParaRPr lang="ru-RU" dirty="0"/>
          </a:p>
        </p:txBody>
      </p:sp>
      <p:pic>
        <p:nvPicPr>
          <p:cNvPr id="5" name="Содержимое 4" descr="175636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Отстраненная </a:t>
            </a:r>
            <a:r>
              <a:rPr lang="ru-RU" dirty="0" smtClean="0"/>
              <a:t>любовь (симпатия, уважение, но большая дистанция в общении). Воспитание осуществляется по формуле: смотрите, какой у меня прекрасный ребенок, жаль, что у меня так мало вре­мени для общения с ним. Родители высоко оценивают ребенка, осо­бенно его успехи или способности, но это сочетается с незнанием его душевного мира, с неумением помочь в его проблемах. Каждый ребенок с самого раннего возраста нуждает­ся в эмоциональном участии взрослого, в сопереживании своим проблемам и трудностям. Этого участия он ждет в первую очередь от своих родителей, рассчитывая на их поддержку, понимание и любовь.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Нехватка времени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i="1" dirty="0" smtClean="0"/>
              <a:t>     Слишком </a:t>
            </a:r>
            <a:r>
              <a:rPr lang="ru-RU" i="1" dirty="0" smtClean="0"/>
              <a:t>мало времени остаётся для воспитания ребёнка.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«</a:t>
            </a:r>
            <a:r>
              <a:rPr lang="ru-RU" dirty="0" smtClean="0"/>
              <a:t>К сожалению, у меня совсем нет времени для тебя»</a:t>
            </a:r>
          </a:p>
          <a:p>
            <a:pPr>
              <a:buNone/>
            </a:pPr>
            <a:r>
              <a:rPr lang="ru-RU" dirty="0" smtClean="0"/>
              <a:t>     Мнение </a:t>
            </a:r>
            <a:r>
              <a:rPr lang="ru-RU" dirty="0" smtClean="0"/>
              <a:t>психологов. Взрослые часто забывают простую истину – если уж родили ребёнка, надо и время для него найти. Ребёнок, который постоянно слышит, что у взрослого на него постоянно нет времени, будет искать среди чужих людей родственные души. Даже, если ваш день расписан по минутам, найдите вечером полчаса ( в этом вопросе качество важнее, количества) посидеть у кровати ребёнка, поговорите с ним, расспросите о прожитом дне, прочитайте книжку, несмотря на возраст ребёнку это необходимо.</a:t>
            </a:r>
          </a:p>
          <a:p>
            <a:endParaRPr lang="ru-RU" dirty="0"/>
          </a:p>
        </p:txBody>
      </p:sp>
      <p:pic>
        <p:nvPicPr>
          <p:cNvPr id="5" name="Содержимое 4" descr="çalışan%20ann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791619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Действенная жалость</a:t>
            </a:r>
            <a:endParaRPr lang="ru-RU" dirty="0"/>
          </a:p>
        </p:txBody>
      </p:sp>
      <p:pic>
        <p:nvPicPr>
          <p:cNvPr id="5" name="Содержимое 4" descr="roditeli_pervoklassnik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2786058"/>
            <a:ext cx="3908329" cy="302544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Действенная </a:t>
            </a:r>
            <a:r>
              <a:rPr lang="ru-RU" dirty="0" smtClean="0"/>
              <a:t>жалость (симпатия, близость, но отсутствие ува­жения). Формула такова: хотя мой ребенок недостаточно умен и развит, но все равно я его люблю. Для этого стиля характерно признание действительных (а часто и мнимых) отклонений в ум­ственном или физическом развитии ребенка, в результате чего родители начинают чрезмерно опекать, не веря в его способности и возможности, не доверяя ребенку.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Под колпаком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«</a:t>
            </a:r>
            <a:r>
              <a:rPr lang="ru-RU" dirty="0" smtClean="0"/>
              <a:t>Пожалуй, я сделаю это сама. Моему ребёнку это пока не по </a:t>
            </a:r>
            <a:r>
              <a:rPr lang="ru-RU" dirty="0" smtClean="0"/>
              <a:t>силам».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i="1" dirty="0" smtClean="0"/>
              <a:t>Мнение </a:t>
            </a:r>
            <a:r>
              <a:rPr lang="ru-RU" i="1" dirty="0" smtClean="0"/>
              <a:t>психологов. </a:t>
            </a:r>
            <a:r>
              <a:rPr lang="ru-RU" dirty="0" smtClean="0"/>
              <a:t>Избалованным детям часто тяжело приходится в жизни. Нельзя держать </a:t>
            </a:r>
            <a:r>
              <a:rPr lang="ru-RU" dirty="0" smtClean="0"/>
              <a:t> </a:t>
            </a:r>
            <a:r>
              <a:rPr lang="ru-RU" dirty="0" smtClean="0"/>
              <a:t>чадо под колпаком родительской любви – в дальнейшем это может привести к множеству проблем. Если родители убирают каждый камушек с дороги малыша, то от этого ребёнок не чувствует себя счастливее. Скорее наоборот, он ощущает себя беспомощным и одиноким. «Попробуй-ка сделать это сам, а если не получится, я тебе помогу», вот один из вариантов мудрого отношения к своему ребёнку.</a:t>
            </a:r>
          </a:p>
          <a:p>
            <a:endParaRPr lang="ru-RU" dirty="0"/>
          </a:p>
        </p:txBody>
      </p:sp>
      <p:pic>
        <p:nvPicPr>
          <p:cNvPr id="5" name="Содержимое 4" descr="687474703a2f2f3234534d492e6f72672f7075626c69632f6d656469612f6e6577732f323031332f30342f31372f313336363138373033362d7065727679652d726562656e6f6b2e6a706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791619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Безусловная любовь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Итак</a:t>
            </a:r>
            <a:r>
              <a:rPr lang="ru-RU" dirty="0" smtClean="0"/>
              <a:t>, в основе прочных взаимоотношений родителей и ребенка лежит безусловная любовь. Что такое безусловная любовь</a:t>
            </a:r>
            <a:r>
              <a:rPr lang="ru-RU" b="1" dirty="0" smtClean="0"/>
              <a:t>? Безусловная любовь </a:t>
            </a:r>
            <a:r>
              <a:rPr lang="ru-RU" dirty="0" smtClean="0"/>
              <a:t>— это когда вы любите ребенка независимо от его качеств и особенностей, склонностей, достоинств и недостатков, независимо от его поведения и от того, насколько он отвечает вашим ожиданиям, удовлетворяет ваши потребности. Это вовсе не значит, что вам должно нравиться какое угодно его поведение. </a:t>
            </a:r>
            <a:r>
              <a:rPr lang="ru-RU" b="1" dirty="0" smtClean="0"/>
              <a:t>Безусловная любовь </a:t>
            </a:r>
            <a:r>
              <a:rPr lang="ru-RU" dirty="0" smtClean="0"/>
              <a:t>— это когда вы любите ребенка даже тогда, когда поступки его вам не нравятся.</a:t>
            </a:r>
          </a:p>
          <a:p>
            <a:pPr>
              <a:buNone/>
            </a:pPr>
            <a:r>
              <a:rPr lang="ru-RU" b="1" dirty="0" smtClean="0"/>
              <a:t>     Безусловная </a:t>
            </a:r>
            <a:r>
              <a:rPr lang="ru-RU" b="1" dirty="0" smtClean="0"/>
              <a:t>любовь </a:t>
            </a:r>
            <a:r>
              <a:rPr lang="ru-RU" dirty="0" smtClean="0"/>
              <a:t>— это идеал. Вы не можете испытывать абсолютную любовь к ребенку все время, постоянно. Но чем ближе вы будете подходить к этому идеалу, тем увереннее вы будете себя чувствовать, и тем более благополучным и спокойным будет расти ваш ребенок. Многие стремятся достигнуть идеала безусловной любви, но немало и таких людей, кто вообще не знает о существовании подобного отношения к ребенку. </a:t>
            </a:r>
            <a:r>
              <a:rPr lang="ru-RU" b="1" dirty="0" smtClean="0"/>
              <a:t>Секрет воспитания </a:t>
            </a:r>
            <a:r>
              <a:rPr lang="ru-RU" dirty="0" smtClean="0"/>
              <a:t>полноценных детей состоит в том, чтобы излучать непрерывный поток безусловной любви и одобрения. Объясните своему ребенку, что ничто из когда-либо сделанного им не может привести к потере любви к нему — ни Божьей любви, ни вашей. Как и Божья любовь, ваша любовь к ребенку должна быть безусловной. Самый чудесный подарок, который вы можете сделать своему ребенку, — это вселить в него абсолютную убежденность в том, что вы любите его всем сердцем, безоговорочно, независимо от того, что он делает, что с ним происходит. Мудрый родитель, корректируя действия ребенка, всегда уточнит, что ему не нравится поведение ребенка, а не он сам.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Любовь с условием</a:t>
            </a:r>
            <a:endParaRPr lang="ru-RU" dirty="0"/>
          </a:p>
        </p:txBody>
      </p:sp>
      <p:pic>
        <p:nvPicPr>
          <p:cNvPr id="5" name="Содержимое 4" descr="kZWYtZjd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Если </a:t>
            </a:r>
            <a:r>
              <a:rPr lang="ru-RU" dirty="0" smtClean="0"/>
              <a:t>ты не будешь таким, как я хочу, я больше не буду тебя любить».</a:t>
            </a:r>
          </a:p>
          <a:p>
            <a:pPr>
              <a:buNone/>
            </a:pPr>
            <a:r>
              <a:rPr lang="ru-RU" dirty="0" smtClean="0"/>
              <a:t>       Мнение </a:t>
            </a:r>
            <a:r>
              <a:rPr lang="ru-RU" dirty="0" smtClean="0"/>
              <a:t>психологов. Обещание больше не любить своего ребёнка - одно из сильнейших средств воспитания Однако эта угроза, как правило, не осуществляется. А дети прекрасно чувствуют фальшь. Однажды обманув, вы можете на долгое время потерять доверие ребёнка – он будет воспринимать вас как людей лживых.</a:t>
            </a:r>
          </a:p>
          <a:p>
            <a:r>
              <a:rPr lang="ru-RU" dirty="0" smtClean="0"/>
              <a:t>Проще сказать так: «Я буду тебя всё равно любить, но твоё поведение я не одобряю»</a:t>
            </a:r>
          </a:p>
          <a:p>
            <a:r>
              <a:rPr lang="ru-RU" dirty="0" smtClean="0"/>
              <a:t>Если вы любите ребенка и выражаете свою любовь к нему только в тех случаях, когда он доставляет вам радость, то это любовь с условием. При этом ребенок не будет чувствовать себя любимым. Любовь с условием вызовет в нем лишь ощущение собственной неполноценности и помешает нормально развиваться. Любя ребенка только тогда, когда он соответствует вашим ожиданиям и отвечает вашим требованиям, вы обрекаете его на неудачи в жизни, он утвердится в бесполезности любых стараний быть хорошим, потому что их всегда оказывается недостаточно. Его будет мучить чувство незащищенности, тревоги, низкая самооценка, и все это станет препятствовать его духовному и личностному росту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Авторитарная любовь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Авторитарная </a:t>
            </a:r>
            <a:r>
              <a:rPr lang="ru-RU" dirty="0" smtClean="0"/>
              <a:t>(симпатия, близость, собственническое отношение)</a:t>
            </a:r>
          </a:p>
          <a:p>
            <a:r>
              <a:rPr lang="ru-RU" dirty="0" smtClean="0"/>
              <a:t>Формула такова: Мой ребенок, что хочу, то и делаю. Для этого стиля характерны полное уничтожение личности ребенка и подавление его способностей и личностных качеств. Ты должен делать то, что я тебе сказала, потому что я в доме главная</a:t>
            </a:r>
          </a:p>
          <a:p>
            <a:r>
              <a:rPr lang="ru-RU" dirty="0" smtClean="0"/>
              <a:t>Истинная любовь готовит ребенка как отдельную, как самостоятельную, а значит живущую собственным образом, имеющую свой жизненный путь, личность. Истинное, сокровенное чувство любви в матери или в отце знает, что родилась не моя собственность, а отдельная Богозданная личность, которая по личностному свойству не есть "я" и моей собственностью быть не может. Матери важно осознать, что ее ребенок — отдельная личность, а не составная часть родителя. Иногда женщине особенно трудно смириться с этим, а если у нее Авторитарный склад характера, то трудно вдвойне, ибо "мой ребенок, что хочу, то и делаю, и неважно, сколько ему лет — двенадцать, двадцать три или тридцать семь".</a:t>
            </a:r>
          </a:p>
          <a:p>
            <a:endParaRPr lang="ru-RU" dirty="0"/>
          </a:p>
        </p:txBody>
      </p:sp>
      <p:pic>
        <p:nvPicPr>
          <p:cNvPr id="5" name="Содержимое 4" descr="106495209_large_REBENOK_PLACHE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4" y="2285992"/>
            <a:ext cx="4313255" cy="3558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Дрессировка</a:t>
            </a:r>
            <a:endParaRPr lang="ru-RU" dirty="0"/>
          </a:p>
        </p:txBody>
      </p:sp>
      <p:pic>
        <p:nvPicPr>
          <p:cNvPr id="5" name="Содержимое 4" descr="10712105_156026_13285633_5f54988e20a9b48b6f2bdc4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2500306"/>
            <a:ext cx="3741752" cy="292895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Мнение </a:t>
            </a:r>
            <a:r>
              <a:rPr lang="ru-RU" dirty="0" smtClean="0"/>
              <a:t>психологов. Дети обязательно должны понимать, почему и зачем они что-то делают. Слишком строгое воспитание, основанное на принципах, которые не всегда понятны ребёнку, напоминает дрессировку. Ребенок может беспрекословно исполнить всё, когда вы рядом, и наплевать на все запреты, когда вас рядом нет. Убеждение лучше строгости. В случае необходимости можно сказать так : «Ты сейчас делаешь так, как я говорю, а вечером мы спокойно обсудим – почему и зачем».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Хорошее воспитание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Мой </a:t>
            </a:r>
            <a:r>
              <a:rPr lang="ru-RU" dirty="0" smtClean="0"/>
              <a:t>ребенок будет ходить в бассейн, заниматься музыкой, английским, я не позволю ему упустить свой шанс»</a:t>
            </a:r>
          </a:p>
          <a:p>
            <a:r>
              <a:rPr lang="ru-RU" i="1" dirty="0" smtClean="0"/>
              <a:t>Мнение психологов</a:t>
            </a:r>
            <a:r>
              <a:rPr lang="ru-RU" dirty="0" smtClean="0"/>
              <a:t>. К сожалению, дети не всегда оценивают усилия родителей. И часто блестящее будущее, нарисованное взрослыми в своём воображении, разбивается о полное нежелание ребёнка заниматься. Пока ребёнок ещё маленький и слушается взрослых, но </a:t>
            </a:r>
            <a:r>
              <a:rPr lang="ru-RU" dirty="0" smtClean="0"/>
              <a:t>затем, желая </a:t>
            </a:r>
            <a:r>
              <a:rPr lang="ru-RU" dirty="0" smtClean="0"/>
              <a:t>вырваться из клетки родительской любви, он начинает выражать протест доступным ему способами: врать, пропускать занятия, это может быть, и приём наркотиков и т. д. Поэтому, заполняя день ребёнка полезными занятиями, не забывайте оставить ему немного времени для личных дел. В начале жизни дети абсолютно беспомощны и зависимы. Однако </a:t>
            </a:r>
            <a:r>
              <a:rPr lang="ru-RU" b="1" dirty="0" smtClean="0"/>
              <a:t>хорошее воспитание </a:t>
            </a:r>
            <a:r>
              <a:rPr lang="ru-RU" dirty="0" smtClean="0"/>
              <a:t>направлено на то, чтобы помочь детям научиться думать, принимать решения и менять обстоятельства своей жизни во всех ее аспектах. Диапазон колеблется от выбора платья, которое будет надето сегодня вечером, до принятия решения по поводу курса в школе. Приобретая умение принимать соответствующие возрасту решения, дети испытывают чувство безопасности и власти над своей собственной жизнью.</a:t>
            </a:r>
          </a:p>
          <a:p>
            <a:endParaRPr lang="ru-RU" dirty="0"/>
          </a:p>
        </p:txBody>
      </p:sp>
      <p:pic>
        <p:nvPicPr>
          <p:cNvPr id="5" name="Содержимое 4" descr="image-1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10125" y="2423319"/>
            <a:ext cx="3714750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Хорошее воспитание</a:t>
            </a:r>
            <a:endParaRPr lang="ru-RU" dirty="0"/>
          </a:p>
        </p:txBody>
      </p:sp>
      <p:pic>
        <p:nvPicPr>
          <p:cNvPr id="5" name="Содержимое 4" descr="Розвиток-довільної-уваги-у-дітей-дошкільного-віку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790567"/>
            <a:ext cx="4038600" cy="269450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Искренне </a:t>
            </a:r>
            <a:r>
              <a:rPr lang="ru-RU" dirty="0" smtClean="0"/>
              <a:t>желающие своему чаду добра, обеспокоенные родители пытаются защитить его от необходимости принимать мучительные решения. Они не дают детям падать и расшибать коленки. Их девиз: «Давай я решу это за тебя». В результате у детей атрофируется очень важная часть </a:t>
            </a:r>
            <a:r>
              <a:rPr lang="ru-RU" dirty="0" smtClean="0"/>
              <a:t>, </a:t>
            </a:r>
            <a:r>
              <a:rPr lang="ru-RU" dirty="0" smtClean="0"/>
              <a:t>которая должна вырабатываться в их характере: </a:t>
            </a:r>
            <a:r>
              <a:rPr lang="ru-RU" b="1" dirty="0" smtClean="0"/>
              <a:t>способность к самоутверждению,</a:t>
            </a:r>
            <a:r>
              <a:rPr lang="ru-RU" dirty="0" smtClean="0"/>
              <a:t> к внесению желательных для себя изменений. Детям надо понимать, что их жизнь и судьба главным образом определяются ими самими .</a:t>
            </a:r>
            <a:r>
              <a:rPr lang="ru-RU" dirty="0" smtClean="0"/>
              <a:t> </a:t>
            </a:r>
            <a:r>
              <a:rPr lang="ru-RU" dirty="0" smtClean="0"/>
              <a:t>Это помогает им принимать взвешенные решения, а не уходить от решений вообще. Они учатся заранее просчитывать последствия сделанного выбора, а не возмущаться, что кто-то решил за них, и теперь им не нравятся результаты.</a:t>
            </a:r>
          </a:p>
          <a:p>
            <a:r>
              <a:rPr lang="ru-RU" dirty="0" smtClean="0"/>
              <a:t>Хорошее воспитание – это помощь ребенку в принятии того или иного решения, а не навязывание своего мнения.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 Рассмотреть </a:t>
            </a:r>
            <a:r>
              <a:rPr lang="ru-RU" dirty="0" smtClean="0"/>
              <a:t>положительные и отрицательные моменты воспитательного воздействия родителей на ребенка.</a:t>
            </a:r>
          </a:p>
          <a:p>
            <a:r>
              <a:rPr lang="ru-RU" dirty="0" smtClean="0"/>
              <a:t>Д</a:t>
            </a:r>
            <a:r>
              <a:rPr lang="ru-RU" dirty="0" smtClean="0"/>
              <a:t>овести </a:t>
            </a:r>
            <a:r>
              <a:rPr lang="ru-RU" dirty="0" smtClean="0"/>
              <a:t>до сознания родителей необходимость проявления своей безусловной родительской любви.</a:t>
            </a:r>
          </a:p>
          <a:p>
            <a:r>
              <a:rPr lang="ru-RU" dirty="0" smtClean="0"/>
              <a:t>Р</a:t>
            </a:r>
            <a:r>
              <a:rPr lang="ru-RU" dirty="0" smtClean="0"/>
              <a:t>асширить </a:t>
            </a:r>
            <a:r>
              <a:rPr lang="ru-RU" dirty="0" smtClean="0"/>
              <a:t>представление родителей о значимости эмоциональной составляющей отношений между детьми и родителями.</a:t>
            </a:r>
          </a:p>
          <a:p>
            <a:r>
              <a:rPr lang="ru-RU" dirty="0" smtClean="0"/>
              <a:t>П</a:t>
            </a:r>
            <a:r>
              <a:rPr lang="ru-RU" dirty="0" smtClean="0"/>
              <a:t>овысить </a:t>
            </a:r>
            <a:r>
              <a:rPr lang="ru-RU" dirty="0" smtClean="0"/>
              <a:t>родительскую компетентность в вопросах воспитания и осознанность эмоциональных воздействий со стороны взрослых.</a:t>
            </a:r>
          </a:p>
          <a:p>
            <a:r>
              <a:rPr lang="ru-RU" dirty="0" smtClean="0"/>
              <a:t>П</a:t>
            </a:r>
            <a:r>
              <a:rPr lang="ru-RU" dirty="0" smtClean="0"/>
              <a:t>робудить </a:t>
            </a:r>
            <a:r>
              <a:rPr lang="ru-RU" dirty="0" smtClean="0"/>
              <a:t>у родителей, как воспитателей, интерес к процессу самообразования в области педагогических знаний.</a:t>
            </a:r>
          </a:p>
          <a:p>
            <a:r>
              <a:rPr lang="ru-RU" dirty="0" smtClean="0"/>
              <a:t>С</a:t>
            </a:r>
            <a:r>
              <a:rPr lang="ru-RU" dirty="0" smtClean="0"/>
              <a:t>овершенствовать </a:t>
            </a:r>
            <a:r>
              <a:rPr lang="ru-RU" dirty="0" smtClean="0"/>
              <a:t>взаимоотношения родителей с педагогом, расширять сферу их совместной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Внутренний мир ребенка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Помните, что у каждого человека, большого или маленького, свой огромный внутренний мир, свой индивидуальный, неповторимый. И все его поступки, слова, действия являются выражением внутреннего мира! Поэтому, занимаясь воспитанием и развитием детей, мы, прежде всего, должны любить и ясно представлять, как наши «уроки» влияют на формирование внутреннего мира ребенка.</a:t>
            </a:r>
          </a:p>
          <a:p>
            <a:endParaRPr lang="ru-RU" dirty="0"/>
          </a:p>
        </p:txBody>
      </p:sp>
      <p:pic>
        <p:nvPicPr>
          <p:cNvPr id="5" name="Содержимое 4" descr="DSC0112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00306"/>
            <a:ext cx="4038600" cy="27733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Недолюбленные дети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Недолюбленные </a:t>
            </a:r>
            <a:r>
              <a:rPr lang="ru-RU" dirty="0" smtClean="0"/>
              <a:t>дети вырастают во взрослых с нездоровой психикой, подорванным здоровьем и искаженным взглядом на жизнь. </a:t>
            </a:r>
          </a:p>
          <a:p>
            <a:pPr>
              <a:buNone/>
            </a:pPr>
            <a:r>
              <a:rPr lang="ru-RU" dirty="0" smtClean="0"/>
              <a:t>   Воспитывайте </a:t>
            </a:r>
            <a:r>
              <a:rPr lang="ru-RU" dirty="0" smtClean="0"/>
              <a:t>своих детей с любовью!</a:t>
            </a:r>
          </a:p>
          <a:p>
            <a:endParaRPr lang="ru-RU" dirty="0"/>
          </a:p>
        </p:txBody>
      </p:sp>
      <p:pic>
        <p:nvPicPr>
          <p:cNvPr id="7" name="Содержимое 6" descr="image001(15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6636" y="2571744"/>
            <a:ext cx="4412554" cy="32861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ЧТО </a:t>
            </a:r>
            <a:r>
              <a:rPr lang="ru-RU" dirty="0" smtClean="0"/>
              <a:t>ТАКОЕ ЛЮБОВЬ?</a:t>
            </a:r>
            <a:br>
              <a:rPr lang="ru-RU" dirty="0" smtClean="0"/>
            </a:br>
            <a:r>
              <a:rPr lang="ru-RU" dirty="0" smtClean="0"/>
              <a:t>ОПИСАТЬ НЕВОЗМОЖНО.</a:t>
            </a:r>
            <a:br>
              <a:rPr lang="ru-RU" dirty="0" smtClean="0"/>
            </a:br>
            <a:r>
              <a:rPr lang="ru-RU" dirty="0" smtClean="0"/>
              <a:t>ЧТО ТАКОЕ ЛЮБОВЬ?</a:t>
            </a:r>
            <a:br>
              <a:rPr lang="ru-RU" dirty="0" smtClean="0"/>
            </a:br>
            <a:r>
              <a:rPr lang="ru-RU" dirty="0" smtClean="0"/>
              <a:t>ЭТО ПРОСТО И СЛОЖНО.</a:t>
            </a:r>
            <a:br>
              <a:rPr lang="ru-RU" dirty="0" smtClean="0"/>
            </a:br>
            <a:r>
              <a:rPr lang="ru-RU" dirty="0" smtClean="0"/>
              <a:t>ЧТО ТАКОЕ ЛЮБОВЬ?</a:t>
            </a:r>
            <a:br>
              <a:rPr lang="ru-RU" dirty="0" smtClean="0"/>
            </a:br>
            <a:r>
              <a:rPr lang="ru-RU" dirty="0" smtClean="0"/>
              <a:t>НЕЛЬЗЯ ОБЪЯСНИТЬ.</a:t>
            </a:r>
            <a:br>
              <a:rPr lang="ru-RU" dirty="0" smtClean="0"/>
            </a:br>
            <a:r>
              <a:rPr lang="ru-RU" dirty="0" smtClean="0"/>
              <a:t>ЧТОБЫ ЭТО ПОНЯТЬ </a:t>
            </a:r>
            <a:br>
              <a:rPr lang="ru-RU" dirty="0" smtClean="0"/>
            </a:br>
            <a:r>
              <a:rPr lang="ru-RU" dirty="0" smtClean="0"/>
              <a:t>НУЖНО ПРОСТО </a:t>
            </a:r>
            <a:r>
              <a:rPr lang="ru-RU" dirty="0" smtClean="0"/>
              <a:t>ЛЮБИТЬ!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imageV09KYO7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43372" y="2214554"/>
            <a:ext cx="4563977" cy="3286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Воспитывайте с любовью!</a:t>
            </a:r>
            <a:endParaRPr lang="ru-RU" dirty="0"/>
          </a:p>
        </p:txBody>
      </p:sp>
      <p:pic>
        <p:nvPicPr>
          <p:cNvPr id="4" name="Содержимое 3" descr="0b1932e2bc6fedb4593101d751cda48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3904" y="1935163"/>
            <a:ext cx="5196191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мире мудрых мыслей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О воспитании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«Воспитывает все: люди, вещи, явления, но прежде всего и дольше всего – люди. Из них на первом месте – родители и педагоги».</a:t>
            </a:r>
          </a:p>
          <a:p>
            <a:pPr>
              <a:buNone/>
            </a:pPr>
            <a:r>
              <a:rPr lang="ru-RU" b="1" dirty="0" smtClean="0"/>
              <a:t>                    А. Макаренко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О любви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«</a:t>
            </a:r>
            <a:r>
              <a:rPr lang="ru-RU" dirty="0" smtClean="0"/>
              <a:t>Любить, значит жить жизнью того, кого любишь».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                   Л. Толстой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Притча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Где-то </a:t>
            </a:r>
            <a:r>
              <a:rPr lang="ru-RU" dirty="0" smtClean="0"/>
              <a:t>в звёздном бесконечном пространстве вселенной жила-была душа. Она была весела и беззаботна, радостна и счастлива. Она наслаждалась свободой. Любовалась сиянием звезд, слушала их весёлый щебет. Она любила, свесив ножки, покачаться на луне, видела парад планет, встречалась с другими звёздами. Однажды она пролетала над землёй, и её привлек слабый отблеск огня. Она подлетела поближе и увидела горящую свечу и руки, сложенные в безмолвной молитве. И тут её осенило - огонёк горит для неё! Это её ждут там, на Земле. И полетела душа к Богу. И сказала: « Господь! Я видела огонь в окне. Я думаю, что там ждут и зовут меня».</a:t>
            </a:r>
          </a:p>
          <a:p>
            <a:pPr>
              <a:buNone/>
            </a:pPr>
            <a:r>
              <a:rPr lang="ru-RU" dirty="0" smtClean="0"/>
              <a:t>    Господь </a:t>
            </a:r>
            <a:r>
              <a:rPr lang="ru-RU" dirty="0" smtClean="0"/>
              <a:t>согласился: « Лети. Этот огонь выбрал тебя!» и отпустил душу. В это самое время на Земле зародилась жизнь. Душа обрела тело. Она с радостью вошла в этот мир. В семье появился долгожданный ребёнок. Бог передал нам в руки бесценный дар, поэтому берегите своё ненаглядное солнышко!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Наше солнышко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Засветило </a:t>
            </a:r>
            <a:r>
              <a:rPr lang="ru-RU" dirty="0" smtClean="0"/>
              <a:t>наше солнышко на небосклоне нашей жизни. Но только все чаще оно стало сталкиваться на своем жизненном пути с различными эмоциями, которые зачастую идут от нас, от родителей. На его ясные лучики легли ужас, грубость, ненависть, безразличие, уныние, неудача, печаль, недоверие.</a:t>
            </a:r>
          </a:p>
          <a:p>
            <a:pPr>
              <a:buNone/>
            </a:pPr>
            <a:r>
              <a:rPr lang="ru-RU" dirty="0" smtClean="0"/>
              <a:t>     И </a:t>
            </a:r>
            <a:r>
              <a:rPr lang="ru-RU" dirty="0" smtClean="0"/>
              <a:t>посерело наше солнышко, оно согнулось под грузом невыносимых переживаний. Оно потеряло свой блеск, потеряло свое истинное лицо. В наших силах сделать так, чтобы солнышко вновь засверкало. Как вы думаете, что для этого надо сделать? Заменить эти негативные эмоции на прямо противоположные. И самое главное, что нас спасет - это ЛЮБОВЬ.</a:t>
            </a:r>
          </a:p>
          <a:p>
            <a:endParaRPr lang="ru-RU" dirty="0"/>
          </a:p>
        </p:txBody>
      </p:sp>
      <p:pic>
        <p:nvPicPr>
          <p:cNvPr id="7" name="Содержимое 6" descr="2fbbf2ea702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02694" y="1920875"/>
            <a:ext cx="2729612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Что такое любовь</a:t>
            </a:r>
            <a:endParaRPr lang="ru-RU" dirty="0"/>
          </a:p>
        </p:txBody>
      </p:sp>
      <p:pic>
        <p:nvPicPr>
          <p:cNvPr id="5" name="Содержимое 4" descr="imageE2T9K2A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790961"/>
            <a:ext cx="4038600" cy="269371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«Что </a:t>
            </a:r>
            <a:r>
              <a:rPr lang="ru-RU" dirty="0" smtClean="0"/>
              <a:t>такое </a:t>
            </a:r>
            <a:r>
              <a:rPr lang="ru-RU" dirty="0" smtClean="0"/>
              <a:t>любовь?», </a:t>
            </a:r>
            <a:r>
              <a:rPr lang="ru-RU" dirty="0" smtClean="0"/>
              <a:t>я хочу Вас спросить,</a:t>
            </a:r>
            <a:br>
              <a:rPr lang="ru-RU" dirty="0" smtClean="0"/>
            </a:br>
            <a:r>
              <a:rPr lang="ru-RU" dirty="0" smtClean="0"/>
              <a:t>Только лишь непонятное чувство?</a:t>
            </a:r>
            <a:br>
              <a:rPr lang="ru-RU" dirty="0" smtClean="0"/>
            </a:br>
            <a:r>
              <a:rPr lang="ru-RU" dirty="0" smtClean="0"/>
              <a:t>Нет, </a:t>
            </a:r>
            <a:r>
              <a:rPr lang="ru-RU" dirty="0" smtClean="0"/>
              <a:t> готова я  </a:t>
            </a:r>
            <a:r>
              <a:rPr lang="ru-RU" dirty="0" smtClean="0"/>
              <a:t>Вам возразить,</a:t>
            </a:r>
            <a:br>
              <a:rPr lang="ru-RU" dirty="0" smtClean="0"/>
            </a:br>
            <a:r>
              <a:rPr lang="ru-RU" dirty="0" smtClean="0"/>
              <a:t>Что любовь - большое искусство.</a:t>
            </a:r>
            <a:br>
              <a:rPr lang="ru-RU" dirty="0" smtClean="0"/>
            </a:br>
            <a:r>
              <a:rPr lang="ru-RU" dirty="0" smtClean="0"/>
              <a:t>Суть его заключается в том, </a:t>
            </a:r>
            <a:br>
              <a:rPr lang="ru-RU" dirty="0" smtClean="0"/>
            </a:br>
            <a:r>
              <a:rPr lang="ru-RU" dirty="0" smtClean="0"/>
              <a:t>Что оно, конечно же, чувство.</a:t>
            </a:r>
            <a:br>
              <a:rPr lang="ru-RU" dirty="0" smtClean="0"/>
            </a:br>
            <a:r>
              <a:rPr lang="ru-RU" dirty="0" smtClean="0"/>
              <a:t>Чувство радости, счастья, но и потом,</a:t>
            </a:r>
            <a:br>
              <a:rPr lang="ru-RU" dirty="0" smtClean="0"/>
            </a:br>
            <a:r>
              <a:rPr lang="ru-RU" dirty="0" smtClean="0"/>
              <a:t>Может быть и страданье, но чувство</a:t>
            </a:r>
          </a:p>
          <a:p>
            <a:pPr>
              <a:buNone/>
            </a:pPr>
            <a:r>
              <a:rPr lang="ru-RU" dirty="0" smtClean="0"/>
              <a:t>     Если </a:t>
            </a:r>
            <a:r>
              <a:rPr lang="ru-RU" dirty="0" smtClean="0"/>
              <a:t>кто-то еще может мне возразить,</a:t>
            </a:r>
            <a:br>
              <a:rPr lang="ru-RU" dirty="0" smtClean="0"/>
            </a:br>
            <a:r>
              <a:rPr lang="ru-RU" dirty="0" smtClean="0"/>
              <a:t>Что любовь – обычное чувство.</a:t>
            </a:r>
            <a:br>
              <a:rPr lang="ru-RU" dirty="0" smtClean="0"/>
            </a:br>
            <a:r>
              <a:rPr lang="ru-RU" dirty="0" smtClean="0"/>
              <a:t>Я еще раз могу повторить,</a:t>
            </a:r>
            <a:br>
              <a:rPr lang="ru-RU" dirty="0" smtClean="0"/>
            </a:br>
            <a:r>
              <a:rPr lang="ru-RU" dirty="0" smtClean="0"/>
              <a:t>Любовь - большое искусство!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Родительская любовь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Психологи </a:t>
            </a:r>
            <a:r>
              <a:rPr lang="ru-RU" dirty="0" smtClean="0"/>
              <a:t>уже давно доказали, что Опыт ребенка, полученный им в отношениях с его родителями, является фундаментальным для всей его последующей жизни. Для ребенка жизненно необходимо, чтобы родители его любили. Без пищи физической он не в состоянии выжить, без любви и принятия он не сможет стать полноценной личностью. Родители несут ответственность за тот опыт, который ребенок получит в семье. Вот почему родительская любовь является очень значимой ценностью и для родителей, и для детей. Но именно в силу того, что она так важна, очень трудно смириться с ее отсутствием или недостатком, как детям, так и родителям. Это может привести к серьезным искажениям: агрессию по отношению к собственным детям родители выдают за любовь, а дети принимают эту подмену за чистую монету, как будто это и есть подлинная родительская любовь, а потом переносят этот опыт и в свою жизнь.</a:t>
            </a:r>
          </a:p>
          <a:p>
            <a:endParaRPr lang="ru-RU" dirty="0"/>
          </a:p>
        </p:txBody>
      </p:sp>
      <p:pic>
        <p:nvPicPr>
          <p:cNvPr id="7" name="Содержимое 6" descr="imageNVY34D9V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793722"/>
            <a:ext cx="4038600" cy="26881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Действенная любовь</a:t>
            </a:r>
            <a:endParaRPr lang="ru-RU" dirty="0"/>
          </a:p>
        </p:txBody>
      </p:sp>
      <p:pic>
        <p:nvPicPr>
          <p:cNvPr id="5" name="Содержимое 4" descr="656058188c24f8495728c0089b6e9c86_c1f7971c8994146681d8c39a76631b3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782891"/>
            <a:ext cx="4038600" cy="270985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Действенная </a:t>
            </a:r>
            <a:r>
              <a:rPr lang="ru-RU" dirty="0" smtClean="0"/>
              <a:t>любовь (симпатия, уважение, близость). Формула семейного воспитания при этом такова: хочу, чтобы мой ребенок был счастлив, и буду помогать ему в этом. Действенная любовь включает активное внимание к интересам ребенка, принятие его как самостоятельной личности, теплое эмоциональное отношение.</a:t>
            </a:r>
          </a:p>
          <a:p>
            <a:pPr>
              <a:buNone/>
            </a:pPr>
            <a:r>
              <a:rPr lang="ru-RU" dirty="0" smtClean="0"/>
              <a:t>     Если </a:t>
            </a:r>
            <a:r>
              <a:rPr lang="ru-RU" dirty="0" smtClean="0"/>
              <a:t>ребенок чувствует любовь, добро, приятие, уважение, интерес к нему, то он позитивно запоминает то, что происходит и говорится вокруг, он формируется как личность с избытком душевных сил.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Не навязывайте свою любовь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Существует мнение:</a:t>
            </a:r>
          </a:p>
          <a:p>
            <a:pPr>
              <a:buNone/>
            </a:pPr>
            <a:r>
              <a:rPr lang="ru-RU" dirty="0" smtClean="0"/>
              <a:t>    «</a:t>
            </a:r>
            <a:r>
              <a:rPr lang="ru-RU" dirty="0" smtClean="0"/>
              <a:t>Поцелуи и всякие нежности не так уж важны для ребёнка» </a:t>
            </a:r>
          </a:p>
          <a:p>
            <a:pPr>
              <a:buNone/>
            </a:pPr>
            <a:r>
              <a:rPr lang="ru-RU" i="1" dirty="0" smtClean="0"/>
              <a:t>     Мнение </a:t>
            </a:r>
            <a:r>
              <a:rPr lang="ru-RU" i="1" dirty="0" smtClean="0"/>
              <a:t>психологов. </a:t>
            </a:r>
            <a:r>
              <a:rPr lang="ru-RU" dirty="0" smtClean="0"/>
              <a:t>Дети любого возраста стремятся к ласке, она помогает ощущать себя любимыми и придаёт уверенности в своих силах. Но помните, желание приласкать,  должно всё-таки в большинстве случаев исходить от самого ребёнка. Не навязывайте детям свою любовь активно – это может оттолкнуть их.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37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749550"/>
            <a:ext cx="4038600" cy="2776538"/>
          </a:xfrm>
        </p:spPr>
      </p:pic>
      <p:pic>
        <p:nvPicPr>
          <p:cNvPr id="6" name="Содержимое 4" descr="3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786058"/>
            <a:ext cx="4038600" cy="2776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337</TotalTime>
  <Words>2383</Words>
  <Application>Microsoft Office PowerPoint</Application>
  <PresentationFormat>Экран (4:3)</PresentationFormat>
  <Paragraphs>84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Воспитание любовью</vt:lpstr>
      <vt:lpstr>Задачи</vt:lpstr>
      <vt:lpstr>В мире мудрых мыслей</vt:lpstr>
      <vt:lpstr> Притча</vt:lpstr>
      <vt:lpstr> Наше солнышко</vt:lpstr>
      <vt:lpstr> Что такое любовь</vt:lpstr>
      <vt:lpstr> Родительская любовь</vt:lpstr>
      <vt:lpstr> Действенная любовь</vt:lpstr>
      <vt:lpstr> Не навязывайте свою любовь</vt:lpstr>
      <vt:lpstr> Отстраненная любовь</vt:lpstr>
      <vt:lpstr> Нехватка времени</vt:lpstr>
      <vt:lpstr> Действенная жалость</vt:lpstr>
      <vt:lpstr> Под колпаком</vt:lpstr>
      <vt:lpstr> Безусловная любовь</vt:lpstr>
      <vt:lpstr> Любовь с условием</vt:lpstr>
      <vt:lpstr> Авторитарная любовь</vt:lpstr>
      <vt:lpstr> Дрессировка</vt:lpstr>
      <vt:lpstr> Хорошее воспитание</vt:lpstr>
      <vt:lpstr> Хорошее воспитание</vt:lpstr>
      <vt:lpstr> Внутренний мир ребенка</vt:lpstr>
      <vt:lpstr> Недолюбленные дети</vt:lpstr>
      <vt:lpstr> Заключение</vt:lpstr>
      <vt:lpstr> Воспитывайте с любовью!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 любовью</dc:title>
  <dc:creator>Рима</dc:creator>
  <cp:lastModifiedBy>Рима</cp:lastModifiedBy>
  <cp:revision>34</cp:revision>
  <dcterms:created xsi:type="dcterms:W3CDTF">2015-02-08T10:31:41Z</dcterms:created>
  <dcterms:modified xsi:type="dcterms:W3CDTF">2015-02-08T16:09:27Z</dcterms:modified>
</cp:coreProperties>
</file>