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67" r:id="rId4"/>
    <p:sldId id="276" r:id="rId5"/>
    <p:sldId id="277" r:id="rId6"/>
    <p:sldId id="286" r:id="rId7"/>
    <p:sldId id="281" r:id="rId8"/>
    <p:sldId id="280" r:id="rId9"/>
    <p:sldId id="268" r:id="rId10"/>
    <p:sldId id="283" r:id="rId11"/>
    <p:sldId id="282" r:id="rId12"/>
    <p:sldId id="285" r:id="rId13"/>
    <p:sldId id="287" r:id="rId14"/>
    <p:sldId id="284" r:id="rId15"/>
    <p:sldId id="262" r:id="rId16"/>
    <p:sldId id="26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E7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0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23.5</c:v>
                </c:pt>
                <c:pt idx="1">
                  <c:v>53</c:v>
                </c:pt>
                <c:pt idx="2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44.2</c:v>
                </c:pt>
                <c:pt idx="1">
                  <c:v>47</c:v>
                </c:pt>
                <c:pt idx="2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38464"/>
        <c:axId val="60248448"/>
      </c:barChart>
      <c:catAx>
        <c:axId val="6023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60248448"/>
        <c:crosses val="autoZero"/>
        <c:auto val="1"/>
        <c:lblAlgn val="ctr"/>
        <c:lblOffset val="100"/>
        <c:noMultiLvlLbl val="0"/>
      </c:catAx>
      <c:valAx>
        <c:axId val="6024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238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29.4</c:v>
                </c:pt>
                <c:pt idx="1">
                  <c:v>41.2</c:v>
                </c:pt>
                <c:pt idx="2">
                  <c:v>29.4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59</c:v>
                </c:pt>
                <c:pt idx="2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77504"/>
        <c:axId val="60279040"/>
      </c:barChart>
      <c:catAx>
        <c:axId val="60277504"/>
        <c:scaling>
          <c:orientation val="minMax"/>
        </c:scaling>
        <c:delete val="0"/>
        <c:axPos val="b"/>
        <c:majorTickMark val="out"/>
        <c:minorTickMark val="none"/>
        <c:tickLblPos val="nextTo"/>
        <c:crossAx val="60279040"/>
        <c:crosses val="autoZero"/>
        <c:auto val="1"/>
        <c:lblAlgn val="ctr"/>
        <c:lblOffset val="100"/>
        <c:noMultiLvlLbl val="0"/>
      </c:catAx>
      <c:valAx>
        <c:axId val="6027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277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63279212362646E-3"/>
          <c:y val="2.8697791748629239E-3"/>
          <c:w val="0.67120966772337309"/>
          <c:h val="0.65891629325136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 </c:v>
                </c:pt>
              </c:strCache>
            </c:strRef>
          </c:tx>
          <c:dLbls>
            <c:dLbl>
              <c:idx val="0"/>
              <c:layout>
                <c:manualLayout>
                  <c:x val="1.9643514555027657E-2"/>
                  <c:y val="4.300580358796111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предпочитаемые
35%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60774156901956422"/>
                  <c:y val="-0.3820494812745673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принятые
41%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59282438116897684"/>
                  <c:y val="0.612199834938975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
</a:t>
                    </a:r>
                    <a:r>
                      <a:rPr lang="ru-RU" sz="1200" dirty="0" smtClean="0"/>
                      <a:t>отвергнутые</a:t>
                    </a:r>
                    <a:r>
                      <a:rPr lang="ru-RU" sz="1200" dirty="0"/>
                      <a:t>
12%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60851136366111824"/>
                  <c:y val="0.4740505023251384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лидеры
12%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1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предпочитаемые 35%</c:v>
                </c:pt>
                <c:pt idx="1">
                  <c:v>принятые 41%</c:v>
                </c:pt>
                <c:pt idx="2">
                  <c:v>отвергнутые 12%</c:v>
                </c:pt>
                <c:pt idx="3">
                  <c:v>лидеры 12%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41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предпочитаемые 35%</c:v>
                </c:pt>
                <c:pt idx="1">
                  <c:v>принятые 41%</c:v>
                </c:pt>
                <c:pt idx="2">
                  <c:v>отвергнутые 12%</c:v>
                </c:pt>
                <c:pt idx="3">
                  <c:v>лидеры 12%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предпочитаемые 53%</c:v>
                </c:pt>
                <c:pt idx="1">
                  <c:v>принятые 18%</c:v>
                </c:pt>
                <c:pt idx="2">
                  <c:v>отвергнутые 0%</c:v>
                </c:pt>
                <c:pt idx="3">
                  <c:v>лидеры 29%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18</c:v>
                </c:pt>
                <c:pt idx="2">
                  <c:v>0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17270303299632"/>
          <c:y val="0.17746959739516122"/>
          <c:w val="0.375661870903233"/>
          <c:h val="0.7794831913263198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товарищество</c:v>
                </c:pt>
                <c:pt idx="1">
                  <c:v>доброта</c:v>
                </c:pt>
                <c:pt idx="2">
                  <c:v>трудолюбие</c:v>
                </c:pt>
                <c:pt idx="3">
                  <c:v>бережливость</c:v>
                </c:pt>
                <c:pt idx="4">
                  <c:v>дисциплинированность</c:v>
                </c:pt>
                <c:pt idx="5">
                  <c:v>любознательность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4.3</c:v>
                </c:pt>
                <c:pt idx="2">
                  <c:v>4.2</c:v>
                </c:pt>
                <c:pt idx="3">
                  <c:v>4.3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товарищество</c:v>
                </c:pt>
                <c:pt idx="1">
                  <c:v>доброта</c:v>
                </c:pt>
                <c:pt idx="2">
                  <c:v>трудолюбие</c:v>
                </c:pt>
                <c:pt idx="3">
                  <c:v>бережливость</c:v>
                </c:pt>
                <c:pt idx="4">
                  <c:v>дисциплинированность</c:v>
                </c:pt>
                <c:pt idx="5">
                  <c:v>любознательность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4.55</c:v>
                </c:pt>
                <c:pt idx="1">
                  <c:v>4.53</c:v>
                </c:pt>
                <c:pt idx="2">
                  <c:v>4.45</c:v>
                </c:pt>
                <c:pt idx="3">
                  <c:v>4.55</c:v>
                </c:pt>
                <c:pt idx="4">
                  <c:v>4.55</c:v>
                </c:pt>
                <c:pt idx="5">
                  <c:v>4.63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36608"/>
        <c:axId val="151724416"/>
      </c:barChart>
      <c:catAx>
        <c:axId val="15163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724416"/>
        <c:crosses val="autoZero"/>
        <c:auto val="1"/>
        <c:lblAlgn val="ctr"/>
        <c:lblOffset val="100"/>
        <c:noMultiLvlLbl val="0"/>
      </c:catAx>
      <c:valAx>
        <c:axId val="15172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36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</cdr:x>
      <cdr:y>0.23529</cdr:y>
    </cdr:from>
    <cdr:to>
      <cdr:x>0.83296</cdr:x>
      <cdr:y>0.75367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576064"/>
          <a:ext cx="1054773" cy="1269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0.15254</cdr:x>
      <cdr:y>0.70455</cdr:y>
    </cdr:from>
    <cdr:to>
      <cdr:x>0.47458</cdr:x>
      <cdr:y>0.86364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" y="2232249"/>
          <a:ext cx="136815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 класс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100E4-57C5-4841-BFB5-A8F3FEBA5343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F57BE-9E12-4280-889E-73D16473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6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57BE-9E12-4280-889E-73D16473AF4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8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Сканы для мамы\img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5" y="3754203"/>
            <a:ext cx="1528581" cy="19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ВИЗИТНАЯ КАРТОЧКА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F:\Сканы для мамы\img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36136"/>
            <a:ext cx="1584175" cy="19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1" cy="6597352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</a:rPr>
              <a:t>СТРОЙКОВА ГАЛИНА НИКОЛАЕВНА</a:t>
            </a:r>
          </a:p>
          <a:p>
            <a:r>
              <a:rPr lang="ru-RU" sz="1800" b="1" i="1" dirty="0">
                <a:solidFill>
                  <a:srgbClr val="FFFF00"/>
                </a:solidFill>
              </a:rPr>
              <a:t>у</a:t>
            </a:r>
            <a:r>
              <a:rPr lang="ru-RU" sz="1800" b="1" i="1" dirty="0" smtClean="0">
                <a:solidFill>
                  <a:srgbClr val="FFFF00"/>
                </a:solidFill>
              </a:rPr>
              <a:t>читель начальных классов</a:t>
            </a:r>
          </a:p>
          <a:p>
            <a:r>
              <a:rPr lang="ru-RU" sz="1800" b="1" i="1" dirty="0" smtClean="0">
                <a:solidFill>
                  <a:srgbClr val="FFFF00"/>
                </a:solidFill>
              </a:rPr>
              <a:t>МБОУ Затонская СШ</a:t>
            </a:r>
          </a:p>
          <a:p>
            <a:r>
              <a:rPr lang="ru-RU" sz="1800" b="1" i="1" dirty="0" smtClean="0">
                <a:solidFill>
                  <a:srgbClr val="FFFF00"/>
                </a:solidFill>
              </a:rPr>
              <a:t>с. п «Память Парижской Коммуны»</a:t>
            </a:r>
          </a:p>
          <a:p>
            <a:r>
              <a:rPr lang="ru-RU" sz="1800" b="1" i="1" dirty="0" smtClean="0">
                <a:solidFill>
                  <a:srgbClr val="FFFF00"/>
                </a:solidFill>
              </a:rPr>
              <a:t>городской округ город Бор</a:t>
            </a:r>
          </a:p>
          <a:p>
            <a:r>
              <a:rPr lang="ru-RU" sz="1800" b="1" i="1" dirty="0" smtClean="0">
                <a:solidFill>
                  <a:srgbClr val="FFFF00"/>
                </a:solidFill>
              </a:rPr>
              <a:t>Нижегородской области</a:t>
            </a:r>
          </a:p>
          <a:p>
            <a:endParaRPr lang="ru-RU" sz="1800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1800" b="1" i="1" dirty="0">
              <a:solidFill>
                <a:srgbClr val="660033"/>
              </a:solidFill>
            </a:endParaRPr>
          </a:p>
          <a:p>
            <a:endParaRPr lang="ru-RU" sz="1800" b="1" i="1" dirty="0" smtClean="0">
              <a:solidFill>
                <a:srgbClr val="660033"/>
              </a:solidFill>
            </a:endParaRPr>
          </a:p>
          <a:p>
            <a:endParaRPr lang="ru-RU" sz="1800" b="1" i="1" dirty="0">
              <a:solidFill>
                <a:srgbClr val="660033"/>
              </a:solidFill>
            </a:endParaRPr>
          </a:p>
          <a:p>
            <a:endParaRPr lang="ru-RU" sz="1800" b="1" i="1" dirty="0" smtClean="0">
              <a:solidFill>
                <a:srgbClr val="660033"/>
              </a:solidFill>
            </a:endParaRPr>
          </a:p>
          <a:p>
            <a:pPr algn="l"/>
            <a:endParaRPr lang="ru-RU" sz="1800" i="1" dirty="0" smtClean="0">
              <a:solidFill>
                <a:srgbClr val="660033"/>
              </a:solidFill>
            </a:endParaRPr>
          </a:p>
          <a:p>
            <a:pPr algn="l"/>
            <a:r>
              <a:rPr lang="ru-RU" sz="1800" i="1" dirty="0" smtClean="0">
                <a:solidFill>
                  <a:srgbClr val="660033"/>
                </a:solidFill>
              </a:rPr>
              <a:t>образование</a:t>
            </a:r>
            <a:r>
              <a:rPr lang="ru-RU" sz="1800" b="1" i="1" dirty="0" smtClean="0">
                <a:solidFill>
                  <a:srgbClr val="660033"/>
                </a:solidFill>
              </a:rPr>
              <a:t>: высшее, АГПИ </a:t>
            </a:r>
            <a:r>
              <a:rPr lang="ru-RU" sz="1800" b="1" i="1" dirty="0" err="1" smtClean="0">
                <a:solidFill>
                  <a:srgbClr val="660033"/>
                </a:solidFill>
              </a:rPr>
              <a:t>им.А.П.Гайдара</a:t>
            </a:r>
            <a:r>
              <a:rPr lang="ru-RU" sz="1800" b="1" i="1" dirty="0" smtClean="0">
                <a:solidFill>
                  <a:srgbClr val="660033"/>
                </a:solidFill>
              </a:rPr>
              <a:t>, 1984 г.</a:t>
            </a:r>
          </a:p>
          <a:p>
            <a:pPr algn="l"/>
            <a:r>
              <a:rPr lang="ru-RU" sz="1800" b="1" i="1" dirty="0" smtClean="0">
                <a:solidFill>
                  <a:srgbClr val="660033"/>
                </a:solidFill>
              </a:rPr>
              <a:t>специальность: 2121- Педагогика и методика начального обучения</a:t>
            </a:r>
          </a:p>
          <a:p>
            <a:pPr algn="l"/>
            <a:r>
              <a:rPr lang="ru-RU" sz="1800" i="1" dirty="0" smtClean="0">
                <a:solidFill>
                  <a:srgbClr val="660033"/>
                </a:solidFill>
              </a:rPr>
              <a:t>Педагогический стаж</a:t>
            </a:r>
            <a:r>
              <a:rPr lang="ru-RU" sz="1800" b="1" i="1" dirty="0" smtClean="0">
                <a:solidFill>
                  <a:srgbClr val="660033"/>
                </a:solidFill>
              </a:rPr>
              <a:t>: 30 лет </a:t>
            </a:r>
          </a:p>
          <a:p>
            <a:pPr algn="l"/>
            <a:r>
              <a:rPr lang="ru-RU" sz="1800" i="1" dirty="0" smtClean="0">
                <a:solidFill>
                  <a:srgbClr val="660033"/>
                </a:solidFill>
              </a:rPr>
              <a:t>Квалификационная категория</a:t>
            </a:r>
            <a:r>
              <a:rPr lang="ru-RU" sz="1800" b="1" i="1" dirty="0" smtClean="0">
                <a:solidFill>
                  <a:srgbClr val="660033"/>
                </a:solidFill>
              </a:rPr>
              <a:t>: первая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галина\Desktop\DSC_0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30425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" y="188640"/>
            <a:ext cx="2452054" cy="316835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 rot="20822081">
            <a:off x="0" y="2985918"/>
            <a:ext cx="349188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i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i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ое кредо</a:t>
            </a:r>
            <a:r>
              <a:rPr lang="ru-RU" b="1" i="1" dirty="0" smtClean="0">
                <a:ln/>
                <a:solidFill>
                  <a:schemeClr val="accent2">
                    <a:lumMod val="50000"/>
                  </a:schemeClr>
                </a:solidFill>
              </a:rPr>
              <a:t>: «Современные </a:t>
            </a:r>
          </a:p>
          <a:p>
            <a:r>
              <a:rPr lang="ru-RU" b="1" i="1" dirty="0" smtClean="0">
                <a:ln/>
                <a:solidFill>
                  <a:schemeClr val="accent2">
                    <a:lumMod val="50000"/>
                  </a:schemeClr>
                </a:solidFill>
              </a:rPr>
              <a:t>технологии + творческая деятельность  + сотрудничество = формула успешного учения» </a:t>
            </a:r>
            <a:endParaRPr lang="ru-RU" b="1" i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</a:t>
            </a:r>
            <a:r>
              <a:rPr lang="ru-RU" sz="1800" b="1" i="1" dirty="0" smtClean="0"/>
              <a:t>База: 2 «Б» класс МБОУ Затонская СОШ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1 этап: </a:t>
            </a:r>
            <a:r>
              <a:rPr lang="ru-RU" sz="1800" b="1" i="1" dirty="0" smtClean="0"/>
              <a:t>подготовительный (сентябрь – октябрь 2011г.): </a:t>
            </a:r>
          </a:p>
          <a:p>
            <a:pPr marL="0" indent="0">
              <a:buNone/>
            </a:pPr>
            <a:r>
              <a:rPr lang="ru-RU" sz="1800" b="1" i="1" dirty="0" smtClean="0"/>
              <a:t>       </a:t>
            </a:r>
            <a:r>
              <a:rPr lang="ru-RU" sz="1800" b="1" i="1" dirty="0" smtClean="0">
                <a:solidFill>
                  <a:schemeClr val="tx1"/>
                </a:solidFill>
              </a:rPr>
              <a:t>а) выявление уровня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sz="1800" b="1" i="1" dirty="0" smtClean="0">
                <a:solidFill>
                  <a:schemeClr val="tx1"/>
                </a:solidFill>
              </a:rPr>
              <a:t> коммуникативных УУД: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i="1" dirty="0" smtClean="0"/>
              <a:t> владение способами взаимодействия с окружающими;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i="1" dirty="0"/>
              <a:t> </a:t>
            </a:r>
            <a:r>
              <a:rPr lang="ru-RU" sz="1800" b="1" i="1" dirty="0" smtClean="0"/>
              <a:t>умение вести учебный диалог</a:t>
            </a:r>
          </a:p>
          <a:p>
            <a:pPr marL="0" indent="0">
              <a:buNone/>
            </a:pPr>
            <a:r>
              <a:rPr lang="ru-RU" sz="1800" b="1" i="1" dirty="0" smtClean="0"/>
              <a:t>      методика «Рукавички» (</a:t>
            </a:r>
            <a:r>
              <a:rPr lang="ru-RU" sz="1800" b="1" i="1" dirty="0" err="1" smtClean="0"/>
              <a:t>Г.А.Цукерман</a:t>
            </a:r>
            <a:r>
              <a:rPr lang="ru-RU" sz="1800" b="1" i="1" dirty="0"/>
              <a:t>)</a:t>
            </a:r>
            <a:endParaRPr lang="ru-RU" sz="1800" b="1" i="1" dirty="0" smtClean="0"/>
          </a:p>
          <a:p>
            <a:pPr marL="0" indent="0">
              <a:buNone/>
            </a:pPr>
            <a:r>
              <a:rPr lang="ru-RU" sz="1800" b="1" i="1" dirty="0" smtClean="0"/>
              <a:t>      методика «Кто прав?» (</a:t>
            </a:r>
            <a:r>
              <a:rPr lang="ru-RU" sz="1800" b="1" i="1" dirty="0" err="1" smtClean="0"/>
              <a:t>Г.А.Цукерман</a:t>
            </a:r>
            <a:r>
              <a:rPr lang="ru-RU" sz="1800" b="1" i="1" dirty="0" smtClean="0"/>
              <a:t> )    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Результаты: </a:t>
            </a:r>
          </a:p>
          <a:p>
            <a:pPr marL="0" indent="0">
              <a:buNone/>
            </a:pPr>
            <a:endParaRPr lang="ru-RU" sz="1800" b="1" i="1" dirty="0"/>
          </a:p>
          <a:p>
            <a:pPr marL="0" indent="0">
              <a:buNone/>
            </a:pPr>
            <a:r>
              <a:rPr lang="ru-RU" sz="1800" b="1" i="1" dirty="0" smtClean="0"/>
              <a:t>      </a:t>
            </a:r>
          </a:p>
          <a:p>
            <a:pPr marL="0" indent="0">
              <a:buNone/>
            </a:pPr>
            <a:endParaRPr lang="ru-RU" sz="1800" b="1" i="1" dirty="0"/>
          </a:p>
          <a:p>
            <a:pPr marL="0" indent="0">
              <a:buNone/>
            </a:pPr>
            <a:r>
              <a:rPr lang="ru-RU" sz="1800" b="1" i="1" dirty="0" smtClean="0"/>
              <a:t>    - продуктивность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-взаимный контроль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- взаимопомощь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-эмоциональное отношение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-умение прийти к общему решению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- учет разных мнение, умение обосновывать собственное;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-учет потребностей и интересов</a:t>
            </a:r>
          </a:p>
          <a:p>
            <a:pPr>
              <a:buFontTx/>
              <a:buChar char="-"/>
            </a:pPr>
            <a:endParaRPr lang="ru-RU" sz="1800" b="1" i="1" dirty="0" smtClean="0"/>
          </a:p>
          <a:p>
            <a:pPr>
              <a:buFontTx/>
              <a:buChar char="-"/>
            </a:pPr>
            <a:endParaRPr lang="ru-RU" sz="1800" b="1" i="1" dirty="0"/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endParaRPr lang="ru-RU" sz="1800" b="1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ЭТАПЫ РАБОТЫ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7052"/>
              </p:ext>
            </p:extLst>
          </p:nvPr>
        </p:nvGraphicFramePr>
        <p:xfrm>
          <a:off x="6228184" y="2924944"/>
          <a:ext cx="2808312" cy="290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92088"/>
                <a:gridCol w="864096"/>
              </a:tblGrid>
              <a:tr h="3458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704024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23,5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29,4%</a:t>
                      </a:r>
                      <a:endParaRPr lang="ru-RU" dirty="0"/>
                    </a:p>
                  </a:txBody>
                  <a:tcPr/>
                </a:tc>
              </a:tr>
              <a:tr h="915231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41,2%</a:t>
                      </a:r>
                      <a:endParaRPr lang="ru-RU" dirty="0"/>
                    </a:p>
                  </a:txBody>
                  <a:tcPr/>
                </a:tc>
              </a:tr>
              <a:tr h="915231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29,4%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supermamy.net/up/uploads/images/supermamy-60d17770a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52" y="3314641"/>
            <a:ext cx="144016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akeandtakes.com/wp-content/uploads/symmetry-mitte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13110"/>
            <a:ext cx="1584176" cy="1110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5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545056"/>
              </p:ext>
            </p:extLst>
          </p:nvPr>
        </p:nvGraphicFramePr>
        <p:xfrm>
          <a:off x="107950" y="1052736"/>
          <a:ext cx="8928099" cy="4167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890"/>
                <a:gridCol w="2928176"/>
                <a:gridCol w="2976033"/>
              </a:tblGrid>
              <a:tr h="5865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Стадия «ВЫЗОВ»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BE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Стадия «ОСМЫСЛЕНИЕ»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BE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Стадия «РЕФЛЕКСИЯ»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BE7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«Верные- неверные утверждения»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1. «Пометки на полях»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Кластер»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«Покопаемся в памяти»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Парная работа»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«Супер- контрольная»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«Инструкции»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«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Взаимоопрос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«Верные утверждения»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«Таблица «Знаю, хочу узнать, узнал»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«Маркировочная таблица»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5. «Лови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ощибку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«Чтение с остановками»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2520"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                            «Тонкие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 толстые вопросы»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«Перепутанные логические цепочки»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«Реставрация»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«Концептуальная таблица»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40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ПРИЕМЫ ТРКМЧП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Documents and Settings\User\Мои документы\фото\презентация об учиителях\картинки для презентаций1\metho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5157192"/>
            <a:ext cx="1691680" cy="1700808"/>
          </a:xfrm>
          <a:prstGeom prst="rect">
            <a:avLst/>
          </a:prstGeom>
          <a:noFill/>
        </p:spPr>
      </p:pic>
      <p:pic>
        <p:nvPicPr>
          <p:cNvPr id="11" name="Picture 2" descr="C:\Documents and Settings\User\Мои документы\фото\презентация об учиителях\картинки для презентаций1\Рисунок1.e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9" y="5013176"/>
            <a:ext cx="3096343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642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ПРИЕМЫ ТРКМЧП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DSC00668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/>
          <a:stretch>
            <a:fillRect/>
          </a:stretch>
        </p:blipFill>
        <p:spPr bwMode="auto">
          <a:xfrm>
            <a:off x="6516216" y="1700809"/>
            <a:ext cx="2376264" cy="165618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 descr="DSC00667.JPG"/>
          <p:cNvPicPr/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3" b="41406"/>
          <a:stretch>
            <a:fillRect/>
          </a:stretch>
        </p:blipFill>
        <p:spPr bwMode="auto">
          <a:xfrm>
            <a:off x="323529" y="1494076"/>
            <a:ext cx="2448272" cy="22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Прием «ДА- НЕТ»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34224"/>
              </p:ext>
            </p:extLst>
          </p:nvPr>
        </p:nvGraphicFramePr>
        <p:xfrm>
          <a:off x="3203848" y="1309410"/>
          <a:ext cx="4680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506"/>
                <a:gridCol w="1424506"/>
                <a:gridCol w="1831508"/>
              </a:tblGrid>
              <a:tr h="1846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Знаю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Хочу узнать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Узнал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плака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37112"/>
            <a:ext cx="216023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IMG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5" y="3429000"/>
            <a:ext cx="1712755" cy="305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900igr.net/datas/okruzhajuschij-mir/Rastenija-urok/0008-008-Sostavlenie-klastera-po-teme-Rastenija-zhivye-suschestv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58160"/>
            <a:ext cx="3039774" cy="16391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01848"/>
              </p:ext>
            </p:extLst>
          </p:nvPr>
        </p:nvGraphicFramePr>
        <p:xfrm>
          <a:off x="2771800" y="3104713"/>
          <a:ext cx="58558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161"/>
                <a:gridCol w="1171161"/>
                <a:gridCol w="1171161"/>
                <a:gridCol w="1171161"/>
                <a:gridCol w="11711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15816" y="2708920"/>
            <a:ext cx="17281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«Верно ли…»</a:t>
            </a:r>
            <a:endParaRPr lang="ru-RU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0790"/>
              </p:ext>
            </p:extLst>
          </p:nvPr>
        </p:nvGraphicFramePr>
        <p:xfrm>
          <a:off x="4788024" y="3789039"/>
          <a:ext cx="38164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520280"/>
              </a:tblGrid>
              <a:tr h="3360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«ТОНКИЕ»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«ТОЛСТЫЕ»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603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Кто?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Объясните, почему?</a:t>
                      </a:r>
                      <a:endParaRPr lang="ru-RU" b="1" i="1" dirty="0"/>
                    </a:p>
                  </a:txBody>
                  <a:tcPr/>
                </a:tc>
              </a:tr>
              <a:tr h="336038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Где?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Почему Вы думаете?</a:t>
                      </a: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9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1" cy="554461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Урок окружающего мира 4 класс УМК «Школа России»</a:t>
            </a:r>
          </a:p>
          <a:p>
            <a:pPr marL="0" indent="0">
              <a:buNone/>
            </a:pPr>
            <a:r>
              <a:rPr lang="ru-RU" sz="1800" dirty="0" smtClean="0"/>
              <a:t>Тема: «Луг- природное сообщество»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ПРИЕМЫ ТРКМЧП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05150"/>
              </p:ext>
            </p:extLst>
          </p:nvPr>
        </p:nvGraphicFramePr>
        <p:xfrm>
          <a:off x="251520" y="1772816"/>
          <a:ext cx="8784976" cy="526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456"/>
                <a:gridCol w="6969520"/>
              </a:tblGrid>
              <a:tr h="504823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Стадия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ТРКМЧП</a:t>
                      </a:r>
                      <a:endParaRPr lang="ru-RU" dirty="0"/>
                    </a:p>
                  </a:txBody>
                  <a:tcPr/>
                </a:tc>
              </a:tr>
              <a:tr h="1282109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="1" dirty="0" smtClean="0"/>
                        <a:t>.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ru-RU" b="1" baseline="0" dirty="0" smtClean="0"/>
                        <a:t>«Вызов»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«ДА- НЕТ»</a:t>
                      </a:r>
                    </a:p>
                    <a:p>
                      <a:r>
                        <a:rPr lang="ru-RU" dirty="0" smtClean="0"/>
                        <a:t>                                                             </a:t>
                      </a:r>
                    </a:p>
                    <a:p>
                      <a:r>
                        <a:rPr lang="ru-RU" dirty="0" smtClean="0"/>
                        <a:t>Таблица «Знаю. Хочу узнать. Узнал»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«Лови ошибку»</a:t>
                      </a:r>
                      <a:endParaRPr lang="ru-RU" dirty="0"/>
                    </a:p>
                  </a:txBody>
                  <a:tcPr/>
                </a:tc>
              </a:tr>
              <a:tr h="1873851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="1" dirty="0" smtClean="0"/>
                        <a:t>I.</a:t>
                      </a:r>
                      <a:r>
                        <a:rPr lang="ru-RU" b="1" dirty="0" smtClean="0"/>
                        <a:t> «Осмысление»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Таблица «Знаю. Хочу узнать. Узнал»</a:t>
                      </a:r>
                    </a:p>
                    <a:p>
                      <a:r>
                        <a:rPr lang="ru-RU" dirty="0" smtClean="0"/>
                        <a:t>«Кластер»</a:t>
                      </a:r>
                    </a:p>
                    <a:p>
                      <a:r>
                        <a:rPr lang="ru-RU" dirty="0" smtClean="0"/>
                        <a:t>«Тонкие» и «толстые» вопросы»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«Верите ли вы…»</a:t>
                      </a:r>
                      <a:endParaRPr lang="ru-RU" dirty="0"/>
                    </a:p>
                  </a:txBody>
                  <a:tcPr/>
                </a:tc>
              </a:tr>
              <a:tr h="12821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III.</a:t>
                      </a:r>
                      <a:r>
                        <a:rPr lang="ru-RU" b="1" dirty="0" smtClean="0"/>
                        <a:t> «Рефлексия»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«Таблица»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420559" y="2204864"/>
            <a:ext cx="566356" cy="288032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38556" y="2204864"/>
            <a:ext cx="441756" cy="2880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80312" y="2204864"/>
            <a:ext cx="432048" cy="2880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812360" y="2132856"/>
            <a:ext cx="504056" cy="360040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940152" y="2204864"/>
            <a:ext cx="480407" cy="288032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75" y="4073954"/>
            <a:ext cx="2209213" cy="1722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205434"/>
            <a:ext cx="2155744" cy="17241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58" y="5796146"/>
            <a:ext cx="1824200" cy="11377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57" y="2708919"/>
            <a:ext cx="1824200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76064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                                               Результаты диагностики:                         </a:t>
            </a:r>
          </a:p>
          <a:p>
            <a:r>
              <a:rPr lang="ru-RU" sz="1800" b="1" dirty="0" smtClean="0"/>
              <a:t> методика «Ковер» (</a:t>
            </a:r>
            <a:r>
              <a:rPr lang="ru-RU" sz="1800" b="1" dirty="0" err="1" smtClean="0"/>
              <a:t>А.Г.Цукерман</a:t>
            </a:r>
            <a:r>
              <a:rPr lang="ru-RU" sz="1800" b="1" dirty="0" smtClean="0"/>
              <a:t>)               методика «Кто прав?» (</a:t>
            </a:r>
            <a:r>
              <a:rPr lang="ru-RU" sz="1800" b="1" dirty="0" err="1" smtClean="0"/>
              <a:t>А.Г.Цукерман</a:t>
            </a:r>
            <a:r>
              <a:rPr lang="ru-RU" sz="1800" b="1" dirty="0" smtClean="0"/>
              <a:t>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5703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РЕЗУЛЬТАТИВНОСТЬ ПЕДАГОГИЧЕСКОЙ ДЕЯТЕЛЬНОСТИ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10711726"/>
              </p:ext>
            </p:extLst>
          </p:nvPr>
        </p:nvGraphicFramePr>
        <p:xfrm>
          <a:off x="467544" y="1700808"/>
          <a:ext cx="309634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9618794"/>
              </p:ext>
            </p:extLst>
          </p:nvPr>
        </p:nvGraphicFramePr>
        <p:xfrm>
          <a:off x="4716016" y="1628800"/>
          <a:ext cx="381642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4077072"/>
            <a:ext cx="55446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творческих литературных конкурсах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80947"/>
            <a:ext cx="1535982" cy="1977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53214"/>
            <a:ext cx="1587946" cy="2117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898">
            <a:off x="950052" y="4671058"/>
            <a:ext cx="1527412" cy="2093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58288"/>
            <a:ext cx="1542224" cy="19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38898"/>
              </p:ext>
            </p:extLst>
          </p:nvPr>
        </p:nvGraphicFramePr>
        <p:xfrm>
          <a:off x="611560" y="1412776"/>
          <a:ext cx="4104456" cy="277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89543"/>
            <a:ext cx="8352928" cy="5703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РЕЗУЛЬТАТИВНОСТЬ ПЕДАГОГИЧЕСКОЙ ДЕЯТЕЛЬНОСТИ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8374776"/>
              </p:ext>
            </p:extLst>
          </p:nvPr>
        </p:nvGraphicFramePr>
        <p:xfrm>
          <a:off x="4932040" y="1137415"/>
          <a:ext cx="3379226" cy="259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класс</a:t>
            </a:r>
            <a:endParaRPr lang="ru-RU" b="1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8484090"/>
              </p:ext>
            </p:extLst>
          </p:nvPr>
        </p:nvGraphicFramePr>
        <p:xfrm>
          <a:off x="1403648" y="4221039"/>
          <a:ext cx="6624736" cy="263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26906" y="4006671"/>
            <a:ext cx="550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Уровень социального развития (методика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Монахова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8072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Уровень сплоченности </a:t>
            </a:r>
            <a:r>
              <a:rPr lang="ru-RU" dirty="0" err="1" smtClean="0"/>
              <a:t>коллектва</a:t>
            </a:r>
            <a:r>
              <a:rPr lang="ru-RU" dirty="0" smtClean="0"/>
              <a:t> (социометрия  </a:t>
            </a:r>
            <a:r>
              <a:rPr lang="ru-RU" dirty="0" err="1" smtClean="0"/>
              <a:t>Д</a:t>
            </a:r>
            <a:r>
              <a:rPr lang="ru-RU" dirty="0" err="1"/>
              <a:t>ж</a:t>
            </a:r>
            <a:r>
              <a:rPr lang="ru-RU" dirty="0" err="1" smtClean="0"/>
              <a:t>.Морена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 Районный семинар учителей начальных классов  </a:t>
            </a:r>
            <a:r>
              <a:rPr lang="ru-RU" sz="1800" b="1" dirty="0" smtClean="0">
                <a:solidFill>
                  <a:schemeClr val="tx1"/>
                </a:solidFill>
              </a:rPr>
              <a:t>«Приемы и методы современного урока в условиях реализации ФГОС». Урок окружающего мира «Природное сообщество луг» с использованием  приемов ТКМЧП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   Публикация на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сайте </a:t>
            </a:r>
            <a:r>
              <a:rPr lang="en-US" sz="1800" b="1" i="1" dirty="0" err="1" smtClean="0">
                <a:solidFill>
                  <a:schemeClr val="accent5">
                    <a:lumMod val="75000"/>
                  </a:schemeClr>
                </a:solidFill>
              </a:rPr>
              <a:t>Metod</a:t>
            </a:r>
            <a:r>
              <a:rPr lang="en-US" sz="1800" b="1" i="1" dirty="0" smtClean="0">
                <a:solidFill>
                  <a:schemeClr val="accent5">
                    <a:lumMod val="75000"/>
                  </a:schemeClr>
                </a:solidFill>
              </a:rPr>
              <a:t>- kopilka.ru</a:t>
            </a: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презентация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«Значение луга   для человека» Свидетельство № 039110</a:t>
            </a:r>
            <a:r>
              <a:rPr lang="ru-RU" sz="1800" b="1" dirty="0"/>
              <a:t>К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Публикация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на сайте </a:t>
            </a:r>
            <a:r>
              <a:rPr lang="en-US" sz="1800" b="1" i="1" dirty="0" smtClean="0">
                <a:solidFill>
                  <a:schemeClr val="accent5">
                    <a:lumMod val="75000"/>
                  </a:schemeClr>
                </a:solidFill>
              </a:rPr>
              <a:t>nsportal.ru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презентация «Методы и приемы современного урока» (использование приема «</a:t>
            </a:r>
            <a:r>
              <a:rPr lang="ru-RU" sz="1800" b="1" dirty="0" err="1" smtClean="0">
                <a:solidFill>
                  <a:schemeClr val="tx1"/>
                </a:solidFill>
              </a:rPr>
              <a:t>Клстер</a:t>
            </a:r>
            <a:r>
              <a:rPr lang="ru-RU" sz="1800" b="1" dirty="0" smtClean="0">
                <a:solidFill>
                  <a:schemeClr val="tx1"/>
                </a:solidFill>
              </a:rPr>
              <a:t>») Свидетельство  о публикации в электронном СМИ № 1478341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Выступления на педагогическом совете</a:t>
            </a:r>
            <a:r>
              <a:rPr lang="ru-RU" sz="18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</a:rPr>
              <a:t>«Современный урок как основа эффективности и качества образования» (Протокол №2 от 26.10.2011)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Выступления на методической учебе: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«Технология критического мышления. Анализ эффективности и полезности» (Протокол № 3 от 20.01.2012)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«Проектирование современного урока в условиях реализации ФГОС» (Протокол № 5 от 25.03.2014)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  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Выступление на МО начальных классов: </a:t>
            </a:r>
            <a:r>
              <a:rPr lang="ru-RU" sz="1800" b="1" dirty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«Роль групповой работы в формировании коммуникативных компетенций» (Протокол №8 от </a:t>
            </a:r>
            <a:r>
              <a:rPr lang="ru-RU" sz="1800" dirty="0" smtClean="0">
                <a:solidFill>
                  <a:schemeClr val="tx1"/>
                </a:solidFill>
              </a:rPr>
              <a:t>22.04.2014)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8892480" cy="71440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            ТРАНСЛИРУЕМОСТЬ ПРАКТИЧЕСКИХ ДОСТИЖЕНИЙ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268760"/>
            <a:ext cx="8712968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1.Федеральный государственный образовательный стандарт начального общего образования.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 2011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</a:t>
            </a:r>
            <a:r>
              <a:rPr lang="ru-RU" dirty="0" smtClean="0"/>
              <a:t>. Как проектировать универсальные учебные действия в начальной школе: от действия к мысли: пособие для учителя/</a:t>
            </a:r>
            <a:r>
              <a:rPr lang="ru-RU" dirty="0" err="1" smtClean="0"/>
              <a:t>А.Г.Асмолов</a:t>
            </a:r>
            <a:r>
              <a:rPr lang="ru-RU" dirty="0" smtClean="0"/>
              <a:t> , </a:t>
            </a:r>
            <a:r>
              <a:rPr lang="ru-RU" dirty="0" err="1" smtClean="0"/>
              <a:t>Г.В.Бурменская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и др.</a:t>
            </a:r>
            <a:r>
              <a:rPr lang="en-US" dirty="0" smtClean="0"/>
              <a:t>]</a:t>
            </a:r>
            <a:r>
              <a:rPr lang="ru-RU" dirty="0" smtClean="0"/>
              <a:t> под ред. </a:t>
            </a:r>
            <a:r>
              <a:rPr lang="ru-RU" dirty="0" err="1" smtClean="0"/>
              <a:t>А.Г.Асмолова</a:t>
            </a:r>
            <a:r>
              <a:rPr lang="ru-RU" dirty="0" smtClean="0"/>
              <a:t>.- М.:Просвещение,2010</a:t>
            </a:r>
          </a:p>
          <a:p>
            <a:pPr marL="0" indent="0">
              <a:buNone/>
            </a:pPr>
            <a:r>
              <a:rPr lang="ru-RU" dirty="0" smtClean="0"/>
              <a:t> 3.Цукерман </a:t>
            </a:r>
            <a:r>
              <a:rPr lang="ru-RU" dirty="0"/>
              <a:t>Г</a:t>
            </a:r>
            <a:r>
              <a:rPr lang="ru-RU" dirty="0" smtClean="0"/>
              <a:t>.А. Виды общения в обучении. Томск, «Пеленг»,2006</a:t>
            </a:r>
          </a:p>
          <a:p>
            <a:pPr marL="0" indent="0">
              <a:buNone/>
            </a:pPr>
            <a:r>
              <a:rPr lang="ru-RU" dirty="0" smtClean="0"/>
              <a:t>4.Г. </a:t>
            </a:r>
            <a:r>
              <a:rPr lang="ru-RU" dirty="0" err="1" smtClean="0"/>
              <a:t>Линсей</a:t>
            </a:r>
            <a:r>
              <a:rPr lang="ru-RU" dirty="0" smtClean="0"/>
              <a:t>, </a:t>
            </a:r>
            <a:r>
              <a:rPr lang="ru-RU" dirty="0" err="1" smtClean="0"/>
              <a:t>К.Халл</a:t>
            </a:r>
            <a:r>
              <a:rPr lang="ru-RU" dirty="0" smtClean="0"/>
              <a:t>, </a:t>
            </a:r>
            <a:r>
              <a:rPr lang="ru-RU" dirty="0" err="1" smtClean="0"/>
              <a:t>Р.Томпсон.Творческое</a:t>
            </a:r>
            <a:r>
              <a:rPr lang="ru-RU" dirty="0" smtClean="0"/>
              <a:t> и критическое мышление.-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nkolzlov.ru</a:t>
            </a:r>
            <a:r>
              <a:rPr lang="ru-RU" dirty="0" smtClean="0"/>
              <a:t>/ </a:t>
            </a:r>
            <a:r>
              <a:rPr lang="en-US" dirty="0" smtClean="0"/>
              <a:t>library</a:t>
            </a:r>
            <a:r>
              <a:rPr lang="ru-RU" dirty="0" smtClean="0"/>
              <a:t>/</a:t>
            </a:r>
            <a:r>
              <a:rPr lang="en-US" dirty="0" err="1" smtClean="0"/>
              <a:t>samorazvit</a:t>
            </a:r>
            <a:r>
              <a:rPr lang="ru-RU" dirty="0" smtClean="0"/>
              <a:t>/</a:t>
            </a:r>
            <a:r>
              <a:rPr lang="en-US" dirty="0" smtClean="0"/>
              <a:t>d4031</a:t>
            </a:r>
            <a:r>
              <a:rPr lang="ru-RU" dirty="0" smtClean="0"/>
              <a:t>/</a:t>
            </a:r>
          </a:p>
          <a:p>
            <a:pPr marL="0" indent="0">
              <a:buNone/>
            </a:pPr>
            <a:r>
              <a:rPr lang="ru-RU" dirty="0" smtClean="0"/>
              <a:t>5.Татьяна </a:t>
            </a:r>
            <a:r>
              <a:rPr lang="ru-RU" dirty="0" err="1" smtClean="0"/>
              <a:t>Ноэль-Цигульская</a:t>
            </a:r>
            <a:r>
              <a:rPr lang="ru-RU" dirty="0" smtClean="0"/>
              <a:t>. О критическом мышлении.-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noelrt.com</a:t>
            </a:r>
            <a:r>
              <a:rPr lang="ru-RU" dirty="0" smtClean="0"/>
              <a:t>/?</a:t>
            </a:r>
            <a:r>
              <a:rPr lang="en-US" dirty="0" smtClean="0"/>
              <a:t>p=266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ЛИТЕРАТУРА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5"/>
            <a:ext cx="9144000" cy="5113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Основная задача современного образования «не просто вооружить выпускника фиксированным набором знаний, а сформировать у него умение и желание учиться всю жизнь, работать в команде, способность к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самоизменению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и саморазвитию на основе рефлексивной самоорганизации»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(ФГОС: Основное общее образование.- М.: Просвещение,2010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«Умение учиться- это новообразование, которое в первую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очередь, связано с освоением формы учебного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сотрудничества».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Г.А. 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Цукерман</a:t>
            </a:r>
            <a:endParaRPr lang="ru-RU" sz="1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/>
              <a:t>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« Услышишь- забудешь,            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Увидишь- запомнишь,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Построишь- поймешь»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Конфуций</a:t>
            </a:r>
            <a:endParaRPr lang="ru-RU" sz="1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8722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СОЗДАНИЕ УСЛОВИЙ ДЛЯ ФОРМИРОВАНИЯ КОММУНИКАТИВНЫХ УУД СРЕДСТВАМИ ТЕХНОЛОГИИ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РАЗВИТИЯ КРИТИЧЕСКОГО МЫШЛЕНИЯ </a:t>
            </a:r>
            <a:r>
              <a:rPr lang="ru-RU" sz="2400" b="1" dirty="0" smtClean="0">
                <a:solidFill>
                  <a:srgbClr val="FFFF00"/>
                </a:solidFill>
              </a:rPr>
              <a:t>НА УРОК ОКРУЖАЮЩЕГО МИРА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АКТУАЛЬНОСТЬ ТЕМЫ</a:t>
            </a:r>
            <a:r>
              <a:rPr lang="ru-RU" sz="1800" i="1" dirty="0" smtClean="0">
                <a:solidFill>
                  <a:srgbClr val="C00000"/>
                </a:solidFill>
              </a:rPr>
              <a:t>: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61047"/>
            <a:ext cx="2591798" cy="196652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2627784" cy="206084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58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7"/>
            <a:ext cx="8712969" cy="566692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567" y="404664"/>
            <a:ext cx="8508905" cy="50976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КОММУНИКАТИВНЫЕ УУД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851920" y="3272400"/>
            <a:ext cx="2880320" cy="1308728"/>
          </a:xfrm>
          <a:prstGeom prst="flowChartPunchedTap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771801" y="1556792"/>
            <a:ext cx="3534454" cy="2369971"/>
          </a:xfrm>
          <a:prstGeom prst="flowChartPunchedTape">
            <a:avLst/>
          </a:prstGeom>
          <a:ln w="3810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ак взаимодействие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ак кооперация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как развитие речи-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интериоризация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908720"/>
            <a:ext cx="2808312" cy="1689042"/>
          </a:xfrm>
          <a:prstGeom prst="ellipse">
            <a:avLst/>
          </a:prstGeom>
          <a:solidFill>
            <a:schemeClr val="accent3"/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Разрешение конфликтов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552" y="4794006"/>
            <a:ext cx="2952328" cy="18753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Планирование учебного сотрудничества с учителем и сверстниками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67648" y="2840001"/>
            <a:ext cx="2624832" cy="18131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Управление поведением партнера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9883" y="4437112"/>
            <a:ext cx="3312368" cy="17281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Умение с достаточной полнотой и точностью выражать свои мысли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95587" y="3645024"/>
            <a:ext cx="2664296" cy="15787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Постановка вопросов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48" y="902269"/>
            <a:ext cx="2624832" cy="18536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5085184"/>
            <a:ext cx="2814374" cy="17728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" y="2492898"/>
            <a:ext cx="2659306" cy="23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Создать условия для реализации приемов ТРКМЧП которые будут способствовать формированию коммуникативных компетенций в процессе обучения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  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Изучить и проанализировать психолого- педагогическую литературу по проблеме использования приемов ТРКМЧП  для формирования коммуникативных УУД.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Отобрать наиболее эффективные приемы для каждого этапа урока в соответствии с возрастными особенностями младших школьников.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Проверить эффективность отобранных приемов в практической деятельности через наблюдение за динамикой развития коммуникативных учебных действий.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Доказать эффективность проделанной работы по использованию приемов ТРКМЧП в целях формирования коммуникативных УУД.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ЦЕЛЬ :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36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Низкий уровень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сформированности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коммуникативных УУД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учащихся (2010-2011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уч.год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                                                                       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Тема самообразования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 «Развитие коммуникативных УУД через            применение игровых технологий»  (2011-2012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уч.год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Курсы: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Психодидактические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основы начального  образования в   условиях введения ФГОС» (НИРО,2012г., 108ч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Курсы: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«Профессиональная компетентность учителя начальных классов     в условиях введения ФГОС (НИРО,2014г.,108 ч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(модуль: «Развитие коммуникативных УУД через организацию учебного сотрудничества»)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 smtClean="0"/>
              <a:t>Если </a:t>
            </a:r>
            <a:r>
              <a:rPr lang="ru-RU" b="1" i="1" dirty="0"/>
              <a:t>систематически и целенаправленно использовать    приемы технологии ТРКМЧП на уроках в начальной школе, то это будет способствовать формированию коммуникативных учебных действий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760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УСЛОВИЯ </a:t>
            </a:r>
            <a:r>
              <a:rPr lang="ru-RU" sz="2400" b="1" dirty="0">
                <a:solidFill>
                  <a:schemeClr val="tx1"/>
                </a:solidFill>
              </a:rPr>
              <a:t>ФОРМИРОВАНИЯ </a:t>
            </a:r>
            <a:r>
              <a:rPr lang="ru-RU" sz="2400" b="1" dirty="0" smtClean="0">
                <a:solidFill>
                  <a:schemeClr val="tx1"/>
                </a:solidFill>
              </a:rPr>
              <a:t>ОПЫТА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092280" y="1196752"/>
            <a:ext cx="1512168" cy="576064"/>
          </a:xfrm>
          <a:prstGeom prst="curvedLeftArrow">
            <a:avLst>
              <a:gd name="adj1" fmla="val 34470"/>
              <a:gd name="adj2" fmla="val 50000"/>
              <a:gd name="adj3" fmla="val 88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380312" y="2636912"/>
            <a:ext cx="1224136" cy="432048"/>
          </a:xfrm>
          <a:prstGeom prst="curvedLeftArrow">
            <a:avLst>
              <a:gd name="adj1" fmla="val 25000"/>
              <a:gd name="adj2" fmla="val 50000"/>
              <a:gd name="adj3" fmla="val 73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524328" y="4077072"/>
            <a:ext cx="1512168" cy="792088"/>
          </a:xfrm>
          <a:prstGeom prst="curvedLeftArrow">
            <a:avLst>
              <a:gd name="adj1" fmla="val 25000"/>
              <a:gd name="adj2" fmla="val 50000"/>
              <a:gd name="adj3" fmla="val 37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653136"/>
            <a:ext cx="604909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ВЕДУЩАЯ ПЕДАГОГИЧЕСКАЯ ИДЕЯ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294107"/>
            <a:ext cx="2736304" cy="108012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ОЖИДАЕМЫЕ РЕЗУЛЬТАТЫ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958" y="2294107"/>
            <a:ext cx="1872208" cy="953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ЛИЧНОСТНЫЕ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294107"/>
            <a:ext cx="1728192" cy="953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ПРЕДМЕТНЫЕ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573016"/>
            <a:ext cx="2397893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МЕТАПРЕДМЕТНЫЕ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764704"/>
            <a:ext cx="27363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Ответственное отношение к учению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556792"/>
            <a:ext cx="324036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Готовность к саморазвитию и самообразованию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5061" y="4365104"/>
            <a:ext cx="2300696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ПОЗНАВАТЕЛЬНЫЕ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Поиск информации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Построение высказывания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Смысловое чтение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Логическое рассуждение </a:t>
            </a:r>
          </a:p>
          <a:p>
            <a:pPr marL="285750" indent="-285750" algn="ctr"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572" y="4425190"/>
            <a:ext cx="2016224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Планирование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Оценка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572" y="39330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РЕГУЛЯТИВНЫЕ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365104"/>
            <a:ext cx="2592288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39330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КОММУНИКАТИВНЫЕ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442519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Планирование учебного сотрудничества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Разрешение конфликтов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Контроль и оценка действий партнера</a:t>
            </a:r>
            <a:endParaRPr lang="ru-RU" b="1" dirty="0"/>
          </a:p>
        </p:txBody>
      </p:sp>
      <p:cxnSp>
        <p:nvCxnSpPr>
          <p:cNvPr id="21" name="Прямая соединительная линия 20"/>
          <p:cNvCxnSpPr>
            <a:stCxn id="4" idx="1"/>
          </p:cNvCxnSpPr>
          <p:nvPr/>
        </p:nvCxnSpPr>
        <p:spPr>
          <a:xfrm flipH="1">
            <a:off x="2915816" y="2834167"/>
            <a:ext cx="2880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2"/>
            <a:endCxn id="8" idx="0"/>
          </p:cNvCxnSpPr>
          <p:nvPr/>
        </p:nvCxnSpPr>
        <p:spPr>
          <a:xfrm flipH="1">
            <a:off x="4546811" y="3374227"/>
            <a:ext cx="25189" cy="1987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" idx="3"/>
          </p:cNvCxnSpPr>
          <p:nvPr/>
        </p:nvCxnSpPr>
        <p:spPr>
          <a:xfrm>
            <a:off x="5940152" y="2834167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8" idx="1"/>
          </p:cNvCxnSpPr>
          <p:nvPr/>
        </p:nvCxnSpPr>
        <p:spPr>
          <a:xfrm flipH="1">
            <a:off x="2411760" y="3753036"/>
            <a:ext cx="936104" cy="364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8" idx="3"/>
          </p:cNvCxnSpPr>
          <p:nvPr/>
        </p:nvCxnSpPr>
        <p:spPr>
          <a:xfrm>
            <a:off x="5745757" y="3753036"/>
            <a:ext cx="1058491" cy="364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8" idx="2"/>
          </p:cNvCxnSpPr>
          <p:nvPr/>
        </p:nvCxnSpPr>
        <p:spPr>
          <a:xfrm flipH="1">
            <a:off x="4546810" y="3933056"/>
            <a:ext cx="1" cy="3693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6" idx="0"/>
          </p:cNvCxnSpPr>
          <p:nvPr/>
        </p:nvCxnSpPr>
        <p:spPr>
          <a:xfrm flipV="1">
            <a:off x="1887062" y="2060848"/>
            <a:ext cx="0" cy="2332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0"/>
          </p:cNvCxnSpPr>
          <p:nvPr/>
        </p:nvCxnSpPr>
        <p:spPr>
          <a:xfrm flipH="1" flipV="1">
            <a:off x="611560" y="1412776"/>
            <a:ext cx="1275502" cy="8813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733256"/>
          </a:xfrm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</a:rPr>
              <a:t>Авторы: </a:t>
            </a:r>
            <a:r>
              <a:rPr lang="ru-RU" sz="1800" b="1" dirty="0" err="1" smtClean="0">
                <a:solidFill>
                  <a:schemeClr val="tx1"/>
                </a:solidFill>
              </a:rPr>
              <a:t>Халперн</a:t>
            </a:r>
            <a:r>
              <a:rPr lang="ru-RU" sz="1800" b="1" dirty="0" smtClean="0">
                <a:solidFill>
                  <a:schemeClr val="tx1"/>
                </a:solidFill>
              </a:rPr>
              <a:t> Д.,</a:t>
            </a:r>
            <a:r>
              <a:rPr lang="ru-RU" sz="1800" b="1" dirty="0" err="1" smtClean="0">
                <a:solidFill>
                  <a:schemeClr val="tx1"/>
                </a:solidFill>
              </a:rPr>
              <a:t>Хьюелл</a:t>
            </a:r>
            <a:r>
              <a:rPr lang="ru-RU" sz="1800" b="1" dirty="0" smtClean="0">
                <a:solidFill>
                  <a:schemeClr val="tx1"/>
                </a:solidFill>
              </a:rPr>
              <a:t> Л., </a:t>
            </a:r>
            <a:r>
              <a:rPr lang="ru-RU" sz="1800" b="1" dirty="0" err="1" smtClean="0">
                <a:solidFill>
                  <a:schemeClr val="tx1"/>
                </a:solidFill>
              </a:rPr>
              <a:t>Дж.Стилл,К</a:t>
            </a:r>
            <a:r>
              <a:rPr lang="ru-RU" sz="1800" b="1" dirty="0" smtClean="0">
                <a:solidFill>
                  <a:schemeClr val="tx1"/>
                </a:solidFill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</a:rPr>
              <a:t>Мередит</a:t>
            </a:r>
            <a:r>
              <a:rPr lang="ru-RU" sz="1800" b="1" dirty="0" smtClean="0">
                <a:solidFill>
                  <a:schemeClr val="tx1"/>
                </a:solidFill>
              </a:rPr>
              <a:t>, Ч. Темпл и др. являются членами консорциума «За демократическое образование»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</a:rPr>
              <a:t>С 1996 </a:t>
            </a:r>
            <a:r>
              <a:rPr lang="ru-RU" sz="1800" b="1" dirty="0" err="1" smtClean="0">
                <a:solidFill>
                  <a:schemeClr val="tx1"/>
                </a:solidFill>
              </a:rPr>
              <a:t>г.технология</a:t>
            </a:r>
            <a:r>
              <a:rPr lang="ru-RU" sz="1800" b="1" dirty="0" smtClean="0">
                <a:solidFill>
                  <a:schemeClr val="tx1"/>
                </a:solidFill>
              </a:rPr>
              <a:t> распространяется совместно институтом «Открытое общество», «Международной читательской Ассоциацией и Консорциумом Гуманной педагогики и прошла апробацию в школах многих стран.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в России появилась в 1997 году.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развитие мыслительных навыков учащихся не только в учебе, но и в обычной жизни (умение принимать </a:t>
            </a:r>
            <a:r>
              <a:rPr lang="ru-RU" i="1" dirty="0" err="1" smtClean="0">
                <a:solidFill>
                  <a:schemeClr val="tx1"/>
                </a:solidFill>
              </a:rPr>
              <a:t>взвешанные</a:t>
            </a:r>
            <a:r>
              <a:rPr lang="ru-RU" i="1" dirty="0" smtClean="0">
                <a:solidFill>
                  <a:schemeClr val="tx1"/>
                </a:solidFill>
              </a:rPr>
              <a:t> решения, работать с информацией, анализировать различные стороны явлений)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5703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ТРКМЧП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95095"/>
            <a:ext cx="8568952" cy="396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Формирует умение самостоятельно работать с текстом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229200"/>
            <a:ext cx="8568952" cy="529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Позволяет проводить все обучение на основе принципов сотрудничества, совместного планирования и осмысления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705650"/>
              </p:ext>
            </p:extLst>
          </p:nvPr>
        </p:nvGraphicFramePr>
        <p:xfrm>
          <a:off x="251520" y="980728"/>
          <a:ext cx="8712968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8312"/>
                <a:gridCol w="2952328"/>
                <a:gridCol w="2952328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«ВЫЗОВ»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«ОСМЫСЛЕНИЕ»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«РЕФЛЕКСИЯ»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активизировать, заинтересовать учащегося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мотивировать</a:t>
                      </a:r>
                      <a:r>
                        <a:rPr lang="ru-RU" baseline="0" dirty="0" smtClean="0"/>
                        <a:t> его на дальнейшую работу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aseline="0" dirty="0" smtClean="0"/>
                        <a:t>«вызвать уже имеющиеся  знания</a:t>
                      </a: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создать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условия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работы с информацией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выбрать приемы и методы критического мышления, позволяющие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сохранить активность ученика, сделать чтение или слушание осмысленным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целостное осмысление , присвоение и обобщение полученной информации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выработка собственного отношения к изучаемому материалу, выявление еще неопознанного (новый вызов)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анализ собственного мыслительного пути и собственных действий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496944" cy="42637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СТРУКТУРА ТЕХНОЛОГИИ УРОКА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User\Мои документы\фото\презентация об учиителях\картинки для презентаций1\Рисунок6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1" y="1052735"/>
            <a:ext cx="1440160" cy="1368153"/>
          </a:xfrm>
          <a:prstGeom prst="rect">
            <a:avLst/>
          </a:prstGeom>
          <a:noFill/>
        </p:spPr>
      </p:pic>
      <p:pic>
        <p:nvPicPr>
          <p:cNvPr id="6" name="Picture 2" descr="C:\Documents and Settings\User\Мои документы\фото\презентация об учиителях\картинки для презентаций1\Рисунок5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1196751"/>
            <a:ext cx="1800200" cy="1584175"/>
          </a:xfrm>
          <a:prstGeom prst="rect">
            <a:avLst/>
          </a:prstGeom>
          <a:noFill/>
        </p:spPr>
      </p:pic>
      <p:pic>
        <p:nvPicPr>
          <p:cNvPr id="7" name="Picture 2" descr="C:\Documents and Settings\User\Мои документы\фото\презентация об учиителях\картинки для презентаций1\Рисунок7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1196751"/>
            <a:ext cx="1584176" cy="1224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2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Организация групповой работы  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404665"/>
            <a:ext cx="1800201" cy="1800200"/>
          </a:xfrm>
        </p:spPr>
      </p:pic>
      <p:sp>
        <p:nvSpPr>
          <p:cNvPr id="7" name="TextBox 6"/>
          <p:cNvSpPr txBox="1"/>
          <p:nvPr/>
        </p:nvSpPr>
        <p:spPr>
          <a:xfrm>
            <a:off x="323527" y="980728"/>
            <a:ext cx="28588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ФУНКЦИИ ГРУППЫ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4190">
            <a:off x="2461383" y="1329254"/>
            <a:ext cx="1124891" cy="429779"/>
          </a:xfrm>
          <a:prstGeom prst="rightArrow">
            <a:avLst>
              <a:gd name="adj1" fmla="val 3656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348311">
            <a:off x="1252876" y="1634070"/>
            <a:ext cx="1011959" cy="498926"/>
          </a:xfrm>
          <a:prstGeom prst="rightArrow">
            <a:avLst>
              <a:gd name="adj1" fmla="val 3656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25189" y="1165395"/>
            <a:ext cx="325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КОММУНИКАТИВНАЯ </a:t>
            </a:r>
            <a:r>
              <a:rPr lang="ru-RU" dirty="0" smtClean="0"/>
              <a:t>(направленная на создание и сплочение коллектива)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3" y="25230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ЛИЧНОСТНО- ОРИЕНТИРОВАННОЕ </a:t>
            </a:r>
            <a:r>
              <a:rPr lang="ru-RU" dirty="0" smtClean="0"/>
              <a:t>(направленное на самоорганизацию)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23828" y="2444339"/>
            <a:ext cx="594066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ЗАДАЧИ ГРУППЫ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B050"/>
                </a:solidFill>
              </a:rPr>
              <a:t> активизация познавательной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B05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азвитие навыков самостоятельной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B050"/>
                </a:solidFill>
              </a:rPr>
              <a:t>Развитие умения успешного общения;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B050"/>
                </a:solidFill>
              </a:rPr>
              <a:t>с</a:t>
            </a:r>
            <a:r>
              <a:rPr lang="ru-RU" b="1" dirty="0" smtClean="0">
                <a:solidFill>
                  <a:srgbClr val="00B050"/>
                </a:solidFill>
              </a:rPr>
              <a:t>овершенствование межличностных отношений в классе;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4" y="4653136"/>
            <a:ext cx="8352926" cy="233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b="1" dirty="0" smtClean="0"/>
              <a:t>Объединение в группы способствует сплочению коллектива:</a:t>
            </a:r>
          </a:p>
          <a:p>
            <a:r>
              <a:rPr lang="ru-RU" b="1" i="1" dirty="0"/>
              <a:t>у</a:t>
            </a:r>
            <a:r>
              <a:rPr lang="ru-RU" b="1" i="1" dirty="0" smtClean="0"/>
              <a:t>мение работать в команде;  </a:t>
            </a:r>
          </a:p>
          <a:p>
            <a:r>
              <a:rPr lang="ru-RU" b="1" i="1" dirty="0" smtClean="0"/>
              <a:t>                                                 выслушивать своих товарищей по группе; </a:t>
            </a:r>
          </a:p>
          <a:p>
            <a:r>
              <a:rPr lang="ru-RU" b="1" i="1" dirty="0" smtClean="0"/>
              <a:t>анализировать сказанное;         </a:t>
            </a:r>
          </a:p>
          <a:p>
            <a:r>
              <a:rPr lang="ru-RU" b="1" i="1" dirty="0" smtClean="0"/>
              <a:t>           с чем-то соглашаться и объяснять почему согласен, а с чем- то нет;                    </a:t>
            </a:r>
          </a:p>
          <a:p>
            <a:endParaRPr lang="ru-RU" b="1" i="1" dirty="0"/>
          </a:p>
          <a:p>
            <a:r>
              <a:rPr lang="ru-RU" b="1" i="1" dirty="0" smtClean="0"/>
              <a:t>приводить аргументы несогласия;                      высказывать свое мнение.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473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3691</TotalTime>
  <Words>1377</Words>
  <Application>Microsoft Office PowerPoint</Application>
  <PresentationFormat>Экран (4:3)</PresentationFormat>
  <Paragraphs>261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ВИЗИТНАЯ КАРТОЧКА</vt:lpstr>
      <vt:lpstr>СОЗДАНИЕ УСЛОВИЙ ДЛЯ ФОРМИРОВАНИЯ КОММУНИКАТИВНЫХ УУД СРЕДСТВАМИ ТЕХНОЛОГИИ  РАЗВИТИЯ КРИТИЧЕСКОГО МЫШЛЕНИЯ НА УРОК ОКРУЖАЮЩЕГО МИРА  АКТУАЛЬНОСТЬ ТЕМЫ:</vt:lpstr>
      <vt:lpstr>КОММУНИКАТИВНЫЕ УУД</vt:lpstr>
      <vt:lpstr>  ЦЕЛЬ :  </vt:lpstr>
      <vt:lpstr>  УСЛОВИЯ ФОРМИРОВАНИЯ ОПЫТА  </vt:lpstr>
      <vt:lpstr> </vt:lpstr>
      <vt:lpstr>ТРКМЧП</vt:lpstr>
      <vt:lpstr>СТРУКТУРА ТЕХНОЛОГИИ УРОКА </vt:lpstr>
      <vt:lpstr>Организация групповой работы  </vt:lpstr>
      <vt:lpstr>ЭТАПЫ РАБОТЫ</vt:lpstr>
      <vt:lpstr>ПРИЕМЫ ТРКМЧП</vt:lpstr>
      <vt:lpstr>ПРИЕМЫ ТРКМЧП</vt:lpstr>
      <vt:lpstr>ПРИЕМЫ ТРКМЧП</vt:lpstr>
      <vt:lpstr>РЕЗУЛЬТАТИВНОСТЬ ПЕДАГОГИЧЕСКОЙ ДЕЯТЕЛЬНОСТИ</vt:lpstr>
      <vt:lpstr>РЕЗУЛЬТАТИВНОСТЬ ПЕДАГОГИЧЕСКОЙ ДЕЯТЕЛЬНОСТИ</vt:lpstr>
      <vt:lpstr>              ТРАНСЛИРУЕМОСТЬ ПРАКТИЧЕСКИХ ДОСТИЖЕНИЙ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галина</dc:creator>
  <cp:lastModifiedBy>галина</cp:lastModifiedBy>
  <cp:revision>227</cp:revision>
  <dcterms:created xsi:type="dcterms:W3CDTF">2015-01-07T07:42:11Z</dcterms:created>
  <dcterms:modified xsi:type="dcterms:W3CDTF">2015-08-30T09:57:48Z</dcterms:modified>
</cp:coreProperties>
</file>