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61" r:id="rId4"/>
    <p:sldId id="262" r:id="rId5"/>
    <p:sldId id="263" r:id="rId6"/>
    <p:sldId id="264" r:id="rId7"/>
    <p:sldId id="265" r:id="rId8"/>
    <p:sldId id="282" r:id="rId9"/>
    <p:sldId id="273" r:id="rId10"/>
    <p:sldId id="275" r:id="rId11"/>
    <p:sldId id="270" r:id="rId12"/>
    <p:sldId id="277" r:id="rId13"/>
    <p:sldId id="278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/>
          <a:lstStyle/>
          <a:p>
            <a:r>
              <a:rPr lang="ru-RU" dirty="0" smtClean="0"/>
              <a:t>Диагностический  и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программный  аспекты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800199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Работа психолога с семьей ребенка с РАС</a:t>
            </a:r>
            <a:endParaRPr lang="ru-RU" sz="6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25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458662"/>
              </p:ext>
            </p:extLst>
          </p:nvPr>
        </p:nvGraphicFramePr>
        <p:xfrm>
          <a:off x="179514" y="188641"/>
          <a:ext cx="8712967" cy="640871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6411"/>
                <a:gridCol w="361728"/>
                <a:gridCol w="361728"/>
                <a:gridCol w="361728"/>
                <a:gridCol w="2654660"/>
                <a:gridCol w="240868"/>
                <a:gridCol w="362579"/>
                <a:gridCol w="361728"/>
                <a:gridCol w="361728"/>
                <a:gridCol w="361728"/>
                <a:gridCol w="2898081"/>
              </a:tblGrid>
              <a:tr h="323673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1.0 Личные жизненные навыки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407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 СОЦИАЛИЗАЦИЯ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93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Оценка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Навыки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Оценка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Навыки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Смотрит на других людей в комнате.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1.1.17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Помогает другим, когда его/ее об этом просят.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Смотрит, как другой человек передвигается по комнате.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1.1.18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Когда говорит с другими, говорит четко и ясно.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Издает звуки (например, кричит) и делает знаки руками, чтобы привлечь внимание.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1.1.19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Занимаясь чем-либо вместе с </a:t>
                      </a:r>
                      <a:r>
                        <a:rPr lang="ru-RU" sz="800" dirty="0" smtClean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другими</a:t>
                      </a:r>
                      <a:r>
                        <a:rPr lang="ru-RU" sz="800" dirty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, соблюдает очередность.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Остается с кем-либо кроме своих родителей без слез.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Делится, например, игрушками и играми, с другими.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Подает знак (например, улыбается), что узнает знакомого.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Участвует в чем-либо с более чем одним человеком.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1.1.6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Поворачивается в ту сторону, откуда доносится голос.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Соблюдает правила дома, в школе или на работе.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1.1.7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Тянется за предметами.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Ждет, пока другие закончат пользоваться нужным ему/ей предметом.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1.1.8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Играет с игрушками или предметами, положенными перед ним/ней.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Обращается к другим за помощью или информацией.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1.1.9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Тянется, чтобы прикоснуться к другим людям.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Следует указаниям ответственного лица.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Отвлекается от занятия, когда его/ее окликают по имени.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1.1.26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Участвует в групповых обсуждениях, придерживаясь заданной темы.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Играет один/одна, когда рядом никого нет.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1.1.27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Выражает сочувствие тому, кому грустно.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Машет рукой или говорит “пока”, когда кто-то уходит.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1.1.28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Договаривает то, что начал/начала говорить, хотя его/ее перебивают.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Выполняет просьбу, заключающуюся в последовательном выполнении двух действий.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1.1.29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Предлагает помощь другим, не дожидаясь,когда его/ее об этом попросят.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Выбирает, с кем ему/ей хочется общаться.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1.1.30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Говорит другим приятные вещи (делает комплименты).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Задает другим простые вопросы.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1.1.31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Прежде, чем начать говорить, ждет, пока договорит другой (не перебивает).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1.1.16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Отвечает, когда ему/ей задают вопросы.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22388" y="1866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MS Mincho" pitchFamily="49" charset="-128"/>
                <a:cs typeface="Times New Roman" pitchFamily="18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MS Mincho" pitchFamily="49" charset="-128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7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адаптивных навыков ребенка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помогает </a:t>
            </a:r>
            <a:r>
              <a:rPr lang="ru-RU" dirty="0" smtClean="0"/>
              <a:t>родителям оценить </a:t>
            </a:r>
            <a:r>
              <a:rPr lang="ru-RU" dirty="0"/>
              <a:t>навыки ребенка, его сильные и слабые </a:t>
            </a:r>
            <a:r>
              <a:rPr lang="ru-RU" dirty="0" smtClean="0"/>
              <a:t>стороны</a:t>
            </a:r>
          </a:p>
          <a:p>
            <a:r>
              <a:rPr lang="ru-RU" dirty="0" smtClean="0"/>
              <a:t>выбрать </a:t>
            </a:r>
            <a:r>
              <a:rPr lang="ru-RU" dirty="0"/>
              <a:t>приоритетные области развития, задачи дальнейшего </a:t>
            </a:r>
            <a:r>
              <a:rPr lang="ru-RU" dirty="0" smtClean="0"/>
              <a:t>обучения</a:t>
            </a:r>
          </a:p>
          <a:p>
            <a:r>
              <a:rPr lang="ru-RU" dirty="0" smtClean="0"/>
              <a:t> </a:t>
            </a:r>
            <a:r>
              <a:rPr lang="ru-RU" dirty="0"/>
              <a:t>структурировать время и пространство ребенка  </a:t>
            </a:r>
            <a:r>
              <a:rPr lang="ru-RU" dirty="0" smtClean="0"/>
              <a:t>дома</a:t>
            </a:r>
          </a:p>
          <a:p>
            <a:r>
              <a:rPr lang="ru-RU" dirty="0"/>
              <a:t> </a:t>
            </a:r>
            <a:r>
              <a:rPr lang="ru-RU" dirty="0" smtClean="0"/>
              <a:t>делает взаимодействие школы и семьи конструктивным</a:t>
            </a:r>
          </a:p>
          <a:p>
            <a:r>
              <a:rPr lang="ru-RU" dirty="0" smtClean="0"/>
              <a:t>определяет </a:t>
            </a:r>
            <a:r>
              <a:rPr lang="ru-RU" dirty="0"/>
              <a:t>области ответственности семьи и </a:t>
            </a:r>
            <a:r>
              <a:rPr lang="ru-RU" dirty="0" smtClean="0"/>
              <a:t>школы, делая </a:t>
            </a:r>
            <a:r>
              <a:rPr lang="ru-RU" dirty="0"/>
              <a:t>отношения </a:t>
            </a:r>
            <a:r>
              <a:rPr lang="ru-RU" dirty="0" smtClean="0"/>
              <a:t>партнерскими </a:t>
            </a:r>
          </a:p>
          <a:p>
            <a:r>
              <a:rPr lang="ru-RU" dirty="0"/>
              <a:t>о</a:t>
            </a:r>
            <a:r>
              <a:rPr lang="ru-RU" dirty="0" smtClean="0"/>
              <a:t>беспечивает связь образовательной программы с семейным воспитанием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7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Сенсорный профиль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вестибулярный аппарат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проприоцептивное</a:t>
            </a:r>
            <a:r>
              <a:rPr lang="ru-RU" dirty="0" smtClean="0"/>
              <a:t> </a:t>
            </a:r>
            <a:r>
              <a:rPr lang="ru-RU" dirty="0" smtClean="0"/>
              <a:t>(мышечное) чувство</a:t>
            </a:r>
          </a:p>
          <a:p>
            <a:r>
              <a:rPr lang="ru-RU" dirty="0" smtClean="0"/>
              <a:t> особенности двигательной сферы</a:t>
            </a:r>
          </a:p>
          <a:p>
            <a:r>
              <a:rPr lang="ru-RU" dirty="0" smtClean="0"/>
              <a:t> тактильное восприятие</a:t>
            </a:r>
          </a:p>
          <a:p>
            <a:r>
              <a:rPr lang="ru-RU" dirty="0" err="1" smtClean="0"/>
              <a:t>сензитивность</a:t>
            </a:r>
            <a:r>
              <a:rPr lang="ru-RU" dirty="0" smtClean="0"/>
              <a:t> </a:t>
            </a:r>
            <a:r>
              <a:rPr lang="ru-RU" dirty="0" smtClean="0"/>
              <a:t>рта </a:t>
            </a:r>
          </a:p>
          <a:p>
            <a:r>
              <a:rPr lang="ru-RU" dirty="0" smtClean="0"/>
              <a:t>чувства </a:t>
            </a:r>
            <a:r>
              <a:rPr lang="ru-RU" dirty="0"/>
              <a:t>вкуса</a:t>
            </a:r>
            <a:r>
              <a:rPr lang="ru-RU" dirty="0" smtClean="0"/>
              <a:t>,</a:t>
            </a:r>
          </a:p>
          <a:p>
            <a:r>
              <a:rPr lang="ru-RU" dirty="0"/>
              <a:t>о</a:t>
            </a:r>
            <a:r>
              <a:rPr lang="ru-RU" dirty="0" smtClean="0"/>
              <a:t>боняния</a:t>
            </a:r>
          </a:p>
          <a:p>
            <a:r>
              <a:rPr lang="ru-RU" dirty="0"/>
              <a:t>с</a:t>
            </a:r>
            <a:r>
              <a:rPr lang="ru-RU" dirty="0" smtClean="0"/>
              <a:t>луха</a:t>
            </a:r>
          </a:p>
          <a:p>
            <a:r>
              <a:rPr lang="ru-RU" dirty="0" smtClean="0"/>
              <a:t>зрения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0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91210"/>
              </p:ext>
            </p:extLst>
          </p:nvPr>
        </p:nvGraphicFramePr>
        <p:xfrm>
          <a:off x="539552" y="188642"/>
          <a:ext cx="7920879" cy="62583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60854"/>
                <a:gridCol w="704281"/>
                <a:gridCol w="635589"/>
                <a:gridCol w="2620155"/>
              </a:tblGrid>
              <a:tr h="12852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Вестибулярный аппарат, билатеральная функция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Сенсорная Область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Пример (конкретно что) или другое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Необязательное заполнение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-Не любит неожиданных и резких перемещений в пространстве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-сам перемещается очень быстро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-ловкость при лазанье, балансировании.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любит прыгать на батуте, с высоких препятствий, мебели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качаться высоко на качелях, кататься с высоких горок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стереотипно раскачивается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-любит кресло-качалки, игрушки-качалки, гамаки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стереотипно вращается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любит игры со взрослым типа верчения, кружения, подбрасывания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любит карусели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-любить вращающиеся стулья</a:t>
                      </a:r>
                      <a:br>
                        <a:rPr lang="ru-RU" sz="700">
                          <a:effectLst/>
                          <a:latin typeface="Times New Roman"/>
                          <a:ea typeface="Times New Roman"/>
                        </a:rPr>
                      </a:b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бегает взад-вперед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-любит стоять вниз головой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любит стоять на ступеньках эскалатора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-любит ездить вверх-вниз в лифте.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-вверх и вниз по эскалатору.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 езда в автомобиле, автобусе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-авиаперелеты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62" marR="44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89213" y="511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/>
              <a:t>Сделать работу с родителями максимально конструктивной и продуктивной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Дать родителям инструмент для помощи себе и своему ребенку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Не ограничиваться сочувствием и жалостью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25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Комплексный подход к коррекции аутистических состояний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/>
              <a:t>необходимость </a:t>
            </a:r>
            <a:r>
              <a:rPr lang="ru-RU" dirty="0"/>
              <a:t>комплекса </a:t>
            </a:r>
            <a:r>
              <a:rPr lang="ru-RU" dirty="0" err="1"/>
              <a:t>абилитационных</a:t>
            </a:r>
            <a:r>
              <a:rPr lang="ru-RU" dirty="0"/>
              <a:t> и реабилитационных </a:t>
            </a:r>
            <a:r>
              <a:rPr lang="ru-RU" dirty="0" smtClean="0"/>
              <a:t>мер</a:t>
            </a:r>
          </a:p>
          <a:p>
            <a:r>
              <a:rPr lang="ru-RU" dirty="0" smtClean="0"/>
              <a:t>скоординированные усилия 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заинтересованной семьи </a:t>
            </a:r>
          </a:p>
          <a:p>
            <a:pPr>
              <a:buFontTx/>
              <a:buChar char="-"/>
            </a:pPr>
            <a:r>
              <a:rPr lang="ru-RU" dirty="0" smtClean="0"/>
              <a:t>квалифицированных </a:t>
            </a:r>
            <a:r>
              <a:rPr lang="ru-RU" dirty="0"/>
              <a:t>специалистов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самого </a:t>
            </a:r>
            <a:r>
              <a:rPr lang="ru-RU" dirty="0"/>
              <a:t>ребенка, которых может со временем начать проявлять волю к </a:t>
            </a:r>
            <a:r>
              <a:rPr lang="ru-RU" dirty="0" smtClean="0"/>
              <a:t>изменениям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9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Условия эффективности поведенческих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/>
              <a:t>Высокая интенсивность </a:t>
            </a:r>
            <a:r>
              <a:rPr lang="ru-RU" dirty="0"/>
              <a:t>(20-40 часов в неделю</a:t>
            </a:r>
            <a:r>
              <a:rPr lang="ru-RU" dirty="0" smtClean="0"/>
              <a:t>) </a:t>
            </a:r>
          </a:p>
          <a:p>
            <a:pPr>
              <a:buFontTx/>
              <a:buChar char="-"/>
            </a:pPr>
            <a:r>
              <a:rPr lang="ru-RU" dirty="0" smtClean="0"/>
              <a:t>Продолжительность </a:t>
            </a:r>
            <a:r>
              <a:rPr lang="ru-RU" dirty="0"/>
              <a:t>(от одного до нескольких лет)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Распространение </a:t>
            </a:r>
            <a:r>
              <a:rPr lang="ru-RU" dirty="0"/>
              <a:t>на все сферы жизни </a:t>
            </a:r>
            <a:r>
              <a:rPr lang="ru-RU" dirty="0" smtClean="0"/>
              <a:t>ребенка: </a:t>
            </a:r>
          </a:p>
          <a:p>
            <a:pPr marL="0" indent="0">
              <a:buNone/>
            </a:pPr>
            <a:r>
              <a:rPr lang="ru-RU" dirty="0" smtClean="0"/>
              <a:t>       - образовательную деятельность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-  психологическую </a:t>
            </a:r>
            <a:r>
              <a:rPr lang="ru-RU" dirty="0"/>
              <a:t>коррекцию поведения 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отношения </a:t>
            </a:r>
            <a:r>
              <a:rPr lang="ru-RU" dirty="0"/>
              <a:t>ребенка к миру, себе, другим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людям</a:t>
            </a:r>
          </a:p>
          <a:p>
            <a:pPr marL="0" indent="0">
              <a:buNone/>
            </a:pPr>
            <a:r>
              <a:rPr lang="ru-RU" dirty="0" smtClean="0"/>
              <a:t>       -  </a:t>
            </a:r>
            <a:r>
              <a:rPr lang="ru-RU" dirty="0" smtClean="0"/>
              <a:t>эмоциональное </a:t>
            </a:r>
            <a:r>
              <a:rPr lang="ru-RU" dirty="0" smtClean="0"/>
              <a:t>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201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Направления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dirty="0"/>
              <a:t>условия развития и </a:t>
            </a:r>
            <a:r>
              <a:rPr lang="ru-RU" dirty="0" smtClean="0"/>
              <a:t>жизни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- «</a:t>
            </a:r>
            <a:r>
              <a:rPr lang="ru-RU" dirty="0"/>
              <a:t>родительский фактор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      - личная история</a:t>
            </a:r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 smtClean="0"/>
              <a:t>социальное окружение</a:t>
            </a:r>
            <a:endParaRPr lang="ru-RU" dirty="0" smtClean="0"/>
          </a:p>
          <a:p>
            <a:r>
              <a:rPr lang="ru-RU" dirty="0" smtClean="0"/>
              <a:t>Картина мира</a:t>
            </a:r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 smtClean="0"/>
              <a:t>представления об окружающем мире,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опыт ребенка и </a:t>
            </a:r>
            <a:r>
              <a:rPr lang="ru-RU" dirty="0" smtClean="0"/>
              <a:t>его </a:t>
            </a:r>
            <a:r>
              <a:rPr lang="ru-RU" dirty="0" err="1" smtClean="0"/>
              <a:t>осознаность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- сенсорная чувствительность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Анкеты, тесты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Анкета для родителей поступающих в школу детей</a:t>
            </a:r>
          </a:p>
          <a:p>
            <a:r>
              <a:rPr lang="ru-RU" dirty="0" smtClean="0"/>
              <a:t>Тест </a:t>
            </a:r>
            <a:r>
              <a:rPr lang="en-US" dirty="0" smtClean="0"/>
              <a:t>PARY (</a:t>
            </a:r>
            <a:r>
              <a:rPr lang="ru-RU" dirty="0" smtClean="0"/>
              <a:t>изучение </a:t>
            </a:r>
            <a:r>
              <a:rPr lang="ru-RU" dirty="0"/>
              <a:t>родительских установок, авторы Е.С. </a:t>
            </a:r>
            <a:r>
              <a:rPr lang="ru-RU" dirty="0" err="1"/>
              <a:t>Шефер</a:t>
            </a:r>
            <a:r>
              <a:rPr lang="ru-RU" dirty="0"/>
              <a:t> и Р.К. </a:t>
            </a:r>
            <a:r>
              <a:rPr lang="ru-RU" dirty="0" smtClean="0"/>
              <a:t>Белл)</a:t>
            </a:r>
          </a:p>
          <a:p>
            <a:r>
              <a:rPr lang="ru-RU" dirty="0"/>
              <a:t>Проверочный лист адаптивных навыков </a:t>
            </a:r>
            <a:r>
              <a:rPr lang="ru-RU" dirty="0" smtClean="0"/>
              <a:t>(</a:t>
            </a:r>
            <a:r>
              <a:rPr lang="en-US" dirty="0" smtClean="0"/>
              <a:t>Checklist </a:t>
            </a:r>
            <a:r>
              <a:rPr lang="en-US" dirty="0"/>
              <a:t>of Adaptive Living Skills (CALS</a:t>
            </a:r>
            <a:r>
              <a:rPr lang="en-US" dirty="0" smtClean="0"/>
              <a:t>)</a:t>
            </a:r>
            <a:r>
              <a:rPr lang="ru-RU" dirty="0" smtClean="0"/>
              <a:t>, авторы </a:t>
            </a:r>
            <a:r>
              <a:rPr lang="en-US" dirty="0" smtClean="0"/>
              <a:t>Lanny </a:t>
            </a:r>
            <a:r>
              <a:rPr lang="en-US" dirty="0" err="1"/>
              <a:t>E.Morreau</a:t>
            </a:r>
            <a:r>
              <a:rPr lang="en-US" dirty="0"/>
              <a:t>, Robert H. </a:t>
            </a:r>
            <a:r>
              <a:rPr lang="en-US" dirty="0" err="1" smtClean="0"/>
              <a:t>Bruininks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Сенсорный профиль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1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Анкета для знакомства с родителями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1.Считаете </a:t>
            </a:r>
            <a:r>
              <a:rPr lang="ru-RU" dirty="0"/>
              <a:t>ли Вы свои знания о воспитании детей достаточными?</a:t>
            </a:r>
          </a:p>
          <a:p>
            <a:r>
              <a:rPr lang="ru-RU" dirty="0"/>
              <a:t>- да</a:t>
            </a:r>
          </a:p>
          <a:p>
            <a:r>
              <a:rPr lang="ru-RU" dirty="0"/>
              <a:t>- нет</a:t>
            </a:r>
          </a:p>
          <a:p>
            <a:r>
              <a:rPr lang="ru-RU" dirty="0"/>
              <a:t>2.  Из каких источников Вы получаете информацию о воспитании?</a:t>
            </a:r>
          </a:p>
          <a:p>
            <a:r>
              <a:rPr lang="ru-RU" dirty="0"/>
              <a:t>- СМИ (радио, ТВ, газеты, Журналы)</a:t>
            </a:r>
          </a:p>
          <a:p>
            <a:r>
              <a:rPr lang="ru-RU" dirty="0"/>
              <a:t>- Интернет</a:t>
            </a:r>
          </a:p>
          <a:p>
            <a:r>
              <a:rPr lang="ru-RU" dirty="0"/>
              <a:t>- Специальные книги по педагогике</a:t>
            </a:r>
          </a:p>
          <a:p>
            <a:r>
              <a:rPr lang="ru-RU" dirty="0"/>
              <a:t>- Беседы с друзьями и знакомыми</a:t>
            </a:r>
          </a:p>
          <a:p>
            <a:r>
              <a:rPr lang="ru-RU" dirty="0"/>
              <a:t>- Беседы с учителями</a:t>
            </a:r>
          </a:p>
          <a:p>
            <a:r>
              <a:rPr lang="ru-RU" dirty="0"/>
              <a:t>- Беседы с психологом</a:t>
            </a:r>
          </a:p>
          <a:p>
            <a:r>
              <a:rPr lang="ru-RU" dirty="0"/>
              <a:t>3. Назовите самую важную, на Ваш взгляд, проблему в воспитании:</a:t>
            </a:r>
          </a:p>
          <a:p>
            <a:r>
              <a:rPr lang="ru-RU" dirty="0"/>
              <a:t>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4. Что бы Вы хотели изменить в Ваших отношениях с ребенком?</a:t>
            </a:r>
          </a:p>
          <a:p>
            <a:r>
              <a:rPr lang="ru-RU" dirty="0"/>
              <a:t>_____________________________________________________________________________________</a:t>
            </a:r>
          </a:p>
          <a:p>
            <a:r>
              <a:rPr lang="ru-RU" dirty="0"/>
              <a:t>5. Что препятствует решению проблемы?</a:t>
            </a:r>
          </a:p>
          <a:p>
            <a:r>
              <a:rPr lang="ru-RU" dirty="0"/>
              <a:t>_____________________________________________________________________________________</a:t>
            </a:r>
          </a:p>
          <a:p>
            <a:r>
              <a:rPr lang="ru-RU" dirty="0"/>
              <a:t>6. С кем Вы говорили о проблеме?</a:t>
            </a:r>
          </a:p>
          <a:p>
            <a:r>
              <a:rPr lang="ru-RU" dirty="0"/>
              <a:t>_____________________________________________________________________________________</a:t>
            </a:r>
          </a:p>
          <a:p>
            <a:r>
              <a:rPr lang="ru-RU" dirty="0"/>
              <a:t>7. В чьей помощи Вы нуждаетесь наиболее остро?</a:t>
            </a:r>
          </a:p>
          <a:p>
            <a:r>
              <a:rPr lang="ru-RU" dirty="0"/>
              <a:t>- психолога</a:t>
            </a:r>
          </a:p>
          <a:p>
            <a:r>
              <a:rPr lang="ru-RU" dirty="0"/>
              <a:t>- педагога</a:t>
            </a:r>
          </a:p>
          <a:p>
            <a:r>
              <a:rPr lang="ru-RU" dirty="0"/>
              <a:t>- врача</a:t>
            </a:r>
          </a:p>
          <a:p>
            <a:r>
              <a:rPr lang="ru-RU" dirty="0"/>
              <a:t>- другое</a:t>
            </a:r>
          </a:p>
          <a:p>
            <a:r>
              <a:rPr lang="ru-RU" dirty="0"/>
              <a:t>8. Как Вы считаете, кто оказывает большее влияние на ребенка – семья или школа?</a:t>
            </a:r>
          </a:p>
          <a:p>
            <a:r>
              <a:rPr lang="ru-RU" dirty="0"/>
              <a:t>- безусловно, семья</a:t>
            </a:r>
          </a:p>
          <a:p>
            <a:r>
              <a:rPr lang="ru-RU" dirty="0"/>
              <a:t>- в большей мере семья</a:t>
            </a:r>
          </a:p>
          <a:p>
            <a:r>
              <a:rPr lang="ru-RU" dirty="0"/>
              <a:t>- в равной степени и семья, и школа</a:t>
            </a:r>
          </a:p>
          <a:p>
            <a:r>
              <a:rPr lang="ru-RU" dirty="0"/>
              <a:t>- школа, так как там ребенок проводит много времени</a:t>
            </a:r>
          </a:p>
          <a:p>
            <a:r>
              <a:rPr lang="ru-RU" dirty="0"/>
              <a:t>- школа и улица</a:t>
            </a:r>
          </a:p>
          <a:p>
            <a:r>
              <a:rPr lang="ru-RU" dirty="0"/>
              <a:t>9. В какой форме школа могла бы помочь Вам в решении Ваших проблем?</a:t>
            </a:r>
          </a:p>
          <a:p>
            <a:r>
              <a:rPr lang="ru-RU" dirty="0"/>
              <a:t>- лекциями о воспитании</a:t>
            </a:r>
          </a:p>
          <a:p>
            <a:r>
              <a:rPr lang="ru-RU" dirty="0"/>
              <a:t>- специальными практическими занятиями</a:t>
            </a:r>
          </a:p>
          <a:p>
            <a:r>
              <a:rPr lang="ru-RU" dirty="0"/>
              <a:t>- информацией об особенностях развития моего ребенка</a:t>
            </a:r>
          </a:p>
          <a:p>
            <a:r>
              <a:rPr lang="ru-RU" dirty="0"/>
              <a:t>- информацией о том, что можно почитать по моей проблеме</a:t>
            </a:r>
          </a:p>
          <a:p>
            <a:r>
              <a:rPr lang="ru-RU" dirty="0"/>
              <a:t>10. Сколько бы Вы могли уделить времени для повышения своей педагогической компетентности, если в нашей школе буду организованы специальные занятия?</a:t>
            </a:r>
          </a:p>
          <a:p>
            <a:r>
              <a:rPr lang="ru-RU" dirty="0"/>
              <a:t>- не более одного часа в неделю</a:t>
            </a:r>
          </a:p>
          <a:p>
            <a:r>
              <a:rPr lang="ru-RU" dirty="0"/>
              <a:t>- примерно пару часов в месяц</a:t>
            </a:r>
          </a:p>
          <a:p>
            <a:r>
              <a:rPr lang="ru-RU" dirty="0"/>
              <a:t>- трудно сказать</a:t>
            </a:r>
          </a:p>
          <a:p>
            <a:r>
              <a:rPr lang="ru-RU" dirty="0"/>
              <a:t>11. Отмечаете ли Вы в поведении ребенка:</a:t>
            </a:r>
          </a:p>
          <a:p>
            <a:r>
              <a:rPr lang="ru-RU" dirty="0"/>
              <a:t>- двигательное беспокойство</a:t>
            </a:r>
          </a:p>
          <a:p>
            <a:r>
              <a:rPr lang="ru-RU" dirty="0"/>
              <a:t>- невозможность усидеть на одном месте</a:t>
            </a:r>
          </a:p>
          <a:p>
            <a:r>
              <a:rPr lang="ru-RU" dirty="0"/>
              <a:t>- трудности концентрации внимания</a:t>
            </a:r>
          </a:p>
          <a:p>
            <a:r>
              <a:rPr lang="ru-RU" dirty="0"/>
              <a:t>- быструю утомляемость</a:t>
            </a:r>
          </a:p>
          <a:p>
            <a:r>
              <a:rPr lang="ru-RU" dirty="0"/>
              <a:t>- трудности восприятия и понимания инструкции(задания)</a:t>
            </a:r>
          </a:p>
          <a:p>
            <a:r>
              <a:rPr lang="ru-RU" dirty="0"/>
              <a:t>- хаотичность действий (неумение работать по плану)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7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Тест </a:t>
            </a:r>
            <a:r>
              <a:rPr lang="en-US" sz="3200" b="1" dirty="0" smtClean="0"/>
              <a:t>PARY </a:t>
            </a:r>
            <a:r>
              <a:rPr lang="ru-RU" sz="3200" b="1" dirty="0" smtClean="0"/>
              <a:t>изучения  </a:t>
            </a:r>
            <a:r>
              <a:rPr lang="ru-RU" sz="3200" b="1" dirty="0"/>
              <a:t>родительских установок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Отношение родителей к ребенку 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1.Оптимальный </a:t>
            </a:r>
            <a:r>
              <a:rPr lang="ru-RU" sz="2000" dirty="0"/>
              <a:t>эмоциональный </a:t>
            </a:r>
            <a:r>
              <a:rPr lang="ru-RU" sz="2000" dirty="0" smtClean="0"/>
              <a:t>контакт</a:t>
            </a:r>
            <a:endParaRPr lang="ru-RU" sz="2000" dirty="0"/>
          </a:p>
          <a:p>
            <a:pPr marL="0" indent="0">
              <a:buNone/>
            </a:pPr>
            <a:r>
              <a:rPr lang="ru-RU" sz="1800" dirty="0" smtClean="0"/>
              <a:t>побуждение </a:t>
            </a:r>
            <a:r>
              <a:rPr lang="ru-RU" sz="1800" dirty="0"/>
              <a:t>словесных проявлений, </a:t>
            </a:r>
            <a:r>
              <a:rPr lang="ru-RU" sz="1800" dirty="0" err="1"/>
              <a:t>вербализаций</a:t>
            </a:r>
            <a:r>
              <a:rPr lang="ru-RU" sz="1800" dirty="0"/>
              <a:t> </a:t>
            </a:r>
            <a:r>
              <a:rPr lang="ru-RU" sz="1800" dirty="0" smtClean="0"/>
              <a:t>; партнерские отношения; развитие </a:t>
            </a:r>
            <a:r>
              <a:rPr lang="ru-RU" sz="1800" dirty="0"/>
              <a:t>активности </a:t>
            </a:r>
            <a:r>
              <a:rPr lang="ru-RU" sz="1800" dirty="0" smtClean="0"/>
              <a:t>ребенка; уравнительные </a:t>
            </a:r>
            <a:r>
              <a:rPr lang="ru-RU" sz="1800" dirty="0"/>
              <a:t>отношения между родителями и ребенком </a:t>
            </a:r>
            <a:endParaRPr lang="ru-RU" sz="1800" dirty="0" smtClean="0"/>
          </a:p>
          <a:p>
            <a:pPr marL="0" indent="0">
              <a:buNone/>
            </a:pPr>
            <a:r>
              <a:rPr lang="ru-RU" sz="2000" dirty="0" smtClean="0"/>
              <a:t>2.Излишняя </a:t>
            </a:r>
            <a:r>
              <a:rPr lang="ru-RU" sz="2000" dirty="0"/>
              <a:t>эмоциональная дистанция с ребенком </a:t>
            </a:r>
            <a:endParaRPr lang="ru-RU" sz="20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800" dirty="0" smtClean="0"/>
              <a:t>раздражительность</a:t>
            </a:r>
            <a:r>
              <a:rPr lang="ru-RU" sz="1800" dirty="0"/>
              <a:t>, </a:t>
            </a:r>
            <a:r>
              <a:rPr lang="ru-RU" sz="1800" dirty="0" smtClean="0"/>
              <a:t>вспыльчивость; суровость</a:t>
            </a:r>
            <a:r>
              <a:rPr lang="ru-RU" sz="1800" dirty="0"/>
              <a:t>, излишняя </a:t>
            </a:r>
            <a:r>
              <a:rPr lang="ru-RU" sz="1800" dirty="0" smtClean="0"/>
              <a:t>строгость; уклонение </a:t>
            </a:r>
            <a:r>
              <a:rPr lang="ru-RU" sz="1800" dirty="0"/>
              <a:t>от контакта с ребенком </a:t>
            </a:r>
          </a:p>
          <a:p>
            <a:pPr marL="0" indent="0">
              <a:buNone/>
            </a:pPr>
            <a:r>
              <a:rPr lang="ru-RU" sz="2000" dirty="0" smtClean="0"/>
              <a:t>3. Излишняя </a:t>
            </a:r>
            <a:r>
              <a:rPr lang="ru-RU" sz="2000" dirty="0"/>
              <a:t>концентрация на ребенке </a:t>
            </a:r>
            <a:endParaRPr lang="ru-RU" sz="20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800" dirty="0" smtClean="0"/>
              <a:t>чрезмерная </a:t>
            </a:r>
            <a:r>
              <a:rPr lang="ru-RU" sz="1800" dirty="0"/>
              <a:t>забота, установление отношений </a:t>
            </a:r>
            <a:r>
              <a:rPr lang="ru-RU" sz="1800" dirty="0" smtClean="0"/>
              <a:t>зависимости; преодоление </a:t>
            </a:r>
            <a:r>
              <a:rPr lang="ru-RU" sz="1800" dirty="0"/>
              <a:t>сопротивления, подавление </a:t>
            </a:r>
            <a:r>
              <a:rPr lang="ru-RU" sz="1800" dirty="0" smtClean="0"/>
              <a:t>воли; создание </a:t>
            </a:r>
            <a:r>
              <a:rPr lang="ru-RU" sz="1800" dirty="0"/>
              <a:t>безопасности, опасение </a:t>
            </a:r>
            <a:r>
              <a:rPr lang="ru-RU" sz="1800" dirty="0" smtClean="0"/>
              <a:t>обидеть; исключение </a:t>
            </a:r>
            <a:r>
              <a:rPr lang="ru-RU" sz="1800" dirty="0" err="1"/>
              <a:t>внесемейных</a:t>
            </a:r>
            <a:r>
              <a:rPr lang="ru-RU" sz="1800" dirty="0"/>
              <a:t> </a:t>
            </a:r>
            <a:r>
              <a:rPr lang="ru-RU" sz="1800" dirty="0" smtClean="0"/>
              <a:t>влияний; подавление агрессивности; подавление сексуальности; чрезмерное </a:t>
            </a:r>
            <a:r>
              <a:rPr lang="ru-RU" sz="1800" dirty="0"/>
              <a:t>вмешательство в мир </a:t>
            </a:r>
            <a:r>
              <a:rPr lang="ru-RU" sz="1800" dirty="0" smtClean="0"/>
              <a:t>ребенка; стремление </a:t>
            </a:r>
            <a:r>
              <a:rPr lang="ru-RU" sz="1800" dirty="0"/>
              <a:t>ускорить развитие ребенка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776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Сегрегация - принудительное отделение </a:t>
            </a:r>
            <a:r>
              <a:rPr lang="ru-RU" sz="4800" dirty="0"/>
              <a:t>какой-либо группы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74834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Сферы применения навыков и их модули</a:t>
            </a:r>
          </a:p>
          <a:p>
            <a:endParaRPr lang="ru-RU" dirty="0"/>
          </a:p>
          <a:p>
            <a:r>
              <a:rPr lang="ru-RU" dirty="0" smtClean="0"/>
              <a:t> «Личные </a:t>
            </a:r>
            <a:r>
              <a:rPr lang="ru-RU" dirty="0"/>
              <a:t>жизненные навыки</a:t>
            </a:r>
            <a:r>
              <a:rPr lang="ru-RU" sz="2200" i="1" dirty="0" smtClean="0"/>
              <a:t>» (социализация </a:t>
            </a:r>
            <a:r>
              <a:rPr lang="ru-RU" sz="2200" i="1" dirty="0"/>
              <a:t>(</a:t>
            </a:r>
            <a:r>
              <a:rPr lang="ru-RU" sz="2200" i="1" dirty="0" smtClean="0"/>
              <a:t>общение), питание, личная </a:t>
            </a:r>
            <a:r>
              <a:rPr lang="ru-RU" sz="2200" i="1" dirty="0"/>
              <a:t>гигиена и уход за </a:t>
            </a:r>
            <a:r>
              <a:rPr lang="ru-RU" sz="2200" i="1" dirty="0" smtClean="0"/>
              <a:t>собой, пользование туалетом, навыки </a:t>
            </a:r>
            <a:r>
              <a:rPr lang="ru-RU" sz="2200" i="1" dirty="0"/>
              <a:t>надевания и снимания </a:t>
            </a:r>
            <a:r>
              <a:rPr lang="ru-RU" sz="2200" i="1" dirty="0" smtClean="0"/>
              <a:t>одежды, забота </a:t>
            </a:r>
            <a:r>
              <a:rPr lang="ru-RU" sz="2200" i="1" dirty="0"/>
              <a:t>о </a:t>
            </a:r>
            <a:r>
              <a:rPr lang="ru-RU" sz="2200" i="1" dirty="0" smtClean="0"/>
              <a:t>здоровье, сексуальность)</a:t>
            </a:r>
          </a:p>
          <a:p>
            <a:r>
              <a:rPr lang="ru-RU" dirty="0" smtClean="0"/>
              <a:t> </a:t>
            </a:r>
            <a:r>
              <a:rPr lang="ru-RU" dirty="0"/>
              <a:t>«Навыки жизни дома» </a:t>
            </a:r>
            <a:r>
              <a:rPr lang="ru-RU" sz="2400" i="1" dirty="0" smtClean="0"/>
              <a:t>(уход </a:t>
            </a:r>
            <a:r>
              <a:rPr lang="ru-RU" sz="2400" i="1" dirty="0"/>
              <a:t>за одеждой</a:t>
            </a:r>
            <a:r>
              <a:rPr lang="ru-RU" sz="2400" i="1" dirty="0" smtClean="0"/>
              <a:t>, планирование </a:t>
            </a:r>
            <a:r>
              <a:rPr lang="ru-RU" sz="2400" i="1" dirty="0"/>
              <a:t>питания и приготовление пищи, уборка квартиры и ведение хозяйства, ремонт и поддержание оборудования квартиры в технической исправности, безопасность дома, домашний </a:t>
            </a:r>
            <a:r>
              <a:rPr lang="ru-RU" sz="2400" i="1" dirty="0" smtClean="0"/>
              <a:t>досуг)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«Навыки жизни в обществе» </a:t>
            </a:r>
            <a:r>
              <a:rPr lang="ru-RU" sz="2200" i="1" dirty="0" smtClean="0"/>
              <a:t>(м</a:t>
            </a:r>
            <a:r>
              <a:rPr lang="ru-RU" sz="2400" i="1" dirty="0" smtClean="0"/>
              <a:t>обильность </a:t>
            </a:r>
            <a:r>
              <a:rPr lang="ru-RU" sz="2400" i="1" dirty="0"/>
              <a:t>и </a:t>
            </a:r>
            <a:r>
              <a:rPr lang="ru-RU" sz="2400" i="1" dirty="0" smtClean="0"/>
              <a:t>поездки, </a:t>
            </a:r>
            <a:r>
              <a:rPr lang="ru-RU" sz="2400" i="1" dirty="0"/>
              <a:t>ориентация во времени и его организация, обращение с деньгами и покупки безопасность на улице, общественный </a:t>
            </a:r>
            <a:r>
              <a:rPr lang="ru-RU" sz="2400" i="1" dirty="0" smtClean="0"/>
              <a:t>досуг)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«Навыки трудоустройства» </a:t>
            </a:r>
            <a:r>
              <a:rPr lang="ru-RU" sz="2400" i="1" dirty="0" smtClean="0"/>
              <a:t>(трудоустройство, взаимоотношения </a:t>
            </a:r>
            <a:r>
              <a:rPr lang="ru-RU" sz="2400" i="1" dirty="0"/>
              <a:t>на </a:t>
            </a:r>
            <a:r>
              <a:rPr lang="ru-RU" sz="2400" i="1" dirty="0" smtClean="0"/>
              <a:t>работе, безопасность </a:t>
            </a:r>
            <a:r>
              <a:rPr lang="ru-RU" sz="2400" i="1" dirty="0"/>
              <a:t>на </a:t>
            </a:r>
            <a:r>
              <a:rPr lang="ru-RU" sz="2400" i="1" dirty="0" smtClean="0"/>
              <a:t>работе)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1703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1268</Words>
  <Application>Microsoft Office PowerPoint</Application>
  <PresentationFormat>Экран (4:3)</PresentationFormat>
  <Paragraphs>412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Диагностический  и   программный  аспекты</vt:lpstr>
      <vt:lpstr>Комплексный подход к коррекции аутистических состояний</vt:lpstr>
      <vt:lpstr>Условия эффективности поведенческих программ</vt:lpstr>
      <vt:lpstr>Направления исследования</vt:lpstr>
      <vt:lpstr>Анкеты, тесты</vt:lpstr>
      <vt:lpstr>Анкета для знакомства с родителями</vt:lpstr>
      <vt:lpstr>Тест PARY изучения  родительских установок</vt:lpstr>
      <vt:lpstr> </vt:lpstr>
      <vt:lpstr>Презентация PowerPoint</vt:lpstr>
      <vt:lpstr>Презентация PowerPoint</vt:lpstr>
      <vt:lpstr>Тест адаптивных навыков ребенка</vt:lpstr>
      <vt:lpstr>Сенсорный профиль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жизненной ситуации семьи, в которой растет ребенок с нарушениями развития: </dc:title>
  <dc:creator>Kab311</dc:creator>
  <cp:lastModifiedBy>Kab311</cp:lastModifiedBy>
  <cp:revision>39</cp:revision>
  <dcterms:created xsi:type="dcterms:W3CDTF">2015-02-13T05:44:38Z</dcterms:created>
  <dcterms:modified xsi:type="dcterms:W3CDTF">2015-02-17T11:34:12Z</dcterms:modified>
</cp:coreProperties>
</file>