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6" r:id="rId2"/>
  </p:sldMasterIdLst>
  <p:notesMasterIdLst>
    <p:notesMasterId r:id="rId23"/>
  </p:notesMasterIdLst>
  <p:sldIdLst>
    <p:sldId id="289" r:id="rId3"/>
    <p:sldId id="288" r:id="rId4"/>
    <p:sldId id="290" r:id="rId5"/>
    <p:sldId id="292" r:id="rId6"/>
    <p:sldId id="291" r:id="rId7"/>
    <p:sldId id="294" r:id="rId8"/>
    <p:sldId id="275" r:id="rId9"/>
    <p:sldId id="273" r:id="rId10"/>
    <p:sldId id="293" r:id="rId11"/>
    <p:sldId id="274" r:id="rId12"/>
    <p:sldId id="278" r:id="rId13"/>
    <p:sldId id="287" r:id="rId14"/>
    <p:sldId id="296" r:id="rId15"/>
    <p:sldId id="280" r:id="rId16"/>
    <p:sldId id="281" r:id="rId17"/>
    <p:sldId id="284" r:id="rId18"/>
    <p:sldId id="283" r:id="rId19"/>
    <p:sldId id="282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C4E5-A897-493C-9B13-10636C324823}" type="datetimeFigureOut">
              <a:rPr lang="ru-RU" smtClean="0"/>
              <a:pPr/>
              <a:t>24.12.2014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22071-9B33-4EEB-A8D5-F27925B1D2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11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638E-7595-457F-9FC8-80BD89D76DAA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B5AA-0A89-423B-9865-D12A3184AF31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4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CA09-627C-411D-9B5E-B5348B83392A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20C5-73BC-4726-9D47-285E0FE81DD5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4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DF74-3444-47C9-94EF-95BE5AEEDD03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5781-5E2D-45BD-B984-C3DF4EB0ED7D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3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26C8-013F-465A-93A9-F50B95B353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053F-9CA0-4F01-85C0-04871EDB2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155B-6308-4701-9BFB-003B9BD845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9043-9F4E-4111-85DA-828B50AEB1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D251-7A71-467E-9A0C-1D86670336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9D36-97D4-409A-BC70-62C442BFB8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7392-28F1-4D66-8460-D2D88EB504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FC35-DD00-463C-A8AA-878318D827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4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1443-390F-40DC-8260-A692D8184F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11A9-5B9B-486A-B1AF-9FBC805CCE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64BD-6351-48AC-AE57-BE94FA798C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9878-A717-4EA4-B75B-C77A06E58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59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BD01-0B8E-4D0F-83A6-44E59DA11E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6A8A-38F9-4BE1-81CE-DDBC4F09F5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1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1B21-7663-4F08-9A0A-B5D6285E78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7C8F-DF65-4DBD-BC47-04B23431CA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AEDC-CDD7-448A-8B25-AB88F2CA47B2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7880-8185-4308-BD2F-A7F137CC6D1E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0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9A77-9ABC-4F9E-9F91-EE3CB47345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00E6-1991-4845-A025-E319260ED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17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2A7-CFD0-42CE-8400-6DE6AA8B63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8841-A0B9-4118-98A1-843E72A52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35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E44-FFB8-49C9-B9C7-4CCCF6E44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FF58-AE41-4AEA-92F5-975EEB0733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5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A19D-E43E-40A0-A23A-AD26ABCA0D68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19-866F-4488-826C-C7A627F997C7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0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5514-DEC3-4D13-8CAC-991B56B0DA05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8A31-2C09-4330-BD95-C43F8BBB729D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1BE3-F682-41BD-BEF5-0AC9E256490C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335E6-3AA4-4D68-BEA4-4E908966588D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4008-A741-44CE-BF12-9FE9178876F1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5C94-5878-4572-81FA-0D22B9ECD86D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7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B368-B532-40D6-BFB4-AB60E15E0005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51B5-31CB-4740-9AAA-6B3B1B485D2A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0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66E8-B85D-4508-95C8-03A01F8ED567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2CF6-9475-4CFB-B3D1-DC60694434C7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0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0C7B-D1C6-4ABD-8069-A83E880549C7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7D8D-F09D-458A-8F3A-3C7C18CF3CA7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  <a:sp3d prstMaterial="matte"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8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A4520A07-5390-4451-92A4-7F6F0B2FA3F0}" type="datetimeFigureOut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000" b="0" dirty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16BC8DA8-480F-414F-8B18-AA9580458DB8}" type="slidenum">
              <a:rPr lang="ru-RU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4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5300" b="1" kern="1200" dirty="0">
          <a:solidFill>
            <a:srgbClr val="171B73"/>
          </a:solidFill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1875" indent="-228600" algn="l" rtl="0" fontAlgn="base">
        <a:spcBef>
          <a:spcPct val="20000"/>
        </a:spcBef>
        <a:spcAft>
          <a:spcPct val="0"/>
        </a:spcAft>
        <a:buClr>
          <a:srgbClr val="C43D1F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6988" indent="-228600" algn="l" rtl="0" fontAlgn="base">
        <a:spcBef>
          <a:spcPct val="20000"/>
        </a:spcBef>
        <a:spcAft>
          <a:spcPct val="0"/>
        </a:spcAft>
        <a:buClr>
          <a:srgbClr val="B42469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7B309B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BE184E-3B78-49A8-AF5F-8B5E4F6BD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DC76B-E9B1-4629-BB4B-5534905692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3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ерфолента 7"/>
          <p:cNvSpPr/>
          <p:nvPr/>
        </p:nvSpPr>
        <p:spPr>
          <a:xfrm>
            <a:off x="500034" y="571480"/>
            <a:ext cx="7929618" cy="300039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4"/>
            <a:ext cx="800105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Речевые игры как средство развития </a:t>
            </a:r>
          </a:p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ворческого потенциала</a:t>
            </a:r>
          </a:p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ладших школьников</a:t>
            </a:r>
          </a:p>
          <a:p>
            <a:pPr lvl="0" algn="ctr">
              <a:lnSpc>
                <a:spcPct val="115000"/>
              </a:lnSpc>
            </a:pPr>
            <a:r>
              <a:rPr lang="ru-RU" sz="32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3714752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Мастер - класс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5643578"/>
            <a:ext cx="2821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– логопед </a:t>
            </a:r>
          </a:p>
          <a:p>
            <a:r>
              <a:rPr lang="ru-RU" dirty="0" smtClean="0"/>
              <a:t>МБОУ «Гимназия №18»</a:t>
            </a:r>
          </a:p>
          <a:p>
            <a:r>
              <a:rPr lang="ru-RU" dirty="0" smtClean="0"/>
              <a:t>Закирова Н.С.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29066"/>
            <a:ext cx="2900369" cy="25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358114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Игра: Добавь буквы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357298"/>
            <a:ext cx="1721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Инструменты</a:t>
            </a:r>
          </a:p>
          <a:p>
            <a:pPr algn="ctr"/>
            <a:r>
              <a:rPr lang="ru-RU" b="1" dirty="0" smtClean="0"/>
              <a:t>ПЛ</a:t>
            </a:r>
          </a:p>
          <a:p>
            <a:pPr algn="ctr"/>
            <a:r>
              <a:rPr lang="ru-RU" b="1" dirty="0" smtClean="0"/>
              <a:t>МЛТК</a:t>
            </a:r>
          </a:p>
          <a:p>
            <a:pPr algn="ctr"/>
            <a:r>
              <a:rPr lang="ru-RU" b="1" dirty="0" smtClean="0"/>
              <a:t>РБНК</a:t>
            </a:r>
          </a:p>
          <a:p>
            <a:pPr algn="ctr"/>
            <a:r>
              <a:rPr lang="ru-RU" b="1" dirty="0" smtClean="0"/>
              <a:t>ТПР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1357298"/>
            <a:ext cx="2332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Продукты питания</a:t>
            </a:r>
          </a:p>
          <a:p>
            <a:pPr algn="ctr"/>
            <a:r>
              <a:rPr lang="ru-RU" b="1" dirty="0" smtClean="0"/>
              <a:t>СХР</a:t>
            </a:r>
          </a:p>
          <a:p>
            <a:pPr algn="ctr"/>
            <a:r>
              <a:rPr lang="ru-RU" b="1" dirty="0" smtClean="0"/>
              <a:t>МЛК</a:t>
            </a:r>
          </a:p>
          <a:p>
            <a:pPr algn="ctr"/>
            <a:r>
              <a:rPr lang="ru-RU" b="1" dirty="0" smtClean="0"/>
              <a:t>ХЛБ</a:t>
            </a:r>
          </a:p>
          <a:p>
            <a:pPr algn="ctr"/>
            <a:r>
              <a:rPr lang="ru-RU" b="1" dirty="0" smtClean="0"/>
              <a:t>МС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1357298"/>
            <a:ext cx="1019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Посуда</a:t>
            </a:r>
          </a:p>
          <a:p>
            <a:r>
              <a:rPr lang="ru-RU" b="1" dirty="0" smtClean="0"/>
              <a:t>СТКН</a:t>
            </a:r>
          </a:p>
          <a:p>
            <a:r>
              <a:rPr lang="ru-RU" b="1" dirty="0" smtClean="0"/>
              <a:t>КСТРЛ</a:t>
            </a:r>
          </a:p>
          <a:p>
            <a:r>
              <a:rPr lang="ru-RU" b="1" dirty="0" smtClean="0"/>
              <a:t>СКВРД</a:t>
            </a:r>
          </a:p>
          <a:p>
            <a:r>
              <a:rPr lang="ru-RU" b="1" dirty="0" smtClean="0"/>
              <a:t>ТРЛК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414338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472" y="4500570"/>
            <a:ext cx="112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ФРУКТЫ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492919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ОВОЩИ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6614" y="3500438"/>
            <a:ext cx="2492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Зашифруй слова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643314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85762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857628"/>
            <a:ext cx="1714512" cy="136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42910" y="5357826"/>
            <a:ext cx="98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ЯГОДЫ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5786454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Дикие животные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6215082"/>
            <a:ext cx="242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Домашние животные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286388"/>
            <a:ext cx="1543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286388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28638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662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762183" cy="4337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игры со словами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71868" y="214290"/>
            <a:ext cx="3578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Игра «Телеграмма»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928670"/>
            <a:ext cx="53893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С</a:t>
            </a:r>
          </a:p>
          <a:p>
            <a:r>
              <a:rPr lang="ru-RU" sz="3200" b="1" dirty="0" smtClean="0"/>
              <a:t>У</a:t>
            </a:r>
          </a:p>
          <a:p>
            <a:r>
              <a:rPr lang="ru-RU" sz="3200" b="1" dirty="0" smtClean="0"/>
              <a:t>М</a:t>
            </a:r>
          </a:p>
          <a:p>
            <a:r>
              <a:rPr lang="ru-RU" sz="3200" b="1" dirty="0" smtClean="0"/>
              <a:t>К</a:t>
            </a:r>
          </a:p>
          <a:p>
            <a:r>
              <a:rPr lang="ru-RU" sz="3200" b="1" dirty="0" smtClean="0"/>
              <a:t>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52867" y="857232"/>
            <a:ext cx="3990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Сегодня </a:t>
            </a:r>
          </a:p>
          <a:p>
            <a:pPr algn="ctr"/>
            <a:r>
              <a:rPr lang="ru-RU" sz="3200" b="1" dirty="0" smtClean="0"/>
              <a:t>убежал </a:t>
            </a:r>
          </a:p>
          <a:p>
            <a:pPr algn="ctr"/>
            <a:r>
              <a:rPr lang="ru-RU" sz="3200" b="1" dirty="0" smtClean="0"/>
              <a:t>медведь! </a:t>
            </a:r>
          </a:p>
          <a:p>
            <a:pPr algn="ctr"/>
            <a:r>
              <a:rPr lang="ru-RU" sz="3200" b="1" dirty="0" smtClean="0"/>
              <a:t>Караул!</a:t>
            </a:r>
          </a:p>
          <a:p>
            <a:pPr algn="ctr"/>
            <a:r>
              <a:rPr lang="ru-RU" sz="3200" b="1" dirty="0" smtClean="0"/>
              <a:t>Администрация.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786190"/>
            <a:ext cx="6515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Тема:  «Школа.» </a:t>
            </a:r>
            <a:r>
              <a:rPr lang="ru-RU" sz="2400" b="1" dirty="0"/>
              <a:t>А</a:t>
            </a:r>
            <a:r>
              <a:rPr lang="ru-RU" sz="2400" b="1" dirty="0" smtClean="0"/>
              <a:t>втоматизация шипящих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071942"/>
            <a:ext cx="575799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Ш</a:t>
            </a:r>
          </a:p>
          <a:p>
            <a:pPr algn="ctr"/>
            <a:r>
              <a:rPr lang="ru-RU" sz="3200" b="1" dirty="0" smtClean="0"/>
              <a:t>К</a:t>
            </a:r>
          </a:p>
          <a:p>
            <a:pPr algn="ctr"/>
            <a:r>
              <a:rPr lang="ru-RU" sz="3200" b="1" dirty="0" smtClean="0"/>
              <a:t>О</a:t>
            </a:r>
          </a:p>
          <a:p>
            <a:pPr algn="ctr"/>
            <a:r>
              <a:rPr lang="ru-RU" sz="3200" b="1" dirty="0" smtClean="0"/>
              <a:t>Л</a:t>
            </a:r>
          </a:p>
          <a:p>
            <a:pPr algn="ctr"/>
            <a:r>
              <a:rPr lang="ru-RU" sz="3200" b="1" dirty="0" smtClean="0"/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4500570"/>
            <a:ext cx="228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РУЧКА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УЧЕНИК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УЧЕБНИК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ПЕНАЛ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904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1572741"/>
            <a:ext cx="7715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Цель и задачи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строить логически завершенное предложение;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азвивать ассоциативное и образное мышление,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воображение,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стремление сочинять, фантазировать, мечтать,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навык разговорной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00042"/>
            <a:ext cx="448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Игры с  предложениями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57166"/>
            <a:ext cx="2009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2432"/>
          </a:xfrm>
        </p:spPr>
        <p:txBody>
          <a:bodyPr>
            <a:noAutofit/>
          </a:bodyPr>
          <a:lstStyle/>
          <a:p>
            <a:r>
              <a:rPr lang="ru-RU" altLang="ru-RU" sz="4000" dirty="0" smtClean="0"/>
              <a:t>Упражнения с предложениями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88442"/>
            <a:ext cx="8286808" cy="514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dirty="0" smtClean="0"/>
              <a:t>составление предложений на заданную тему с использованием заданных слов (по теме сочинения, рассказа);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dirty="0" smtClean="0"/>
              <a:t>составление предложений заданного типа по схемам-моделям;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dirty="0" smtClean="0"/>
              <a:t>распространение предложений, перестройка их структуры;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dirty="0" smtClean="0"/>
              <a:t> свободное составление предложений, фраз;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dirty="0" smtClean="0"/>
              <a:t>интонирование предложений, работа над паузами, логическими ударениями;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dirty="0" smtClean="0"/>
              <a:t>редактирование предложений, устранение различных недочетов в их построении.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92" y="285728"/>
            <a:ext cx="8829708" cy="85270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Игра «Общее предложение»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603499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latin typeface="Times New Roman"/>
                <a:ea typeface="Calibri"/>
                <a:cs typeface="Times New Roman"/>
              </a:rPr>
              <a:t>“В красивом </a:t>
            </a: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…”</a:t>
            </a:r>
            <a:r>
              <a:rPr lang="ru-RU" sz="4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4800" b="1" dirty="0">
                <a:latin typeface="Times New Roman"/>
                <a:ea typeface="Calibri"/>
                <a:cs typeface="Times New Roman"/>
              </a:rPr>
            </a:br>
            <a:r>
              <a:rPr lang="ru-RU" sz="4800" b="1" dirty="0">
                <a:latin typeface="Times New Roman"/>
                <a:ea typeface="Calibri"/>
                <a:cs typeface="Times New Roman"/>
              </a:rPr>
              <a:t>“На школьном </a:t>
            </a: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…”</a:t>
            </a:r>
            <a:r>
              <a:rPr lang="ru-RU" sz="4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4800" b="1" dirty="0">
                <a:latin typeface="Times New Roman"/>
                <a:ea typeface="Calibri"/>
                <a:cs typeface="Times New Roman"/>
              </a:rPr>
            </a:br>
            <a:r>
              <a:rPr lang="ru-RU" sz="4800" b="1" dirty="0">
                <a:latin typeface="Times New Roman"/>
                <a:ea typeface="Calibri"/>
                <a:cs typeface="Times New Roman"/>
              </a:rPr>
              <a:t>“Морозным </a:t>
            </a: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…”</a:t>
            </a:r>
            <a:endParaRPr lang="ru-RU" sz="4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788160" algn="l"/>
              </a:tabLs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3429006" cy="228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1" y="1100109"/>
            <a:ext cx="2643221" cy="21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95815"/>
            <a:ext cx="2643206" cy="22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915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88509"/>
            <a:ext cx="8640960" cy="664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Речевые игры для развития связной устной речи</a:t>
            </a:r>
            <a:endParaRPr lang="ru-RU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младших школьников.</a:t>
            </a:r>
            <a:endParaRPr lang="ru-RU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42951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Цель. Формирование связной устной речи младших школьников.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2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42951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42951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образовательные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Совершенствовать умение связно, логически правильно, точно строить речевое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высказывание.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42951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развивающие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Развитие внимания, памяти, наблюдательности, логического мышления,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коммуникативных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УУД. Активизация речевого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словаря.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42951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оспитательные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Умение работать в группе, слышать друг друга, вести диалог.</a:t>
            </a:r>
            <a:b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88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9752" y="620688"/>
            <a:ext cx="5688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Игра : «Хорошо или плохо»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1209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1357322" cy="15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1519" y="4429132"/>
            <a:ext cx="181672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339752" y="1738226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Одна группа ищет у предмета достоинства (что хорошо), </a:t>
            </a:r>
          </a:p>
          <a:p>
            <a:endParaRPr lang="ru-RU" sz="2800" b="1" dirty="0">
              <a:solidFill>
                <a:prstClr val="black"/>
              </a:solidFill>
            </a:endParaRPr>
          </a:p>
          <a:p>
            <a:r>
              <a:rPr lang="ru-RU" sz="2800" b="1" dirty="0" smtClean="0">
                <a:solidFill>
                  <a:prstClr val="black"/>
                </a:solidFill>
              </a:rPr>
              <a:t>а другая - недостатки (что плохо).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429132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0057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210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428604"/>
            <a:ext cx="8892480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Игра : “Что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было бы, если…”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Примеры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ситуаций:</a:t>
            </a:r>
            <a:endParaRPr lang="ru-RU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- вдруг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на Земле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исчезнут –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все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пуговицы, –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все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учебники…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меня был(а): живая вода, цветик –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семицветик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дельфины могли разговаривать?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у мальчишек не было карманов?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– исчезли все кнопки?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– люди перестали разговаривать?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– не было ручек и карандашей?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– дневник умел разговаривать?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– сбежали все учебники?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– каникулы длились 9 месяцев в году?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– футбольный мяч научился говорить?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– боксерские перчатки сделали из шоколада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?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5" y="2643182"/>
            <a:ext cx="2762253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800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7416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Применение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ТРИЗовских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приемов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для развития связной речи</a:t>
            </a:r>
            <a:endParaRPr lang="ru-RU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с использованием сказочных героев и сюжетов. </a:t>
            </a:r>
            <a:endParaRPr lang="ru-RU" sz="2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783" y="1700808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«Новое свойство»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Сказки “наизнанку»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Изменение сказочной развязки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Рассказчик-обманщик»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Анализ ситуаций и ресурсов» 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Фантастический анализ сказочных персонажей» 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Событийная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цепочка»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Эмпатийное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повествование»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Ролевые диалоги» 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“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Салат из сказок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”</a:t>
            </a:r>
            <a:endParaRPr lang="ru-RU" sz="2800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857364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4572008"/>
            <a:ext cx="1643074" cy="20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135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594526" cy="550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/>
              <a:t>Диалоги животных и растений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66" y="4437112"/>
            <a:ext cx="2572504" cy="19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68181" y="3538867"/>
            <a:ext cx="8007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Диалоги неодушевлённых (оживших) предметов.</a:t>
            </a:r>
            <a:endParaRPr lang="ru-RU" sz="3600" b="1" u="sng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194" y="1052736"/>
            <a:ext cx="2278332" cy="17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429132"/>
            <a:ext cx="2114554" cy="19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14818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im2-tub-ru.yandex.net/i?id=c17828c880b6aa11ff4000493dbddfd7-64-144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5" y="1052736"/>
            <a:ext cx="2058557" cy="18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-tub-ru.yandex.net/i?id=c62b993134b915242b8831bdb2b1881f-38-144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47" y="1052736"/>
            <a:ext cx="2452357" cy="18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7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857232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5400" b="1" dirty="0" smtClean="0">
                <a:latin typeface="Monotype Corsiva" pitchFamily="66" charset="0"/>
              </a:rPr>
              <a:t>Творчество – это порождение  новых идей, стремление научиться большему, думать о деле иначе и делать его лучше.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929198"/>
            <a:ext cx="2324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FF">
                <a:tint val="45000"/>
                <a:satMod val="400000"/>
              </a:srgbClr>
            </a:duotone>
          </a:blip>
          <a:srcRect r="49618"/>
          <a:stretch>
            <a:fillRect/>
          </a:stretch>
        </p:blipFill>
        <p:spPr bwMode="auto">
          <a:xfrm rot="3015250">
            <a:off x="6186836" y="4563068"/>
            <a:ext cx="1730841" cy="1668653"/>
          </a:xfrm>
          <a:prstGeom prst="rect">
            <a:avLst/>
          </a:prstGeom>
          <a:noFill/>
        </p:spPr>
      </p:pic>
      <p:pic>
        <p:nvPicPr>
          <p:cNvPr id="94212" name="Picture 4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 r="48523"/>
          <a:stretch>
            <a:fillRect/>
          </a:stretch>
        </p:blipFill>
        <p:spPr bwMode="auto">
          <a:xfrm rot="2863758">
            <a:off x="7109685" y="2048962"/>
            <a:ext cx="1716111" cy="1619251"/>
          </a:xfrm>
          <a:prstGeom prst="rect">
            <a:avLst/>
          </a:prstGeom>
          <a:noFill/>
        </p:spPr>
      </p:pic>
      <p:pic>
        <p:nvPicPr>
          <p:cNvPr id="94214" name="Picture 6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r="48573"/>
          <a:stretch>
            <a:fillRect/>
          </a:stretch>
        </p:blipFill>
        <p:spPr bwMode="auto">
          <a:xfrm rot="5400000">
            <a:off x="1510182" y="4937564"/>
            <a:ext cx="1714463" cy="1619251"/>
          </a:xfrm>
          <a:prstGeom prst="rect">
            <a:avLst/>
          </a:prstGeom>
          <a:noFill/>
        </p:spPr>
      </p:pic>
      <p:pic>
        <p:nvPicPr>
          <p:cNvPr id="94216" name="Picture 8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FF">
                <a:tint val="45000"/>
                <a:satMod val="400000"/>
              </a:srgbClr>
            </a:duotone>
          </a:blip>
          <a:srcRect l="49286"/>
          <a:stretch>
            <a:fillRect/>
          </a:stretch>
        </p:blipFill>
        <p:spPr bwMode="auto">
          <a:xfrm rot="1561131">
            <a:off x="2759896" y="1330485"/>
            <a:ext cx="2020193" cy="2108201"/>
          </a:xfrm>
          <a:prstGeom prst="rect">
            <a:avLst/>
          </a:prstGeom>
          <a:noFill/>
        </p:spPr>
      </p:pic>
      <p:pic>
        <p:nvPicPr>
          <p:cNvPr id="25606" name="Picture 10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9"/>
          <a:stretch>
            <a:fillRect/>
          </a:stretch>
        </p:blipFill>
        <p:spPr bwMode="auto">
          <a:xfrm rot="-4598356">
            <a:off x="1029494" y="2859881"/>
            <a:ext cx="18986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0" name="Picture 12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0EA99">
                <a:tint val="45000"/>
                <a:satMod val="400000"/>
              </a:srgbClr>
            </a:duotone>
          </a:blip>
          <a:srcRect r="48573"/>
          <a:stretch>
            <a:fillRect/>
          </a:stretch>
        </p:blipFill>
        <p:spPr bwMode="auto">
          <a:xfrm rot="1814827">
            <a:off x="493345" y="387174"/>
            <a:ext cx="2064101" cy="1949472"/>
          </a:xfrm>
          <a:prstGeom prst="rect">
            <a:avLst/>
          </a:prstGeom>
          <a:noFill/>
        </p:spPr>
      </p:pic>
      <p:pic>
        <p:nvPicPr>
          <p:cNvPr id="94222" name="Picture 14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r="50714"/>
          <a:stretch>
            <a:fillRect/>
          </a:stretch>
        </p:blipFill>
        <p:spPr bwMode="auto">
          <a:xfrm rot="20674205">
            <a:off x="5166472" y="478050"/>
            <a:ext cx="1786018" cy="1760111"/>
          </a:xfrm>
          <a:prstGeom prst="rect">
            <a:avLst/>
          </a:prstGeom>
          <a:noFill/>
        </p:spPr>
      </p:pic>
      <p:pic>
        <p:nvPicPr>
          <p:cNvPr id="94224" name="Picture 16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 l="49286"/>
          <a:stretch>
            <a:fillRect/>
          </a:stretch>
        </p:blipFill>
        <p:spPr bwMode="auto">
          <a:xfrm rot="16855595">
            <a:off x="3872209" y="4866813"/>
            <a:ext cx="1808245" cy="1731864"/>
          </a:xfrm>
          <a:prstGeom prst="rect">
            <a:avLst/>
          </a:prstGeom>
          <a:noFill/>
        </p:spPr>
      </p:pic>
      <p:pic>
        <p:nvPicPr>
          <p:cNvPr id="25610" name="Picture 2" descr="http://2.bp.blogspot.com/-qPO7mhFXIM8/Uijia1s4rII/AAAAAAAABAU/6JKBdlW-lqs/s1600/%D0%BB%D0%B0%D0%B4%D0%BE%D1%88%D0%BA%D0%B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9"/>
          <a:stretch>
            <a:fillRect/>
          </a:stretch>
        </p:blipFill>
        <p:spPr bwMode="auto">
          <a:xfrm rot="2611083">
            <a:off x="4684713" y="2800350"/>
            <a:ext cx="16795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Прямоугольник 10"/>
          <p:cNvSpPr>
            <a:spLocks noChangeArrowheads="1"/>
          </p:cNvSpPr>
          <p:nvPr/>
        </p:nvSpPr>
        <p:spPr bwMode="auto">
          <a:xfrm>
            <a:off x="931863" y="1217613"/>
            <a:ext cx="1250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Сегодня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узнала…</a:t>
            </a:r>
          </a:p>
        </p:txBody>
      </p:sp>
      <p:sp>
        <p:nvSpPr>
          <p:cNvPr id="25612" name="Прямоугольник 11"/>
          <p:cNvSpPr>
            <a:spLocks noChangeArrowheads="1"/>
          </p:cNvSpPr>
          <p:nvPr/>
        </p:nvSpPr>
        <p:spPr bwMode="auto">
          <a:xfrm rot="-1200670">
            <a:off x="1425575" y="3613150"/>
            <a:ext cx="1552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приобрела… </a:t>
            </a:r>
          </a:p>
        </p:txBody>
      </p:sp>
      <p:sp>
        <p:nvSpPr>
          <p:cNvPr id="25613" name="Прямоугольник 12"/>
          <p:cNvSpPr>
            <a:spLocks noChangeArrowheads="1"/>
          </p:cNvSpPr>
          <p:nvPr/>
        </p:nvSpPr>
        <p:spPr bwMode="auto">
          <a:xfrm>
            <a:off x="4799013" y="3313113"/>
            <a:ext cx="1450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поняла, что…</a:t>
            </a:r>
          </a:p>
        </p:txBody>
      </p:sp>
      <p:sp>
        <p:nvSpPr>
          <p:cNvPr id="14" name="Прямоугольник 13"/>
          <p:cNvSpPr/>
          <p:nvPr/>
        </p:nvSpPr>
        <p:spPr>
          <a:xfrm rot="668105">
            <a:off x="2860675" y="2073275"/>
            <a:ext cx="15906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Занятие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дало  мне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для жизни…</a:t>
            </a:r>
            <a:r>
              <a:rPr lang="ru-RU" dirty="0">
                <a:solidFill>
                  <a:srgbClr val="EEECE1">
                    <a:lumMod val="50000"/>
                  </a:srgbClr>
                </a:solidFill>
                <a:latin typeface="Arial" charset="0"/>
              </a:rPr>
              <a:t> </a:t>
            </a:r>
          </a:p>
        </p:txBody>
      </p:sp>
      <p:sp>
        <p:nvSpPr>
          <p:cNvPr id="25615" name="Прямоугольник 15"/>
          <p:cNvSpPr>
            <a:spLocks noChangeArrowheads="1"/>
          </p:cNvSpPr>
          <p:nvPr/>
        </p:nvSpPr>
        <p:spPr bwMode="auto">
          <a:xfrm rot="1017283">
            <a:off x="1546225" y="5473700"/>
            <a:ext cx="114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Было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трудно…</a:t>
            </a:r>
          </a:p>
        </p:txBody>
      </p:sp>
      <p:sp>
        <p:nvSpPr>
          <p:cNvPr id="25616" name="Прямоугольник 16"/>
          <p:cNvSpPr>
            <a:spLocks noChangeArrowheads="1"/>
          </p:cNvSpPr>
          <p:nvPr/>
        </p:nvSpPr>
        <p:spPr bwMode="auto">
          <a:xfrm rot="-1122816">
            <a:off x="5516563" y="1136650"/>
            <a:ext cx="146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попробую…</a:t>
            </a:r>
          </a:p>
        </p:txBody>
      </p:sp>
      <p:sp>
        <p:nvSpPr>
          <p:cNvPr id="25617" name="Прямоугольник 17"/>
          <p:cNvSpPr>
            <a:spLocks noChangeArrowheads="1"/>
          </p:cNvSpPr>
          <p:nvPr/>
        </p:nvSpPr>
        <p:spPr bwMode="auto">
          <a:xfrm rot="967769">
            <a:off x="4103688" y="5435600"/>
            <a:ext cx="1597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У меня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получилось … </a:t>
            </a:r>
          </a:p>
        </p:txBody>
      </p:sp>
      <p:sp>
        <p:nvSpPr>
          <p:cNvPr id="25618" name="Прямоугольник 18"/>
          <p:cNvSpPr>
            <a:spLocks noChangeArrowheads="1"/>
          </p:cNvSpPr>
          <p:nvPr/>
        </p:nvSpPr>
        <p:spPr bwMode="auto">
          <a:xfrm>
            <a:off x="7346950" y="2724150"/>
            <a:ext cx="1155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Теперь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я могу… </a:t>
            </a:r>
          </a:p>
        </p:txBody>
      </p:sp>
      <p:sp>
        <p:nvSpPr>
          <p:cNvPr id="25619" name="Прямоугольник 19"/>
          <p:cNvSpPr>
            <a:spLocks noChangeArrowheads="1"/>
          </p:cNvSpPr>
          <p:nvPr/>
        </p:nvSpPr>
        <p:spPr bwMode="auto">
          <a:xfrm>
            <a:off x="6249988" y="5232400"/>
            <a:ext cx="1514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Было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интересно….</a:t>
            </a:r>
          </a:p>
        </p:txBody>
      </p:sp>
    </p:spTree>
    <p:extLst>
      <p:ext uri="{BB962C8B-B14F-4D97-AF65-F5344CB8AC3E}">
        <p14:creationId xmlns:p14="http://schemas.microsoft.com/office/powerpoint/2010/main" val="389241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357166"/>
            <a:ext cx="8229600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творческих способностей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800" b="1" dirty="0" smtClean="0">
                <a:latin typeface="Book Antiqua" pitchFamily="18" charset="0"/>
              </a:rPr>
              <a:t>Развитие наблюдательности, речевой и общей активности, общительности, хорошо натренированной памяти, привычки анализировать и осмысливать факты, воли, воображения.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800" b="1" dirty="0" smtClean="0">
              <a:latin typeface="Book Antiqua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800" b="1" dirty="0" smtClean="0">
                <a:latin typeface="Book Antiqua" pitchFamily="18" charset="0"/>
              </a:rPr>
              <a:t>Систематическое создание ситуаций, позволяющих </a:t>
            </a:r>
            <a:r>
              <a:rPr lang="ru-RU" altLang="ru-RU" sz="2800" b="1" dirty="0" err="1" smtClean="0">
                <a:latin typeface="Book Antiqua" pitchFamily="18" charset="0"/>
              </a:rPr>
              <a:t>самовыразиться</a:t>
            </a:r>
            <a:r>
              <a:rPr lang="ru-RU" altLang="ru-RU" sz="2800" b="1" dirty="0" smtClean="0">
                <a:latin typeface="Book Antiqua" pitchFamily="18" charset="0"/>
              </a:rPr>
              <a:t> индивидуальности ученика.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800" b="1" dirty="0" smtClean="0">
              <a:latin typeface="Book Antiqua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800" b="1" dirty="0" smtClean="0">
                <a:latin typeface="Book Antiqua" pitchFamily="18" charset="0"/>
              </a:rPr>
              <a:t>Организация исследовательской деятельности в познавательном процессе.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42910" y="214290"/>
            <a:ext cx="7772400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логопедической работы: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8451" y="983591"/>
            <a:ext cx="74019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речевых творческих способностей ребёнка,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подразумевающего развитие воображения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гибкого, нестандартного мышления.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00306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Задачи </a:t>
            </a:r>
            <a:r>
              <a:rPr lang="ru-RU" sz="3200" dirty="0" smtClean="0">
                <a:latin typeface="+mj-lt"/>
              </a:rPr>
              <a:t>развития речевого творчества </a:t>
            </a:r>
            <a:endParaRPr lang="ru-RU" sz="32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720" y="3214686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Развитие творческого воображения, образного мышления.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Повышение умственной и речевой активности.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Формирование навыков и умений связного речевого высказывания.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Развитие способности анализировать свои высказывания.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Применение методов организации творческой деятельности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357166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 мастер – класса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830872" y="734122"/>
            <a:ext cx="75285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показать возможности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использования речевых игр </a:t>
            </a:r>
          </a:p>
          <a:p>
            <a:pPr marL="0" marR="0" lvl="0" indent="220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развития творческого потенциала </a:t>
            </a:r>
          </a:p>
          <a:p>
            <a:pPr marL="0" marR="0" lvl="0" indent="220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младших школьников с нарушениями речи</a:t>
            </a:r>
          </a:p>
          <a:p>
            <a:pPr marL="0" marR="0" lvl="0" indent="220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разных этапах коррекционной работы.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28596" y="2949573"/>
            <a:ext cx="81439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Творческие речевые игры: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игры с буквами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игры со словами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игры с  предложением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игры со связным текстом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433190"/>
            <a:ext cx="2357454" cy="299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357158" y="1397959"/>
            <a:ext cx="822300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 задачи: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знания о буквах,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звукобуквенного и слогового анализа и синтеза,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навыка чтения,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словарного запаса,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сосредоточенности, усидчивости,  наблюдательности, логического мышления, творческого  воображения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0380" y="357166"/>
            <a:ext cx="3324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буквами.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57166"/>
            <a:ext cx="8255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50070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500702"/>
            <a:ext cx="1000126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64291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357298"/>
            <a:ext cx="68619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643578"/>
            <a:ext cx="952500" cy="79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286124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142984"/>
            <a:ext cx="909638" cy="9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11287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357166"/>
            <a:ext cx="6669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Игра : «Расшифруй - зашифруй»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Admin\Рабочий стол\ва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71966" cy="2247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714356"/>
            <a:ext cx="2214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О</a:t>
            </a:r>
            <a:endParaRPr lang="ru-RU" sz="199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1785926"/>
            <a:ext cx="69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/>
              <a:t>л</a:t>
            </a:r>
            <a:endParaRPr lang="ru-RU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714356"/>
            <a:ext cx="13573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А</a:t>
            </a:r>
            <a:endParaRPr lang="ru-RU" sz="199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2571744"/>
            <a:ext cx="91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коро</a:t>
            </a:r>
            <a:endParaRPr lang="ru-RU" sz="2400" b="1" dirty="0"/>
          </a:p>
        </p:txBody>
      </p:sp>
      <p:pic>
        <p:nvPicPr>
          <p:cNvPr id="13" name="Picture 2" descr="C:\Documents and Settings\Admin\Рабочий стол\Image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86190"/>
            <a:ext cx="1928826" cy="2786082"/>
          </a:xfrm>
          <a:prstGeom prst="rect">
            <a:avLst/>
          </a:prstGeom>
          <a:noFill/>
        </p:spPr>
      </p:pic>
      <p:pic>
        <p:nvPicPr>
          <p:cNvPr id="14" name="Picture 5" descr="C:\Documents and Settings\Admin\Рабочий стол\Image3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429000"/>
            <a:ext cx="2643183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62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215238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ребусами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1500174"/>
            <a:ext cx="373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Спрячь слова в букву 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2285992"/>
            <a:ext cx="1465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корова</a:t>
            </a:r>
          </a:p>
          <a:p>
            <a:r>
              <a:rPr lang="ru-RU" sz="3200" dirty="0" smtClean="0"/>
              <a:t>тыква</a:t>
            </a:r>
          </a:p>
          <a:p>
            <a:r>
              <a:rPr lang="ru-RU" sz="3200" dirty="0" smtClean="0"/>
              <a:t>ваза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4214818"/>
            <a:ext cx="466454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Спрячь слова в букву </a:t>
            </a:r>
            <a:r>
              <a:rPr lang="ru-RU" sz="4000" b="1" dirty="0" smtClean="0">
                <a:solidFill>
                  <a:srgbClr val="FF0000"/>
                </a:solidFill>
              </a:rPr>
              <a:t>О: </a:t>
            </a:r>
          </a:p>
          <a:p>
            <a:r>
              <a:rPr lang="ru-RU" sz="3600" dirty="0" smtClean="0"/>
              <a:t>вол, вот, воз, </a:t>
            </a:r>
          </a:p>
          <a:p>
            <a:r>
              <a:rPr lang="ru-RU" sz="3600" dirty="0" smtClean="0"/>
              <a:t>вор, ворона,</a:t>
            </a:r>
          </a:p>
          <a:p>
            <a:r>
              <a:rPr lang="ru-RU" sz="3600" dirty="0" smtClean="0"/>
              <a:t>Володя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643050"/>
            <a:ext cx="36707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Зашифруй имена</a:t>
            </a:r>
          </a:p>
          <a:p>
            <a:r>
              <a:rPr lang="ru-RU" sz="3200" dirty="0" smtClean="0"/>
              <a:t>Ваня</a:t>
            </a:r>
          </a:p>
          <a:p>
            <a:r>
              <a:rPr lang="ru-RU" sz="3200" dirty="0" smtClean="0"/>
              <a:t>Валя</a:t>
            </a:r>
          </a:p>
          <a:p>
            <a:r>
              <a:rPr lang="ru-RU" sz="3200" dirty="0" smtClean="0"/>
              <a:t>Наташа</a:t>
            </a:r>
          </a:p>
          <a:p>
            <a:r>
              <a:rPr lang="ru-RU" sz="3200" dirty="0" smtClean="0"/>
              <a:t>Света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3116"/>
            <a:ext cx="1314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85776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857760"/>
            <a:ext cx="1650205" cy="15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662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500034" y="1545072"/>
            <a:ext cx="81439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задачи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обогатить словарный запас учащихся,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чувствовать красоту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звучность родного слова,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творческое воображение,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логическое мышление,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коммуникативные качества.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571480"/>
            <a:ext cx="3431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Игры со словами.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952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786322"/>
            <a:ext cx="2533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676</Words>
  <Application>Microsoft Office PowerPoint</Application>
  <PresentationFormat>Экран (4:3)</PresentationFormat>
  <Paragraphs>190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1_Carnival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ребусами</vt:lpstr>
      <vt:lpstr>Презентация PowerPoint</vt:lpstr>
      <vt:lpstr>Игра: Добавь буквы</vt:lpstr>
      <vt:lpstr>игры со словами</vt:lpstr>
      <vt:lpstr>Презентация PowerPoint</vt:lpstr>
      <vt:lpstr>Упражнения с предложениями </vt:lpstr>
      <vt:lpstr>Игра «Общее предложение»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Диалоги животных и растений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68</cp:revision>
  <dcterms:created xsi:type="dcterms:W3CDTF">2014-11-23T08:35:51Z</dcterms:created>
  <dcterms:modified xsi:type="dcterms:W3CDTF">2014-12-24T14:23:58Z</dcterms:modified>
</cp:coreProperties>
</file>